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26" r:id="rId3"/>
  </p:sldMasterIdLst>
  <p:notesMasterIdLst>
    <p:notesMasterId r:id="rId22"/>
  </p:notesMasterIdLst>
  <p:sldIdLst>
    <p:sldId id="313" r:id="rId4"/>
    <p:sldId id="257" r:id="rId5"/>
    <p:sldId id="290" r:id="rId6"/>
    <p:sldId id="314" r:id="rId7"/>
    <p:sldId id="293" r:id="rId8"/>
    <p:sldId id="321" r:id="rId9"/>
    <p:sldId id="320" r:id="rId10"/>
    <p:sldId id="327" r:id="rId11"/>
    <p:sldId id="277" r:id="rId12"/>
    <p:sldId id="323" r:id="rId13"/>
    <p:sldId id="322" r:id="rId14"/>
    <p:sldId id="295" r:id="rId15"/>
    <p:sldId id="325" r:id="rId16"/>
    <p:sldId id="262" r:id="rId17"/>
    <p:sldId id="330" r:id="rId18"/>
    <p:sldId id="283" r:id="rId19"/>
    <p:sldId id="328" r:id="rId20"/>
    <p:sldId id="32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7611-2B3E-470B-A2D2-EFC0F911D86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4911-A84E-408C-9DE1-A8BD1D0F0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367B0-3945-475C-9C44-66C722FF8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8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 the eastern side of the mosque</a:t>
            </a:r>
            <a:r>
              <a:rPr lang="en-US" baseline="0" dirty="0"/>
              <a:t> 11 arched doors are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D00D24-CA67-41ED-A79F-E186B5D52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1BBA53-28CA-4FF1-951E-0B593CBFF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197F03-C05B-47FE-BBB4-3A628A3D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5F4FC-9F07-469D-9386-0EA7874A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D5330-B638-40BB-AA6D-F4842BA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A09B4E-DA80-4520-94D6-766BD024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D8E6EF-2516-40BF-8749-CBB41157A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70CA73-511C-4936-A56C-F1DFB786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E1C81-A9D7-4ED4-9CB8-850B60A1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620AB7-54BB-4331-8AB6-0C94038A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9DF09AE-921D-4952-B88A-F66F4AE35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EA52A4-20DC-4200-ADBC-78CF5A700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E76EE1-2923-41CE-8700-167529D3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6F1845-70D8-4ED6-B2BD-6F61ECAD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8F2128-673A-42DC-9F6A-F1BF08A3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17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6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0225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97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82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17379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879AB-3CCB-4003-B109-3CA9BABC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BEB04A-0C31-43F8-B577-004ED3C6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60A943-46FF-4CBC-9770-3AADBC4B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8B28B-11B1-4E0E-B423-05BB23E6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92ED9A-B075-49BC-B440-04505B22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269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39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220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04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4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A9E6AE-A966-4CF4-9E06-70D9DF89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991F12-B74C-4E45-BA44-FBCB2652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7E1595-2DC5-4F2A-A440-CC83FEA9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6D04B6-9E80-43B5-AF41-C1FAFC3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262DD7-B17F-4211-91FC-FEE55839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68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9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824B9-B436-4044-8B50-EE5E152F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C0BFA-6ABB-41D6-9220-FE3E89BA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82A015-C96B-4E46-BC57-7A6B9B88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5EC1AD-94F5-40EF-82D2-A12C16A8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D91E15-5CCF-4DE5-AABE-AC6B1F3C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880D57-4A77-4CF5-A306-69D65326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0D04B-9C30-475A-9DFD-9912546D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193A31-391E-43A2-918F-24A4BD27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670B6-B9E7-4516-98E0-BB0D5C2B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0569A4-A294-459A-8E82-988B63D60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2601B5D-D3A1-4602-8A0C-6545655E8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5AE00AC-F8AA-406E-87A3-90EDA2CD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4A2790B-FD80-46E7-82B9-8C4E7238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69F2C6-0C2A-45D2-A3BE-D86ED46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8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519CFC-0FCD-4D8B-858C-35BCF0B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5D35BB-7DD1-4F14-8AB3-C1AB472F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3390D0B-DE3F-4823-93B3-7A373277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092FE2-9866-4137-961E-3ED3412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0A35AE-124D-41D1-BD7F-88E19926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A87819-88F2-4114-BF62-31E7E9C3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E8D5C4-3513-46D6-AD8E-83CB5C19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EF703-9618-4126-A01E-F948FE48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05E32D-6A70-453D-B0A5-1F65BF50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93ADA9-73B2-483F-8331-C47A307D8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F622375-04DF-4FA0-A99D-1E9B77D9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346071-72AF-4AD5-BF23-39B9A8D0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2007E2-C5CB-4068-A70D-E5C40409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A7D2F4-168B-4356-AF57-91DDC811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926EF1-F9E3-4117-9D35-0A5C06780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5B10D7-A42B-4BA7-807F-816A9DD3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6EF40C-1D48-4F7C-BF2B-B10E751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0646A74-BFFA-4F33-88F5-71F50CF8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F115-8F1F-4D1E-8FCA-1D8D95A5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B8C1FD-E9AE-4EF6-8216-ACEE2B3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A7D9D-2B3B-4F80-B754-30B5ADE4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C173D5-0D1C-40FC-B8F5-1B727EDEC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16E2AE-7F16-4A71-8CEB-6B2F1E9D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7E299E-2A0F-4BEA-B58F-A3A1B7B5C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2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7163143-48AE-48FC-9128-E0B9235EFBDD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0DEC05-657E-40A7-B11D-EEAE916A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39" y="880533"/>
            <a:ext cx="9369469" cy="522686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517407" y="1276360"/>
            <a:ext cx="5157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Good Morning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A48754-22C8-4438-A7D8-2CBCDD973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51" y="1202499"/>
            <a:ext cx="10117040" cy="429856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215249-C80B-49F5-8741-BAA1BF0A1F24}"/>
              </a:ext>
            </a:extLst>
          </p:cNvPr>
          <p:cNvSpPr txBox="1"/>
          <p:nvPr/>
        </p:nvSpPr>
        <p:spPr>
          <a:xfrm>
            <a:off x="1187717" y="5679779"/>
            <a:ext cx="1015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Ghora</a:t>
            </a:r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Dighee</a:t>
            </a:r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 the Shat </a:t>
            </a:r>
            <a:r>
              <a:rPr lang="en-US" sz="3600" b="1" dirty="0" err="1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Gambuj</a:t>
            </a:r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 Mosque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3A01E6-79F9-49E6-A9DA-60C34FD540E5}"/>
              </a:ext>
            </a:extLst>
          </p:cNvPr>
          <p:cNvSpPr txBox="1"/>
          <p:nvPr/>
        </p:nvSpPr>
        <p:spPr>
          <a:xfrm>
            <a:off x="2057161" y="351371"/>
            <a:ext cx="779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6278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580A59-B41E-4218-B977-F4A4A9638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3" y="1227550"/>
            <a:ext cx="9256541" cy="415864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4FCEF61-E875-410B-AE5D-CFE20B5217F4}"/>
              </a:ext>
            </a:extLst>
          </p:cNvPr>
          <p:cNvSpPr txBox="1"/>
          <p:nvPr/>
        </p:nvSpPr>
        <p:spPr>
          <a:xfrm>
            <a:off x="2395363" y="396553"/>
            <a:ext cx="77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Look at the picture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2D6D0C-24A5-4192-8CAD-D2C06370673D}"/>
              </a:ext>
            </a:extLst>
          </p:cNvPr>
          <p:cNvSpPr txBox="1"/>
          <p:nvPr/>
        </p:nvSpPr>
        <p:spPr>
          <a:xfrm>
            <a:off x="1052732" y="5703838"/>
            <a:ext cx="9441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The tomb of Khan Jahan Ali</a:t>
            </a:r>
          </a:p>
        </p:txBody>
      </p:sp>
    </p:spTree>
    <p:extLst>
      <p:ext uri="{BB962C8B-B14F-4D97-AF65-F5344CB8AC3E}">
        <p14:creationId xmlns:p14="http://schemas.microsoft.com/office/powerpoint/2010/main" val="20714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76" y="1178913"/>
            <a:ext cx="9608183" cy="404444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771526" y="397387"/>
            <a:ext cx="387393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Book Antiqua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Book Antiqua" pitchFamily="18" charset="0"/>
              </a:rPr>
              <a:t>77 low height domes</a:t>
            </a:r>
          </a:p>
        </p:txBody>
      </p:sp>
      <p:sp>
        <p:nvSpPr>
          <p:cNvPr id="5" name="Up Arrow 4"/>
          <p:cNvSpPr/>
          <p:nvPr/>
        </p:nvSpPr>
        <p:spPr>
          <a:xfrm>
            <a:off x="1607481" y="1113461"/>
            <a:ext cx="590281" cy="1600890"/>
          </a:xfrm>
          <a:prstGeom prst="upArrow">
            <a:avLst>
              <a:gd name="adj1" fmla="val 49726"/>
              <a:gd name="adj2" fmla="val 51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7737" y="417657"/>
            <a:ext cx="452517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pc="-100" dirty="0">
                <a:solidFill>
                  <a:srgbClr val="FF0000"/>
                </a:solidFill>
                <a:latin typeface="Book Antiqua" pitchFamily="18" charset="0"/>
              </a:rPr>
              <a:t>Smaller domes in 4 corners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8350" y="5548528"/>
            <a:ext cx="8478844" cy="805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ook Antiqua" pitchFamily="18" charset="0"/>
              </a:rPr>
              <a:t>11 Arched doorways on east</a:t>
            </a:r>
          </a:p>
        </p:txBody>
      </p:sp>
      <p:sp>
        <p:nvSpPr>
          <p:cNvPr id="9" name="Up Arrow 8"/>
          <p:cNvSpPr/>
          <p:nvPr/>
        </p:nvSpPr>
        <p:spPr>
          <a:xfrm>
            <a:off x="10233258" y="4529349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8932719" y="4507514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9600799" y="4527834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7510650" y="4484187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8210095" y="4484187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6658613" y="4527834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5801068" y="4520575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4200659" y="452270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982996" y="4484188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3339198" y="4533901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2608497" y="4526222"/>
            <a:ext cx="304800" cy="102369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8549298" y="920607"/>
            <a:ext cx="590281" cy="2267036"/>
          </a:xfrm>
          <a:prstGeom prst="upArrow">
            <a:avLst>
              <a:gd name="adj1" fmla="val 49726"/>
              <a:gd name="adj2" fmla="val 51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622017" y="3924354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273018" y="4200556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203362" y="4027277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973091" y="4159788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5735300" y="4162466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6553358" y="4175367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7432491" y="4175367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8112962" y="4127702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8793331" y="4157222"/>
            <a:ext cx="436336" cy="40013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9</a:t>
            </a:r>
          </a:p>
        </p:txBody>
      </p:sp>
      <p:sp>
        <p:nvSpPr>
          <p:cNvPr id="40" name="Oval 39"/>
          <p:cNvSpPr/>
          <p:nvPr/>
        </p:nvSpPr>
        <p:spPr>
          <a:xfrm>
            <a:off x="9369056" y="4027277"/>
            <a:ext cx="732666" cy="573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ok Antiqua" pitchFamily="18" charset="0"/>
              </a:rPr>
              <a:t>1o</a:t>
            </a:r>
          </a:p>
        </p:txBody>
      </p:sp>
      <p:sp>
        <p:nvSpPr>
          <p:cNvPr id="41" name="Oval 40"/>
          <p:cNvSpPr/>
          <p:nvPr/>
        </p:nvSpPr>
        <p:spPr>
          <a:xfrm>
            <a:off x="10233258" y="4186932"/>
            <a:ext cx="601968" cy="57341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Book Antiqua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68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" grpId="0" animBg="1"/>
      <p:bldP spid="21" grpId="0" animBg="1"/>
      <p:bldP spid="23" grpId="0" animBg="1"/>
      <p:bldP spid="25" grpId="0" animBg="1"/>
      <p:bldP spid="29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93B561-0C9A-427B-85EE-D0912B5E9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6" y="1029334"/>
            <a:ext cx="9189155" cy="443906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A3BB8F-17C7-48E7-A69D-14D2E2560A27}"/>
              </a:ext>
            </a:extLst>
          </p:cNvPr>
          <p:cNvSpPr txBox="1"/>
          <p:nvPr/>
        </p:nvSpPr>
        <p:spPr>
          <a:xfrm>
            <a:off x="1969478" y="237995"/>
            <a:ext cx="751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Look at the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76E5B3-FB16-4C7D-BE8D-56898E47B52A}"/>
              </a:ext>
            </a:extLst>
          </p:cNvPr>
          <p:cNvSpPr txBox="1"/>
          <p:nvPr/>
        </p:nvSpPr>
        <p:spPr>
          <a:xfrm>
            <a:off x="1395046" y="5613825"/>
            <a:ext cx="905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The Mangrove forest of </a:t>
            </a:r>
            <a:r>
              <a:rPr lang="en-US" sz="3600" b="1" dirty="0" err="1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Sundarban</a:t>
            </a:r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3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6810C0-6977-44D1-B554-3B163A7EFD74}"/>
              </a:ext>
            </a:extLst>
          </p:cNvPr>
          <p:cNvSpPr/>
          <p:nvPr/>
        </p:nvSpPr>
        <p:spPr>
          <a:xfrm>
            <a:off x="958239" y="1188835"/>
            <a:ext cx="10296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What do you mean by ‘Heritage’?</a:t>
            </a:r>
          </a:p>
          <a:p>
            <a:pPr marL="742950" indent="-74295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When did the Shat </a:t>
            </a:r>
            <a:r>
              <a:rPr lang="en-US" sz="2400" b="1" dirty="0" err="1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Gambuj</a:t>
            </a: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mosque become a World Heritage Site?</a:t>
            </a:r>
          </a:p>
          <a:p>
            <a:pPr marL="742950" indent="-74295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Who founded the Shat </a:t>
            </a:r>
            <a:r>
              <a:rPr lang="en-US" sz="2400" b="1" dirty="0" err="1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Gambuj</a:t>
            </a: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 Mosque?</a:t>
            </a:r>
          </a:p>
          <a:p>
            <a:pPr marL="742950" indent="-742950">
              <a:buAutoNum type="arabicPeriod"/>
            </a:pPr>
            <a:r>
              <a:rPr lang="en-US" sz="24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What did Khan Jahan do to make Bagerhat city hospitable?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A2BB19-6B22-42F4-9D7F-041708B1FE08}"/>
              </a:ext>
            </a:extLst>
          </p:cNvPr>
          <p:cNvSpPr txBox="1"/>
          <p:nvPr/>
        </p:nvSpPr>
        <p:spPr>
          <a:xfrm>
            <a:off x="2760737" y="431492"/>
            <a:ext cx="572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Individual </a:t>
            </a:r>
            <a:r>
              <a:rPr lang="en-US" sz="3600" b="1" dirty="0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Work</a:t>
            </a:r>
            <a:r>
              <a:rPr lang="en-US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6F9672-D7C6-42EA-A294-F4ABECE68B92}"/>
              </a:ext>
            </a:extLst>
          </p:cNvPr>
          <p:cNvSpPr txBox="1"/>
          <p:nvPr/>
        </p:nvSpPr>
        <p:spPr>
          <a:xfrm>
            <a:off x="958239" y="3510760"/>
            <a:ext cx="10008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Answers: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(1) ‘Heritage’ is what we inherit from the past, live with in the present and pass on to our future generations.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(2) The Shat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Gambuj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Mosque became the World Heritage Site in 1985.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(3) The religious person and Turkey General Khan Jahan Ali.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(4) Khan Jahan built a network of roads, bridges, public buildings and reservoirs to make the city hospitable.</a:t>
            </a:r>
          </a:p>
        </p:txBody>
      </p:sp>
    </p:spTree>
    <p:extLst>
      <p:ext uri="{BB962C8B-B14F-4D97-AF65-F5344CB8AC3E}">
        <p14:creationId xmlns:p14="http://schemas.microsoft.com/office/powerpoint/2010/main" val="288156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0C404DD7-D172-4D22-8933-68AACDA92226}"/>
              </a:ext>
            </a:extLst>
          </p:cNvPr>
          <p:cNvSpPr/>
          <p:nvPr/>
        </p:nvSpPr>
        <p:spPr>
          <a:xfrm>
            <a:off x="3043825" y="1432257"/>
            <a:ext cx="4648200" cy="117508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Peer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2736503"/>
            <a:ext cx="10321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Write a letter to your non- Bangladeshi friend abut a historical place.</a:t>
            </a:r>
            <a:endParaRPr lang="en-US" sz="3200" b="1" dirty="0">
              <a:solidFill>
                <a:srgbClr val="7030A0"/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6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F47BA9-EA60-416C-BD26-EC3B546C5E49}"/>
              </a:ext>
            </a:extLst>
          </p:cNvPr>
          <p:cNvSpPr txBox="1"/>
          <p:nvPr/>
        </p:nvSpPr>
        <p:spPr>
          <a:xfrm>
            <a:off x="889348" y="1510845"/>
            <a:ext cx="10446708" cy="4616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Choose the best answer from the alternatives:</a:t>
            </a:r>
          </a:p>
          <a:p>
            <a:pPr marL="342900" indent="-342900">
              <a:buAutoNum type="alphaLcParenBoth"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The number of domes of the mosque are ----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(i) 66  (ii) 77  (iii) 87  (iv) 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none</a:t>
            </a:r>
          </a:p>
          <a:p>
            <a:endParaRPr lang="en-US" sz="2000" b="1" dirty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(b)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The founder of the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Shatgambuj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mosque is--.  </a:t>
            </a:r>
            <a:endParaRPr lang="en-US" sz="2000" b="1" dirty="0" smtClean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 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(i)  Khan Jahan Ali (ii)  sultan Mahmood (iii)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sher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Khan  (iv)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Isha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Khan</a:t>
            </a:r>
          </a:p>
          <a:p>
            <a:endParaRPr lang="en-US" sz="2000" b="1" dirty="0" smtClean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(c)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mosque was built in--- century (i) 12 (ii) 13 (iii) 14 (iv)  15</a:t>
            </a:r>
          </a:p>
          <a:p>
            <a:pPr marL="342900" indent="-342900">
              <a:buAutoNum type="alphaLcParenBoth"/>
            </a:pPr>
            <a:endParaRPr lang="en-US" sz="2000" b="1" dirty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(d)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thickness of the arch is --- feet  (i) 6    (ii) 7 (iii) 8 (iv) 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9</a:t>
            </a:r>
          </a:p>
          <a:p>
            <a:endParaRPr lang="en-US" sz="2000" b="1" dirty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(e )  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The Mosque is situated near </a:t>
            </a:r>
            <a:endParaRPr lang="en-US" sz="2000" b="1" dirty="0" smtClean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i) Cox’s Bazar (ii)  Rangamati (iii)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Bandarban</a:t>
            </a:r>
            <a:r>
              <a:rPr lang="en-US" sz="20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(iv) </a:t>
            </a:r>
            <a:r>
              <a:rPr lang="en-US" sz="2000" b="1" dirty="0" err="1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Sundarban</a:t>
            </a:r>
            <a:endParaRPr lang="en-US" sz="2000" b="1" dirty="0">
              <a:solidFill>
                <a:srgbClr val="002060"/>
              </a:solidFill>
              <a:latin typeface="NikoshGrameem" pitchFamily="2" charset="0"/>
              <a:cs typeface="NikoshGrameem" pitchFamily="2" charset="0"/>
            </a:endParaRPr>
          </a:p>
          <a:p>
            <a:endParaRPr lang="en-US" sz="2400" dirty="0">
              <a:latin typeface="NikoshGrameem" pitchFamily="2" charset="0"/>
              <a:cs typeface="NikoshGrameem" pitchFamily="2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43A63C-0798-492F-9AC3-7D49975A9D2C}"/>
              </a:ext>
            </a:extLst>
          </p:cNvPr>
          <p:cNvSpPr txBox="1"/>
          <p:nvPr/>
        </p:nvSpPr>
        <p:spPr>
          <a:xfrm>
            <a:off x="3335405" y="649804"/>
            <a:ext cx="4855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001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708" y="1041210"/>
            <a:ext cx="9244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Home work </a:t>
            </a:r>
            <a:endParaRPr lang="en-US" sz="3600" b="1" dirty="0" smtClean="0">
              <a:solidFill>
                <a:srgbClr val="FF0000"/>
              </a:solidFill>
              <a:latin typeface="NikoshGrameem" pitchFamily="2" charset="0"/>
              <a:cs typeface="NikoshGrameem" pitchFamily="2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4894" y="2795537"/>
            <a:ext cx="85163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Write</a:t>
            </a:r>
            <a:r>
              <a:rPr lang="en-US" sz="2400" b="1" dirty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a paragraph about the </a:t>
            </a:r>
            <a:r>
              <a:rPr lang="en-US" sz="2400" b="1" dirty="0" smtClean="0">
                <a:solidFill>
                  <a:srgbClr val="002060"/>
                </a:solidFill>
                <a:latin typeface="NikoshGrameem" pitchFamily="2" charset="0"/>
                <a:cs typeface="NikoshGrameem" pitchFamily="2" charset="0"/>
              </a:rPr>
              <a:t> on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Shat </a:t>
            </a:r>
            <a:r>
              <a:rPr lang="en-US" sz="4000" b="1" dirty="0" err="1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Gambuj</a:t>
            </a:r>
            <a:r>
              <a:rPr lang="en-US" sz="40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Mosque.</a:t>
            </a:r>
            <a:endParaRPr lang="en-US" sz="4000" b="1" dirty="0">
              <a:solidFill>
                <a:srgbClr val="FF0000"/>
              </a:solidFill>
              <a:latin typeface="NikoshGrameem" pitchFamily="2" charset="0"/>
              <a:cs typeface="NikoshGrameem" pitchFamily="2" charset="0"/>
            </a:endParaRPr>
          </a:p>
          <a:p>
            <a:pPr algn="just"/>
            <a:endParaRPr lang="en-US" b="1" dirty="0">
              <a:solidFill>
                <a:srgbClr val="FF0000"/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2933" y="1870767"/>
            <a:ext cx="65814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Thank </a:t>
            </a:r>
          </a:p>
          <a:p>
            <a:pPr algn="ctr"/>
            <a:r>
              <a:rPr lang="en-US" sz="80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you </a:t>
            </a:r>
            <a:r>
              <a:rPr lang="en-US" sz="8000" b="1" dirty="0" smtClean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all</a:t>
            </a:r>
            <a:endParaRPr lang="en-US" sz="8000" b="1" dirty="0">
              <a:solidFill>
                <a:srgbClr val="7030A0"/>
              </a:solidFill>
              <a:latin typeface="NikoshGrameem" pitchFamily="2" charset="0"/>
              <a:cs typeface="NikoshGrame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5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9F791C-73E0-418F-9F27-566412C19A98}"/>
              </a:ext>
            </a:extLst>
          </p:cNvPr>
          <p:cNvSpPr txBox="1"/>
          <p:nvPr/>
        </p:nvSpPr>
        <p:spPr>
          <a:xfrm>
            <a:off x="3657599" y="521494"/>
            <a:ext cx="4910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Grameem" pitchFamily="2" charset="0"/>
                <a:cs typeface="NikoshGrameem" pitchFamily="2" charset="0"/>
              </a:rPr>
              <a:t>Introducing</a:t>
            </a:r>
            <a:r>
              <a:rPr lang="en-US" sz="5400" b="1" dirty="0">
                <a:latin typeface="NikoshGrameem" pitchFamily="2" charset="0"/>
                <a:cs typeface="NikoshGrameem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FAF108-3587-4F1E-808E-949931200B21}"/>
              </a:ext>
            </a:extLst>
          </p:cNvPr>
          <p:cNvSpPr txBox="1"/>
          <p:nvPr/>
        </p:nvSpPr>
        <p:spPr>
          <a:xfrm>
            <a:off x="6790933" y="4470718"/>
            <a:ext cx="4765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Class: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Nine-Ten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Subject: English for today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Unit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smtClean="0">
                <a:latin typeface="Berlin Sans FB Demi" pitchFamily="34" charset="0"/>
                <a:cs typeface="NikoshBAN" pitchFamily="2" charset="0"/>
              </a:rPr>
              <a:t>8</a:t>
            </a:r>
            <a:r>
              <a:rPr lang="en-US" sz="2400" b="1" dirty="0">
                <a:latin typeface="Berlin Sans FB Demi" pitchFamily="34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Berlin Sans FB Demi" pitchFamily="34" charset="0"/>
                <a:cs typeface="NikoshBAN" pitchFamily="2" charset="0"/>
              </a:rPr>
              <a:t>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Lesson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latin typeface="Algerian" pitchFamily="82" charset="0"/>
                <a:cs typeface="NikoshBAN" pitchFamily="2" charset="0"/>
              </a:rPr>
              <a:t>01</a:t>
            </a: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Time: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Arial Rounded MT Bold" pitchFamily="34" charset="0"/>
                <a:cs typeface="NikoshBAN" pitchFamily="2" charset="0"/>
              </a:rPr>
              <a:t>50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Minutes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639FA3-44F9-421D-928F-0DA6A41EC85A}"/>
              </a:ext>
            </a:extLst>
          </p:cNvPr>
          <p:cNvSpPr txBox="1"/>
          <p:nvPr/>
        </p:nvSpPr>
        <p:spPr>
          <a:xfrm>
            <a:off x="1005951" y="4409162"/>
            <a:ext cx="5303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Azharul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Islam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Assistant Teacher (English)</a:t>
            </a: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Hugra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Habib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Kader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High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School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Tangail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Sadar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Tangail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CA3AD450-9372-4C74-AB9E-62AD6A77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119" y="745067"/>
            <a:ext cx="3108382" cy="3556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1" y="745067"/>
            <a:ext cx="3137717" cy="3664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59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7C5C99-D53C-4FB6-9B45-2E96357051D9}"/>
              </a:ext>
            </a:extLst>
          </p:cNvPr>
          <p:cNvSpPr txBox="1"/>
          <p:nvPr/>
        </p:nvSpPr>
        <p:spPr>
          <a:xfrm>
            <a:off x="2475007" y="310272"/>
            <a:ext cx="683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3E8BC6-6B64-4E9A-98DE-5DCA97EA6DBB}"/>
              </a:ext>
            </a:extLst>
          </p:cNvPr>
          <p:cNvSpPr txBox="1"/>
          <p:nvPr/>
        </p:nvSpPr>
        <p:spPr>
          <a:xfrm>
            <a:off x="1093619" y="5460107"/>
            <a:ext cx="988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The Shat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Gambuj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Mosque in Bagerhat.</a:t>
            </a:r>
          </a:p>
        </p:txBody>
      </p:sp>
      <p:pic>
        <p:nvPicPr>
          <p:cNvPr id="5" name="Picture 4" descr="A.jpg">
            <a:extLst>
              <a:ext uri="{FF2B5EF4-FFF2-40B4-BE49-F238E27FC236}">
                <a16:creationId xmlns="" xmlns:a16="http://schemas.microsoft.com/office/drawing/2014/main" id="{110058C9-3883-4B0B-B7E8-4CA26FBE2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8863" y="1072404"/>
            <a:ext cx="9670092" cy="423304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54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.jpg">
            <a:extLst>
              <a:ext uri="{FF2B5EF4-FFF2-40B4-BE49-F238E27FC236}">
                <a16:creationId xmlns="" xmlns:a16="http://schemas.microsoft.com/office/drawing/2014/main" id="{157E778E-116E-4E85-8E59-A32B9C7B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1" y="613775"/>
            <a:ext cx="9990758" cy="501330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2A51BC-3EBC-470B-BEB4-6B3B29805B22}"/>
              </a:ext>
            </a:extLst>
          </p:cNvPr>
          <p:cNvSpPr txBox="1"/>
          <p:nvPr/>
        </p:nvSpPr>
        <p:spPr>
          <a:xfrm>
            <a:off x="613775" y="5842518"/>
            <a:ext cx="547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Seven arch </a:t>
            </a:r>
            <a:r>
              <a:rPr lang="en-US" sz="2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doors in the north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B91AC6-9390-456A-9DC4-EB3262550548}"/>
              </a:ext>
            </a:extLst>
          </p:cNvPr>
          <p:cNvSpPr txBox="1"/>
          <p:nvPr/>
        </p:nvSpPr>
        <p:spPr>
          <a:xfrm>
            <a:off x="5874707" y="5842519"/>
            <a:ext cx="5436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Seven arch </a:t>
            </a:r>
            <a:r>
              <a:rPr lang="en-US" sz="24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doors in the south</a:t>
            </a:r>
          </a:p>
        </p:txBody>
      </p:sp>
    </p:spTree>
    <p:extLst>
      <p:ext uri="{BB962C8B-B14F-4D97-AF65-F5344CB8AC3E}">
        <p14:creationId xmlns:p14="http://schemas.microsoft.com/office/powerpoint/2010/main" val="3383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68AD54-F179-4164-9C4D-9F523CE936C2}"/>
              </a:ext>
            </a:extLst>
          </p:cNvPr>
          <p:cNvSpPr txBox="1"/>
          <p:nvPr/>
        </p:nvSpPr>
        <p:spPr>
          <a:xfrm>
            <a:off x="1916482" y="304799"/>
            <a:ext cx="710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C6E863-16CB-41A6-A61D-0331F0C8B596}"/>
              </a:ext>
            </a:extLst>
          </p:cNvPr>
          <p:cNvSpPr txBox="1"/>
          <p:nvPr/>
        </p:nvSpPr>
        <p:spPr>
          <a:xfrm>
            <a:off x="1212166" y="5805578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Grameem" pitchFamily="2" charset="0"/>
                <a:cs typeface="NikoshGrameem" pitchFamily="2" charset="0"/>
              </a:rPr>
              <a:t>A network of bridge and reservoirs</a:t>
            </a:r>
          </a:p>
        </p:txBody>
      </p:sp>
      <p:pic>
        <p:nvPicPr>
          <p:cNvPr id="5" name="Picture 4" descr="images (13).jpg">
            <a:extLst>
              <a:ext uri="{FF2B5EF4-FFF2-40B4-BE49-F238E27FC236}">
                <a16:creationId xmlns="" xmlns:a16="http://schemas.microsoft.com/office/drawing/2014/main" id="{2E52893F-ECC4-41AA-82CE-CD3A3065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245" y="1013591"/>
            <a:ext cx="9995770" cy="456049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84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6AA560-ED1E-46D1-9EBE-DD421511CEFB}"/>
              </a:ext>
            </a:extLst>
          </p:cNvPr>
          <p:cNvSpPr txBox="1"/>
          <p:nvPr/>
        </p:nvSpPr>
        <p:spPr>
          <a:xfrm>
            <a:off x="2603647" y="469476"/>
            <a:ext cx="5981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Lesson declaration:</a:t>
            </a:r>
          </a:p>
        </p:txBody>
      </p:sp>
      <p:pic>
        <p:nvPicPr>
          <p:cNvPr id="3" name="Picture 2" descr="C.jpg">
            <a:extLst>
              <a:ext uri="{FF2B5EF4-FFF2-40B4-BE49-F238E27FC236}">
                <a16:creationId xmlns="" xmlns:a16="http://schemas.microsoft.com/office/drawing/2014/main" id="{7C2CB6B4-B0DA-4C08-AA22-53E557B97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74" y="1238917"/>
            <a:ext cx="10384303" cy="422243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C785E7-45A3-4861-A04D-2506AF313EA8}"/>
              </a:ext>
            </a:extLst>
          </p:cNvPr>
          <p:cNvSpPr txBox="1"/>
          <p:nvPr/>
        </p:nvSpPr>
        <p:spPr>
          <a:xfrm>
            <a:off x="2527270" y="5576623"/>
            <a:ext cx="715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The Shat </a:t>
            </a:r>
            <a:r>
              <a:rPr lang="en-US" sz="36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Gambuj</a:t>
            </a:r>
            <a:r>
              <a:rPr lang="en-US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Mosque</a:t>
            </a:r>
          </a:p>
        </p:txBody>
      </p:sp>
    </p:spTree>
    <p:extLst>
      <p:ext uri="{BB962C8B-B14F-4D97-AF65-F5344CB8AC3E}">
        <p14:creationId xmlns:p14="http://schemas.microsoft.com/office/powerpoint/2010/main" val="1483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025527-5158-4CDC-BE4E-D2187355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1" y="512260"/>
            <a:ext cx="10290034" cy="4975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18D833-2529-4E1F-8585-9FD5BE350C54}"/>
              </a:ext>
            </a:extLst>
          </p:cNvPr>
          <p:cNvSpPr txBox="1"/>
          <p:nvPr/>
        </p:nvSpPr>
        <p:spPr>
          <a:xfrm>
            <a:off x="1421802" y="5487362"/>
            <a:ext cx="990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Inside of the Shat </a:t>
            </a:r>
            <a:r>
              <a:rPr lang="en-US" sz="36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Gambuj</a:t>
            </a:r>
            <a:r>
              <a:rPr lang="en-US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Mosque</a:t>
            </a:r>
          </a:p>
        </p:txBody>
      </p:sp>
    </p:spTree>
    <p:extLst>
      <p:ext uri="{BB962C8B-B14F-4D97-AF65-F5344CB8AC3E}">
        <p14:creationId xmlns:p14="http://schemas.microsoft.com/office/powerpoint/2010/main" val="19256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39762F-EA6C-448F-98B1-A9A3C526F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1181727"/>
            <a:ext cx="10203414" cy="39539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B4B05D-C180-479D-9302-C18D11949B57}"/>
              </a:ext>
            </a:extLst>
          </p:cNvPr>
          <p:cNvSpPr txBox="1"/>
          <p:nvPr/>
        </p:nvSpPr>
        <p:spPr>
          <a:xfrm>
            <a:off x="1969478" y="350730"/>
            <a:ext cx="7793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Look at the picture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C0EE64-38BC-4928-945C-CBBA24899FD6}"/>
              </a:ext>
            </a:extLst>
          </p:cNvPr>
          <p:cNvSpPr txBox="1"/>
          <p:nvPr/>
        </p:nvSpPr>
        <p:spPr>
          <a:xfrm>
            <a:off x="640804" y="5299624"/>
            <a:ext cx="1094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Terracotta flowers and folic</a:t>
            </a:r>
          </a:p>
        </p:txBody>
      </p:sp>
    </p:spTree>
    <p:extLst>
      <p:ext uri="{BB962C8B-B14F-4D97-AF65-F5344CB8AC3E}">
        <p14:creationId xmlns:p14="http://schemas.microsoft.com/office/powerpoint/2010/main" val="41382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467" y="2053224"/>
            <a:ext cx="952070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After finishing the lesson learners will be able to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b="1" dirty="0">
                <a:latin typeface="NikoshGrameem" pitchFamily="2" charset="0"/>
                <a:cs typeface="NikoshGrameem" pitchFamily="2" charset="0"/>
              </a:rPr>
              <a:t>1.</a:t>
            </a:r>
            <a:r>
              <a:rPr lang="bn-BD" sz="2800" b="1" dirty="0">
                <a:latin typeface="NikoshGrameem" pitchFamily="2" charset="0"/>
                <a:cs typeface="NikoshGrameem" pitchFamily="2" charset="0"/>
              </a:rPr>
              <a:t> </a:t>
            </a:r>
            <a:r>
              <a:rPr lang="en-US" sz="2800" b="1" dirty="0" smtClean="0"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800" b="1" dirty="0">
                <a:latin typeface="NikoshGrameem" pitchFamily="2" charset="0"/>
                <a:cs typeface="NikoshGrameem" pitchFamily="2" charset="0"/>
              </a:rPr>
              <a:t>Answer the questions.</a:t>
            </a:r>
            <a:endParaRPr lang="bn-BD" sz="2800" b="1" dirty="0">
              <a:latin typeface="NikoshGrameem" pitchFamily="2" charset="0"/>
              <a:cs typeface="NikoshGrameem" pitchFamily="2" charset="0"/>
            </a:endParaRPr>
          </a:p>
          <a:p>
            <a:r>
              <a:rPr lang="bn-BD" sz="2800" b="1" dirty="0">
                <a:latin typeface="NikoshGrameem" pitchFamily="2" charset="0"/>
                <a:cs typeface="NikoshGrameem" pitchFamily="2" charset="0"/>
              </a:rPr>
              <a:t>2.</a:t>
            </a:r>
            <a:r>
              <a:rPr lang="en-US" sz="2800" b="1" dirty="0">
                <a:latin typeface="NikoshGrameem" pitchFamily="2" charset="0"/>
                <a:cs typeface="NikoshGrameem" pitchFamily="2" charset="0"/>
              </a:rPr>
              <a:t>   Write a paragraph.   </a:t>
            </a:r>
          </a:p>
          <a:p>
            <a:r>
              <a:rPr lang="en-US" sz="2800" b="1" dirty="0" smtClean="0">
                <a:latin typeface="NikoshGrameem" pitchFamily="2" charset="0"/>
                <a:cs typeface="NikoshGrameem" pitchFamily="2" charset="0"/>
              </a:rPr>
              <a:t>3.  Choose </a:t>
            </a:r>
            <a:r>
              <a:rPr lang="en-US" sz="2800" b="1" dirty="0">
                <a:latin typeface="NikoshGrameem" pitchFamily="2" charset="0"/>
                <a:cs typeface="NikoshGrameem" pitchFamily="2" charset="0"/>
              </a:rPr>
              <a:t>the best answer from the alternative </a:t>
            </a:r>
          </a:p>
          <a:p>
            <a:pPr marL="514350" indent="-514350">
              <a:buFontTx/>
              <a:buAutoNum type="arabicPeriod" startAt="4"/>
            </a:pPr>
            <a:r>
              <a:rPr lang="en-US" sz="2800" b="1" dirty="0" smtClean="0">
                <a:latin typeface="NikoshGrameem" pitchFamily="2" charset="0"/>
                <a:cs typeface="NikoshGrameem" pitchFamily="2" charset="0"/>
              </a:rPr>
              <a:t>Write </a:t>
            </a:r>
            <a:r>
              <a:rPr lang="en-US" sz="2800" b="1" dirty="0">
                <a:latin typeface="NikoshGrameem" pitchFamily="2" charset="0"/>
                <a:cs typeface="NikoshGrameem" pitchFamily="2" charset="0"/>
              </a:rPr>
              <a:t>a letter about a historical place</a:t>
            </a:r>
            <a:r>
              <a:rPr lang="en-US" sz="3200" b="1" dirty="0" smtClean="0">
                <a:latin typeface="NikoshGrameem" pitchFamily="2" charset="0"/>
                <a:cs typeface="NikoshGrameem" pitchFamily="2" charset="0"/>
              </a:rPr>
              <a:t>.</a:t>
            </a:r>
            <a:endParaRPr lang="en-US" sz="3200" b="1" dirty="0">
              <a:latin typeface="NikoshGrameem" pitchFamily="2" charset="0"/>
              <a:cs typeface="NikoshGrameem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F31A8A1-89C1-4C19-8CB1-567FE8ECA836}"/>
              </a:ext>
            </a:extLst>
          </p:cNvPr>
          <p:cNvSpPr/>
          <p:nvPr/>
        </p:nvSpPr>
        <p:spPr>
          <a:xfrm>
            <a:off x="1416831" y="683518"/>
            <a:ext cx="8252028" cy="141439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Learning out comes</a:t>
            </a:r>
            <a:endParaRPr lang="en-US" sz="4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513</Words>
  <Application>Microsoft Office PowerPoint</Application>
  <PresentationFormat>Custom</PresentationFormat>
  <Paragraphs>84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Badge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422</cp:revision>
  <dcterms:created xsi:type="dcterms:W3CDTF">2019-08-16T11:01:47Z</dcterms:created>
  <dcterms:modified xsi:type="dcterms:W3CDTF">2020-04-03T15:49:07Z</dcterms:modified>
</cp:coreProperties>
</file>