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8"/>
  </p:notesMasterIdLst>
  <p:sldIdLst>
    <p:sldId id="278" r:id="rId2"/>
    <p:sldId id="256" r:id="rId3"/>
    <p:sldId id="265" r:id="rId4"/>
    <p:sldId id="266" r:id="rId5"/>
    <p:sldId id="267" r:id="rId6"/>
    <p:sldId id="263" r:id="rId7"/>
    <p:sldId id="269" r:id="rId8"/>
    <p:sldId id="268"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CC4C89-AADD-42BD-B234-4451B393EFF0}">
          <p14:sldIdLst>
            <p14:sldId id="278"/>
            <p14:sldId id="256"/>
            <p14:sldId id="265"/>
            <p14:sldId id="266"/>
            <p14:sldId id="267"/>
          </p14:sldIdLst>
        </p14:section>
        <p14:section name="Untitled Section" id="{B4D79AE3-FA56-4150-87BC-2DED73285C4D}">
          <p14:sldIdLst>
            <p14:sldId id="263"/>
            <p14:sldId id="269"/>
            <p14:sldId id="268"/>
            <p14:sldId id="270"/>
            <p14:sldId id="271"/>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SDN72" initials="F" lastIdx="1" clrIdx="0">
    <p:extLst>
      <p:ext uri="{19B8F6BF-5375-455C-9EA6-DF929625EA0E}">
        <p15:presenceInfo xmlns:p15="http://schemas.microsoft.com/office/powerpoint/2012/main" userId="FLSDN7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7851"/>
    <a:srgbClr val="AB845D"/>
    <a:srgbClr val="307442"/>
    <a:srgbClr val="0C0CE4"/>
    <a:srgbClr val="339D40"/>
    <a:srgbClr val="2BCFE5"/>
    <a:srgbClr val="19713D"/>
    <a:srgbClr val="C80FD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B483-5E1B-4170-8FB2-9F09DBDBC0A2}"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3310E-E6AD-4F3D-A64A-D5593CF4D9B5}" type="slidenum">
              <a:rPr lang="en-US" smtClean="0"/>
              <a:t>‹#›</a:t>
            </a:fld>
            <a:endParaRPr lang="en-US"/>
          </a:p>
        </p:txBody>
      </p:sp>
    </p:spTree>
    <p:extLst>
      <p:ext uri="{BB962C8B-B14F-4D97-AF65-F5344CB8AC3E}">
        <p14:creationId xmlns:p14="http://schemas.microsoft.com/office/powerpoint/2010/main" val="31405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3310E-E6AD-4F3D-A64A-D5593CF4D9B5}" type="slidenum">
              <a:rPr lang="en-US" smtClean="0"/>
              <a:t>6</a:t>
            </a:fld>
            <a:endParaRPr lang="en-US"/>
          </a:p>
        </p:txBody>
      </p:sp>
    </p:spTree>
    <p:extLst>
      <p:ext uri="{BB962C8B-B14F-4D97-AF65-F5344CB8AC3E}">
        <p14:creationId xmlns:p14="http://schemas.microsoft.com/office/powerpoint/2010/main" val="185107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a:t>
            </a:r>
            <a:endParaRPr lang="en-US" dirty="0"/>
          </a:p>
        </p:txBody>
      </p:sp>
      <p:sp>
        <p:nvSpPr>
          <p:cNvPr id="4" name="Slide Number Placeholder 3"/>
          <p:cNvSpPr>
            <a:spLocks noGrp="1"/>
          </p:cNvSpPr>
          <p:nvPr>
            <p:ph type="sldNum" sz="quarter" idx="10"/>
          </p:nvPr>
        </p:nvSpPr>
        <p:spPr/>
        <p:txBody>
          <a:bodyPr/>
          <a:lstStyle/>
          <a:p>
            <a:fld id="{1763310E-E6AD-4F3D-A64A-D5593CF4D9B5}" type="slidenum">
              <a:rPr lang="en-US" smtClean="0"/>
              <a:t>12</a:t>
            </a:fld>
            <a:endParaRPr lang="en-US"/>
          </a:p>
        </p:txBody>
      </p:sp>
    </p:spTree>
    <p:extLst>
      <p:ext uri="{BB962C8B-B14F-4D97-AF65-F5344CB8AC3E}">
        <p14:creationId xmlns:p14="http://schemas.microsoft.com/office/powerpoint/2010/main" val="35771948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DB0C2-77B2-43A5-83D1-5423503D39E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8348457-7197-4CC2-BE90-6D5C3BB6FC88}" type="slidenum">
              <a:rPr lang="en-US" smtClean="0"/>
              <a:t>‹#›</a:t>
            </a:fld>
            <a:endParaRPr lang="en-US"/>
          </a:p>
        </p:txBody>
      </p:sp>
    </p:spTree>
    <p:extLst>
      <p:ext uri="{BB962C8B-B14F-4D97-AF65-F5344CB8AC3E}">
        <p14:creationId xmlns:p14="http://schemas.microsoft.com/office/powerpoint/2010/main" val="200513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DB0C2-77B2-43A5-83D1-5423503D39E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223217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DB0C2-77B2-43A5-83D1-5423503D39E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88150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14000">
              <a:srgbClr val="FFC000"/>
            </a:gs>
            <a:gs pos="45000">
              <a:srgbClr val="00B0F0"/>
            </a:gs>
            <a:gs pos="81000">
              <a:srgbClr val="002060"/>
            </a:gs>
            <a:gs pos="97000">
              <a:schemeClr val="accent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47DB0C2-77B2-43A5-83D1-5423503D39E6}" type="datetimeFigureOut">
              <a:rPr lang="en-US" smtClean="0"/>
              <a:t>4/2/2020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4199282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DB0C2-77B2-43A5-83D1-5423503D39E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91466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647DB0C2-77B2-43A5-83D1-5423503D39E6}" type="datetimeFigureOut">
              <a:rPr lang="en-US" smtClean="0"/>
              <a:t>4/2/2020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8348457-7197-4CC2-BE90-6D5C3BB6FC88}" type="slidenum">
              <a:rPr lang="en-US" smtClean="0"/>
              <a:t>‹#›</a:t>
            </a:fld>
            <a:endParaRPr lang="en-US"/>
          </a:p>
        </p:txBody>
      </p:sp>
    </p:spTree>
    <p:extLst>
      <p:ext uri="{BB962C8B-B14F-4D97-AF65-F5344CB8AC3E}">
        <p14:creationId xmlns:p14="http://schemas.microsoft.com/office/powerpoint/2010/main" val="306968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DB0C2-77B2-43A5-83D1-5423503D39E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6493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7DB0C2-77B2-43A5-83D1-5423503D39E6}"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111830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8059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pattFill prst="pct25">
          <a:fgClr>
            <a:schemeClr val="accent5">
              <a:lumMod val="75000"/>
            </a:schemeClr>
          </a:fgClr>
          <a:bgClr>
            <a:srgbClr val="AB845D"/>
          </a:bgClr>
        </a:patt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DB0C2-77B2-43A5-83D1-5423503D39E6}"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521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7DB0C2-77B2-43A5-83D1-5423503D39E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4952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7DB0C2-77B2-43A5-83D1-5423503D39E6}" type="datetimeFigureOut">
              <a:rPr lang="en-US" smtClean="0"/>
              <a:t>4/2/2020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8348457-7197-4CC2-BE90-6D5C3BB6FC88}" type="slidenum">
              <a:rPr lang="en-US" smtClean="0"/>
              <a:t>‹#›</a:t>
            </a:fld>
            <a:endParaRPr lang="en-US"/>
          </a:p>
        </p:txBody>
      </p:sp>
    </p:spTree>
    <p:extLst>
      <p:ext uri="{BB962C8B-B14F-4D97-AF65-F5344CB8AC3E}">
        <p14:creationId xmlns:p14="http://schemas.microsoft.com/office/powerpoint/2010/main" val="354532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7DB0C2-77B2-43A5-83D1-5423503D39E6}" type="datetimeFigureOut">
              <a:rPr lang="en-US" smtClean="0"/>
              <a:t>4/2/2020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8348457-7197-4CC2-BE90-6D5C3BB6FC88}" type="slidenum">
              <a:rPr lang="en-US" smtClean="0"/>
              <a:t>‹#›</a:t>
            </a:fld>
            <a:endParaRPr lang="en-US"/>
          </a:p>
        </p:txBody>
      </p:sp>
    </p:spTree>
    <p:extLst>
      <p:ext uri="{BB962C8B-B14F-4D97-AF65-F5344CB8AC3E}">
        <p14:creationId xmlns:p14="http://schemas.microsoft.com/office/powerpoint/2010/main" val="324645033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74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5910" t="11659" r="14840" b="11312"/>
          <a:stretch/>
        </p:blipFill>
        <p:spPr>
          <a:xfrm>
            <a:off x="0" y="17431"/>
            <a:ext cx="12192000" cy="6840569"/>
          </a:xfrm>
          <a:prstGeom prst="rect">
            <a:avLst/>
          </a:prstGeom>
        </p:spPr>
      </p:pic>
      <p:sp>
        <p:nvSpPr>
          <p:cNvPr id="3" name="TextBox 2"/>
          <p:cNvSpPr txBox="1"/>
          <p:nvPr/>
        </p:nvSpPr>
        <p:spPr>
          <a:xfrm>
            <a:off x="3619995" y="149101"/>
            <a:ext cx="5203965" cy="2646878"/>
          </a:xfrm>
          <a:prstGeom prst="rect">
            <a:avLst/>
          </a:prstGeom>
          <a:noFill/>
        </p:spPr>
        <p:txBody>
          <a:bodyPr wrap="square" rtlCol="0">
            <a:spAutoFit/>
          </a:bodyPr>
          <a:lstStyle/>
          <a:p>
            <a:r>
              <a:rPr lang="en-US" sz="16600" b="1" dirty="0" err="1" smtClean="0">
                <a:ln w="6600">
                  <a:solidFill>
                    <a:schemeClr val="accent2"/>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rPr>
              <a:t>স্বাগতম</a:t>
            </a:r>
            <a:r>
              <a:rPr lang="en-US" sz="16600" b="1" dirty="0" smtClean="0">
                <a:ln w="6600">
                  <a:solidFill>
                    <a:schemeClr val="accent2"/>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rPr>
              <a:t> </a:t>
            </a:r>
            <a:endParaRPr lang="en-US" sz="16600" b="1" dirty="0">
              <a:ln w="6600">
                <a:solidFill>
                  <a:schemeClr val="accent2"/>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050" y="2240279"/>
            <a:ext cx="7389153" cy="3350895"/>
          </a:xfrm>
          <a:prstGeom prst="rect">
            <a:avLst/>
          </a:prstGeom>
        </p:spPr>
      </p:pic>
    </p:spTree>
    <p:extLst>
      <p:ext uri="{BB962C8B-B14F-4D97-AF65-F5344CB8AC3E}">
        <p14:creationId xmlns:p14="http://schemas.microsoft.com/office/powerpoint/2010/main" val="2841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ppt_x</p:attrName>
                                        </p:attrNameLst>
                                      </p:cBhvr>
                                      <p:tavLst>
                                        <p:tav tm="0">
                                          <p:val>
                                            <p:strVal val="#ppt_x-#ppt_w/2"/>
                                          </p:val>
                                        </p:tav>
                                        <p:tav tm="100000">
                                          <p:val>
                                            <p:strVal val="#ppt_x"/>
                                          </p:val>
                                        </p:tav>
                                      </p:tavLst>
                                    </p:anim>
                                    <p:anim calcmode="lin" valueType="num">
                                      <p:cBhvr>
                                        <p:cTn id="8" dur="5000" fill="hold"/>
                                        <p:tgtEl>
                                          <p:spTgt spid="3"/>
                                        </p:tgtEl>
                                        <p:attrNameLst>
                                          <p:attrName>ppt_y</p:attrName>
                                        </p:attrNameLst>
                                      </p:cBhvr>
                                      <p:tavLst>
                                        <p:tav tm="0">
                                          <p:val>
                                            <p:strVal val="#ppt_y"/>
                                          </p:val>
                                        </p:tav>
                                        <p:tav tm="100000">
                                          <p:val>
                                            <p:strVal val="#ppt_y"/>
                                          </p:val>
                                        </p:tav>
                                      </p:tavLst>
                                    </p:anim>
                                    <p:anim calcmode="lin" valueType="num">
                                      <p:cBhvr>
                                        <p:cTn id="9" dur="5000" fill="hold"/>
                                        <p:tgtEl>
                                          <p:spTgt spid="3"/>
                                        </p:tgtEl>
                                        <p:attrNameLst>
                                          <p:attrName>ppt_w</p:attrName>
                                        </p:attrNameLst>
                                      </p:cBhvr>
                                      <p:tavLst>
                                        <p:tav tm="0">
                                          <p:val>
                                            <p:fltVal val="0"/>
                                          </p:val>
                                        </p:tav>
                                        <p:tav tm="100000">
                                          <p:val>
                                            <p:strVal val="#ppt_w"/>
                                          </p:val>
                                        </p:tav>
                                      </p:tavLst>
                                    </p:anim>
                                    <p:anim calcmode="lin" valueType="num">
                                      <p:cBhvr>
                                        <p:cTn id="10" dur="50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flipV="1">
            <a:off x="740231" y="3077029"/>
            <a:ext cx="4746169" cy="435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318171" y="2685143"/>
            <a:ext cx="0" cy="33382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29715" y="3135086"/>
            <a:ext cx="14514" cy="537029"/>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319657" y="3120573"/>
            <a:ext cx="29032" cy="1799771"/>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669486" y="3091544"/>
            <a:ext cx="116115" cy="2975427"/>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86400" y="3106057"/>
            <a:ext cx="14514" cy="258354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9" idx="0"/>
          </p:cNvCxnSpPr>
          <p:nvPr/>
        </p:nvCxnSpPr>
        <p:spPr>
          <a:xfrm flipH="1">
            <a:off x="3643085" y="3091545"/>
            <a:ext cx="1" cy="1654626"/>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1999" y="3069771"/>
            <a:ext cx="7258" cy="616857"/>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9657" y="3701143"/>
            <a:ext cx="3352801"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সূর্যের নিকটতম</a:t>
            </a:r>
            <a:r>
              <a:rPr lang="en-US" sz="2800" dirty="0" smtClean="0">
                <a:latin typeface="NikoshBAN" panose="02000000000000000000" pitchFamily="2" charset="0"/>
                <a:cs typeface="NikoshBAN" panose="02000000000000000000" pitchFamily="2" charset="0"/>
              </a:rPr>
              <a:t> ও </a:t>
            </a:r>
            <a:r>
              <a:rPr lang="bn-IN" sz="2800" dirty="0" smtClean="0">
                <a:latin typeface="NikoshBAN" panose="02000000000000000000" pitchFamily="2" charset="0"/>
                <a:cs typeface="NikoshBAN" panose="02000000000000000000" pitchFamily="2" charset="0"/>
              </a:rPr>
              <a:t> ক্ষুদ্রতম গ্রহ, ৮৮ </a:t>
            </a:r>
            <a:r>
              <a:rPr lang="bn-IN" sz="2800" dirty="0">
                <a:latin typeface="NikoshBAN" panose="02000000000000000000" pitchFamily="2" charset="0"/>
                <a:cs typeface="NikoshBAN" panose="02000000000000000000" pitchFamily="2" charset="0"/>
              </a:rPr>
              <a:t>দিনে এক বার ঘুরে</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1944914" y="4746171"/>
            <a:ext cx="3396342"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ব্যাস ৪,৮৫০ কিমি সূর্য থেকে দুরত্ব ৫.৮ কোটি কিমি</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3294744" y="5762171"/>
            <a:ext cx="3294742"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মেঘ, বৃষ্টি,পানি ও বাতাস নেই, তাই জীবের অস্তীত্ব নেই</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2" name="TextBox 21"/>
          <p:cNvSpPr txBox="1"/>
          <p:nvPr/>
        </p:nvSpPr>
        <p:spPr>
          <a:xfrm>
            <a:off x="5660571" y="3730171"/>
            <a:ext cx="4238171"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সূর্যের ২য় </a:t>
            </a:r>
            <a:r>
              <a:rPr lang="bn-IN" sz="2800" dirty="0">
                <a:latin typeface="NikoshBAN" panose="02000000000000000000" pitchFamily="2" charset="0"/>
                <a:cs typeface="NikoshBAN" panose="02000000000000000000" pitchFamily="2" charset="0"/>
              </a:rPr>
              <a:t>নিকটতম </a:t>
            </a:r>
            <a:r>
              <a:rPr lang="bn-IN" sz="2800" dirty="0" smtClean="0">
                <a:latin typeface="NikoshBAN" panose="02000000000000000000" pitchFamily="2" charset="0"/>
                <a:cs typeface="NikoshBAN" panose="02000000000000000000" pitchFamily="2" charset="0"/>
              </a:rPr>
              <a:t> গ্রহ যা শুকতারা বা সন্ধ্যাতারা,২২৫ দিনে এক বার ঘুরে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3" name="TextBox 22"/>
          <p:cNvSpPr txBox="1"/>
          <p:nvPr/>
        </p:nvSpPr>
        <p:spPr>
          <a:xfrm>
            <a:off x="8461829" y="6081484"/>
            <a:ext cx="3614057" cy="584775"/>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32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সব চেয়ে উজ্জ্বল ও উত্তপ্ত গ্রহ </a:t>
            </a:r>
            <a:endParaRPr lang="en-US" sz="2800" dirty="0">
              <a:latin typeface="NikoshBAN" panose="02000000000000000000" pitchFamily="2" charset="0"/>
              <a:cs typeface="NikoshBAN" panose="02000000000000000000" pitchFamily="2" charset="0"/>
            </a:endParaRPr>
          </a:p>
        </p:txBody>
      </p:sp>
      <p:sp>
        <p:nvSpPr>
          <p:cNvPr id="24" name="TextBox 23"/>
          <p:cNvSpPr txBox="1"/>
          <p:nvPr/>
        </p:nvSpPr>
        <p:spPr>
          <a:xfrm>
            <a:off x="7503886" y="4926003"/>
            <a:ext cx="3933370"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ব্যাস ১২,১০৪ </a:t>
            </a:r>
            <a:r>
              <a:rPr lang="bn-IN" sz="2800" dirty="0">
                <a:latin typeface="NikoshBAN" panose="02000000000000000000" pitchFamily="2" charset="0"/>
                <a:cs typeface="NikoshBAN" panose="02000000000000000000" pitchFamily="2" charset="0"/>
              </a:rPr>
              <a:t>কিমি সূর্য থেকে দুরত্ব </a:t>
            </a:r>
            <a:r>
              <a:rPr lang="bn-IN" sz="2800" dirty="0" smtClean="0">
                <a:latin typeface="NikoshBAN" panose="02000000000000000000" pitchFamily="2" charset="0"/>
                <a:cs typeface="NikoshBAN" panose="02000000000000000000" pitchFamily="2" charset="0"/>
              </a:rPr>
              <a:t>১০.৮ </a:t>
            </a:r>
            <a:r>
              <a:rPr lang="bn-IN" sz="2800" dirty="0">
                <a:latin typeface="NikoshBAN" panose="02000000000000000000" pitchFamily="2" charset="0"/>
                <a:cs typeface="NikoshBAN" panose="02000000000000000000" pitchFamily="2" charset="0"/>
              </a:rPr>
              <a:t>কোটি কিমি</a:t>
            </a:r>
            <a:endParaRPr lang="en-US" sz="2800"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5412" t="11684" r="84648" b="68865"/>
          <a:stretch/>
        </p:blipFill>
        <p:spPr>
          <a:xfrm>
            <a:off x="2119085" y="682171"/>
            <a:ext cx="1770743" cy="1727201"/>
          </a:xfrm>
          <a:prstGeom prst="ellipse">
            <a:avLst/>
          </a:prstGeom>
        </p:spPr>
      </p:pic>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62566" t="7144" r="22889" b="64688"/>
          <a:stretch/>
        </p:blipFill>
        <p:spPr>
          <a:xfrm>
            <a:off x="8084458" y="464458"/>
            <a:ext cx="2332849" cy="2235200"/>
          </a:xfrm>
          <a:prstGeom prst="ellipse">
            <a:avLst/>
          </a:prstGeom>
        </p:spPr>
      </p:pic>
      <p:cxnSp>
        <p:nvCxnSpPr>
          <p:cNvPr id="32" name="Straight Arrow Connector 31"/>
          <p:cNvCxnSpPr/>
          <p:nvPr/>
        </p:nvCxnSpPr>
        <p:spPr>
          <a:xfrm flipH="1">
            <a:off x="3033486" y="2409371"/>
            <a:ext cx="14515" cy="66765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329714" y="3098799"/>
            <a:ext cx="4492173" cy="508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167641" y="1097279"/>
            <a:ext cx="1973942" cy="800463"/>
          </a:xfrm>
          <a:prstGeom prst="rightArrow">
            <a:avLst>
              <a:gd name="adj1" fmla="val 53659"/>
              <a:gd name="adj2" fmla="val 50000"/>
            </a:avLst>
          </a:prstGeom>
          <a:solidFill>
            <a:srgbClr val="0C0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বুধ/ </a:t>
            </a:r>
            <a:r>
              <a:rPr lang="en-US" dirty="0" err="1" smtClean="0">
                <a:latin typeface="Algerian" panose="04020705040A02060702" pitchFamily="82" charset="0"/>
                <a:cs typeface="NikoshBAN" panose="02000000000000000000" pitchFamily="2" charset="0"/>
              </a:rPr>
              <a:t>Marcury</a:t>
            </a:r>
            <a:endParaRPr lang="en-US" dirty="0">
              <a:latin typeface="NikoshBAN" panose="02000000000000000000" pitchFamily="2" charset="0"/>
              <a:cs typeface="NikoshBAN" panose="02000000000000000000" pitchFamily="2" charset="0"/>
            </a:endParaRPr>
          </a:p>
        </p:txBody>
      </p:sp>
      <p:sp>
        <p:nvSpPr>
          <p:cNvPr id="44" name="Right Arrow 43"/>
          <p:cNvSpPr/>
          <p:nvPr/>
        </p:nvSpPr>
        <p:spPr>
          <a:xfrm>
            <a:off x="6065521" y="990599"/>
            <a:ext cx="2035626" cy="958669"/>
          </a:xfrm>
          <a:prstGeom prst="rightArrow">
            <a:avLst>
              <a:gd name="adj1" fmla="val 51272"/>
              <a:gd name="adj2" fmla="val 47470"/>
            </a:avLst>
          </a:prstGeom>
          <a:solidFill>
            <a:srgbClr val="19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শুক্র</a:t>
            </a:r>
            <a:r>
              <a:rPr lang="bn-IN" sz="2800" dirty="0" smtClean="0">
                <a:latin typeface="NikoshBAN" panose="02000000000000000000" pitchFamily="2" charset="0"/>
                <a:cs typeface="NikoshBAN" panose="02000000000000000000" pitchFamily="2" charset="0"/>
              </a:rPr>
              <a:t>/ </a:t>
            </a:r>
            <a:r>
              <a:rPr lang="en-US" dirty="0" err="1" smtClean="0">
                <a:latin typeface="Algerian" panose="04020705040A02060702" pitchFamily="82" charset="0"/>
                <a:cs typeface="NikoshBAN" panose="02000000000000000000" pitchFamily="2" charset="0"/>
              </a:rPr>
              <a:t>venus</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62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out)">
                                      <p:cBhvr>
                                        <p:cTn id="7" dur="2000"/>
                                        <p:tgtEl>
                                          <p:spTgt spid="2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circle(in)">
                                      <p:cBhvr>
                                        <p:cTn id="11" dur="2000"/>
                                        <p:tgtEl>
                                          <p:spTgt spid="43"/>
                                        </p:tgtEl>
                                      </p:cBhvr>
                                    </p:animEffect>
                                  </p:childTnLst>
                                </p:cTn>
                              </p:par>
                            </p:childTnLst>
                          </p:cTn>
                        </p:par>
                        <p:par>
                          <p:cTn id="12" fill="hold">
                            <p:stCondLst>
                              <p:cond delay="4000"/>
                            </p:stCondLst>
                            <p:childTnLst>
                              <p:par>
                                <p:cTn id="13" presetID="25"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2"/>
                                        </p:tgtEl>
                                      </p:cBhvr>
                                    </p:animEffect>
                                  </p:childTnLst>
                                </p:cTn>
                              </p:par>
                              <p:par>
                                <p:cTn id="23" presetID="2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
                                        </p:tgtEl>
                                      </p:cBhvr>
                                    </p:animEffect>
                                  </p:childTnLst>
                                </p:cTn>
                              </p:par>
                              <p:par>
                                <p:cTn id="33" presetID="25"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8"/>
                                        </p:tgtEl>
                                      </p:cBhvr>
                                    </p:animEffect>
                                  </p:childTnLst>
                                </p:cTn>
                              </p:par>
                              <p:par>
                                <p:cTn id="53" presetID="25"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par>
                                <p:cTn id="63" presetID="25"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8" dur="1000" fill="hold"/>
                                        <p:tgtEl>
                                          <p:spTgt spid="1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9"/>
                                        </p:tgtEl>
                                      </p:cBhvr>
                                    </p:animEffect>
                                  </p:childTnLst>
                                </p:cTn>
                              </p:par>
                              <p:par>
                                <p:cTn id="73" presetID="25"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8" dur="1000" fill="hold"/>
                                        <p:tgtEl>
                                          <p:spTgt spid="15"/>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5"/>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88" dur="1000" fill="hold"/>
                                        <p:tgtEl>
                                          <p:spTgt spid="20"/>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circle(out)">
                                      <p:cBhvr>
                                        <p:cTn id="97" dur="2000"/>
                                        <p:tgtEl>
                                          <p:spTgt spid="44"/>
                                        </p:tgtEl>
                                      </p:cBhvr>
                                    </p:animEffect>
                                  </p:childTnLst>
                                </p:cTn>
                              </p:par>
                              <p:par>
                                <p:cTn id="98" presetID="6" presetClass="entr" presetSubtype="32"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circle(out)">
                                      <p:cBhvr>
                                        <p:cTn id="100" dur="2000"/>
                                        <p:tgtEl>
                                          <p:spTgt spid="30"/>
                                        </p:tgtEl>
                                      </p:cBhvr>
                                    </p:animEffect>
                                  </p:childTnLst>
                                </p:cTn>
                              </p:par>
                            </p:childTnLst>
                          </p:cTn>
                        </p:par>
                        <p:par>
                          <p:cTn id="101" fill="hold">
                            <p:stCondLst>
                              <p:cond delay="2000"/>
                            </p:stCondLst>
                            <p:childTnLst>
                              <p:par>
                                <p:cTn id="102" presetID="25" presetClass="entr" presetSubtype="0"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7" dur="1000" fill="hold"/>
                                        <p:tgtEl>
                                          <p:spTgt spid="11"/>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11"/>
                                        </p:tgtEl>
                                      </p:cBhvr>
                                    </p:animEffect>
                                  </p:childTnLst>
                                </p:cTn>
                              </p:par>
                              <p:par>
                                <p:cTn id="112" presetID="25" presetClass="entr" presetSubtype="0"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117" dur="1000" fill="hold"/>
                                        <p:tgtEl>
                                          <p:spTgt spid="36"/>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36"/>
                                        </p:tgtEl>
                                      </p:cBhvr>
                                    </p:animEffect>
                                  </p:childTnLst>
                                </p:cTn>
                              </p:par>
                              <p:par>
                                <p:cTn id="122" presetID="25" presetClass="entr" presetSubtype="0" fill="hold" nodeType="withEffect">
                                  <p:stCondLst>
                                    <p:cond delay="0"/>
                                  </p:stCondLst>
                                  <p:childTnLst>
                                    <p:set>
                                      <p:cBhvr>
                                        <p:cTn id="123" dur="1" fill="hold">
                                          <p:stCondLst>
                                            <p:cond delay="0"/>
                                          </p:stCondLst>
                                        </p:cTn>
                                        <p:tgtEl>
                                          <p:spTgt spid="12"/>
                                        </p:tgtEl>
                                        <p:attrNameLst>
                                          <p:attrName>style.visibility</p:attrName>
                                        </p:attrNameLst>
                                      </p:cBhvr>
                                      <p:to>
                                        <p:strVal val="visible"/>
                                      </p:to>
                                    </p:set>
                                    <p:anim calcmode="lin" valueType="num">
                                      <p:cBhvr>
                                        <p:cTn id="1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7" dur="1000" fill="hold"/>
                                        <p:tgtEl>
                                          <p:spTgt spid="12"/>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12"/>
                                        </p:tgtEl>
                                      </p:cBhvr>
                                    </p:animEffect>
                                  </p:childTnLst>
                                </p:cTn>
                              </p:par>
                              <p:par>
                                <p:cTn id="132" presetID="25" presetClass="entr" presetSubtype="0"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 calcmode="lin" valueType="num">
                                      <p:cBhvr>
                                        <p:cTn id="134"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37" dur="1000" fill="hold"/>
                                        <p:tgtEl>
                                          <p:spTgt spid="22"/>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22"/>
                                        </p:tgtEl>
                                      </p:cBhvr>
                                    </p:animEffect>
                                  </p:childTnLst>
                                </p:cTn>
                              </p:par>
                              <p:par>
                                <p:cTn id="142" presetID="25" presetClass="entr" presetSubtype="0" fill="hold" nodeType="withEffect">
                                  <p:stCondLst>
                                    <p:cond delay="0"/>
                                  </p:stCondLst>
                                  <p:childTnLst>
                                    <p:set>
                                      <p:cBhvr>
                                        <p:cTn id="143" dur="1" fill="hold">
                                          <p:stCondLst>
                                            <p:cond delay="0"/>
                                          </p:stCondLst>
                                        </p:cTn>
                                        <p:tgtEl>
                                          <p:spTgt spid="13"/>
                                        </p:tgtEl>
                                        <p:attrNameLst>
                                          <p:attrName>style.visibility</p:attrName>
                                        </p:attrNameLst>
                                      </p:cBhvr>
                                      <p:to>
                                        <p:strVal val="visible"/>
                                      </p:to>
                                    </p:set>
                                    <p:anim calcmode="lin" valueType="num">
                                      <p:cBhvr>
                                        <p:cTn id="14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7" dur="1000" fill="hold"/>
                                        <p:tgtEl>
                                          <p:spTgt spid="13"/>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13"/>
                                        </p:tgtEl>
                                      </p:cBhvr>
                                    </p:animEffect>
                                  </p:childTnLst>
                                </p:cTn>
                              </p:par>
                              <p:par>
                                <p:cTn id="152" presetID="25" presetClass="entr" presetSubtype="0" fill="hold" grpId="0" nodeType="withEffect">
                                  <p:stCondLst>
                                    <p:cond delay="0"/>
                                  </p:stCondLst>
                                  <p:childTnLst>
                                    <p:set>
                                      <p:cBhvr>
                                        <p:cTn id="153" dur="1" fill="hold">
                                          <p:stCondLst>
                                            <p:cond delay="0"/>
                                          </p:stCondLst>
                                        </p:cTn>
                                        <p:tgtEl>
                                          <p:spTgt spid="24"/>
                                        </p:tgtEl>
                                        <p:attrNameLst>
                                          <p:attrName>style.visibility</p:attrName>
                                        </p:attrNameLst>
                                      </p:cBhvr>
                                      <p:to>
                                        <p:strVal val="visible"/>
                                      </p:to>
                                    </p:set>
                                    <p:anim calcmode="lin" valueType="num">
                                      <p:cBhvr>
                                        <p:cTn id="154"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5"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56"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57" dur="1000" fill="hold"/>
                                        <p:tgtEl>
                                          <p:spTgt spid="24"/>
                                        </p:tgtEl>
                                        <p:attrNameLst>
                                          <p:attrName>ppt_h</p:attrName>
                                        </p:attrNameLst>
                                      </p:cBhvr>
                                      <p:tavLst>
                                        <p:tav tm="0">
                                          <p:val>
                                            <p:strVal val="#ppt_h"/>
                                          </p:val>
                                        </p:tav>
                                        <p:tav tm="100000">
                                          <p:val>
                                            <p:strVal val="#ppt_h"/>
                                          </p:val>
                                        </p:tav>
                                      </p:tavLst>
                                    </p:anim>
                                    <p:anim calcmode="lin" valueType="num">
                                      <p:cBhvr>
                                        <p:cTn id="158"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59"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60"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61" dur="1000" decel="50000">
                                          <p:stCondLst>
                                            <p:cond delay="0"/>
                                          </p:stCondLst>
                                        </p:cTn>
                                        <p:tgtEl>
                                          <p:spTgt spid="24"/>
                                        </p:tgtEl>
                                      </p:cBhvr>
                                    </p:animEffect>
                                  </p:childTnLst>
                                </p:cTn>
                              </p:par>
                              <p:par>
                                <p:cTn id="162" presetID="25" presetClass="entr" presetSubtype="0" fill="hold" nodeType="withEffect">
                                  <p:stCondLst>
                                    <p:cond delay="0"/>
                                  </p:stCondLst>
                                  <p:childTnLst>
                                    <p:set>
                                      <p:cBhvr>
                                        <p:cTn id="163" dur="1" fill="hold">
                                          <p:stCondLst>
                                            <p:cond delay="0"/>
                                          </p:stCondLst>
                                        </p:cTn>
                                        <p:tgtEl>
                                          <p:spTgt spid="14"/>
                                        </p:tgtEl>
                                        <p:attrNameLst>
                                          <p:attrName>style.visibility</p:attrName>
                                        </p:attrNameLst>
                                      </p:cBhvr>
                                      <p:to>
                                        <p:strVal val="visible"/>
                                      </p:to>
                                    </p:set>
                                    <p:anim calcmode="lin" valueType="num">
                                      <p:cBhvr>
                                        <p:cTn id="16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6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6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67" dur="1000" fill="hold"/>
                                        <p:tgtEl>
                                          <p:spTgt spid="14"/>
                                        </p:tgtEl>
                                        <p:attrNameLst>
                                          <p:attrName>ppt_h</p:attrName>
                                        </p:attrNameLst>
                                      </p:cBhvr>
                                      <p:tavLst>
                                        <p:tav tm="0">
                                          <p:val>
                                            <p:strVal val="#ppt_h"/>
                                          </p:val>
                                        </p:tav>
                                        <p:tav tm="100000">
                                          <p:val>
                                            <p:strVal val="#ppt_h"/>
                                          </p:val>
                                        </p:tav>
                                      </p:tavLst>
                                    </p:anim>
                                    <p:anim calcmode="lin" valueType="num">
                                      <p:cBhvr>
                                        <p:cTn id="16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6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7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71" dur="1000" decel="50000">
                                          <p:stCondLst>
                                            <p:cond delay="0"/>
                                          </p:stCondLst>
                                        </p:cTn>
                                        <p:tgtEl>
                                          <p:spTgt spid="14"/>
                                        </p:tgtEl>
                                      </p:cBhvr>
                                    </p:animEffect>
                                  </p:childTnLst>
                                </p:cTn>
                              </p:par>
                              <p:par>
                                <p:cTn id="172" presetID="25" presetClass="entr" presetSubtype="0" fill="hold" grpId="0" nodeType="withEffect">
                                  <p:stCondLst>
                                    <p:cond delay="0"/>
                                  </p:stCondLst>
                                  <p:childTnLst>
                                    <p:set>
                                      <p:cBhvr>
                                        <p:cTn id="173" dur="1" fill="hold">
                                          <p:stCondLst>
                                            <p:cond delay="0"/>
                                          </p:stCondLst>
                                        </p:cTn>
                                        <p:tgtEl>
                                          <p:spTgt spid="23"/>
                                        </p:tgtEl>
                                        <p:attrNameLst>
                                          <p:attrName>style.visibility</p:attrName>
                                        </p:attrNameLst>
                                      </p:cBhvr>
                                      <p:to>
                                        <p:strVal val="visible"/>
                                      </p:to>
                                    </p:set>
                                    <p:anim calcmode="lin" valueType="num">
                                      <p:cBhvr>
                                        <p:cTn id="174"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75"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76"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77" dur="1000" fill="hold"/>
                                        <p:tgtEl>
                                          <p:spTgt spid="23"/>
                                        </p:tgtEl>
                                        <p:attrNameLst>
                                          <p:attrName>ppt_h</p:attrName>
                                        </p:attrNameLst>
                                      </p:cBhvr>
                                      <p:tavLst>
                                        <p:tav tm="0">
                                          <p:val>
                                            <p:strVal val="#ppt_h"/>
                                          </p:val>
                                        </p:tav>
                                        <p:tav tm="100000">
                                          <p:val>
                                            <p:strVal val="#ppt_h"/>
                                          </p:val>
                                        </p:tav>
                                      </p:tavLst>
                                    </p:anim>
                                    <p:anim calcmode="lin" valueType="num">
                                      <p:cBhvr>
                                        <p:cTn id="178"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79"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80"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81"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P spid="24"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195" t="7112" r="42541" b="62920"/>
          <a:stretch/>
        </p:blipFill>
        <p:spPr>
          <a:xfrm>
            <a:off x="2394854" y="323237"/>
            <a:ext cx="2002973" cy="2057107"/>
          </a:xfrm>
          <a:prstGeom prst="ellipse">
            <a:avLst/>
          </a:prstGeom>
        </p:spPr>
      </p:pic>
      <p:cxnSp>
        <p:nvCxnSpPr>
          <p:cNvPr id="10" name="Straight Connector 9"/>
          <p:cNvCxnSpPr/>
          <p:nvPr/>
        </p:nvCxnSpPr>
        <p:spPr>
          <a:xfrm flipH="1">
            <a:off x="740230" y="3062514"/>
            <a:ext cx="4673599" cy="1451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303657" y="2191662"/>
            <a:ext cx="14514" cy="885370"/>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15200" y="3149599"/>
            <a:ext cx="14515" cy="36285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014857" y="3091543"/>
            <a:ext cx="29032" cy="1582057"/>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829143" y="3077029"/>
            <a:ext cx="14514" cy="2699657"/>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55771" y="3040742"/>
            <a:ext cx="36287" cy="2692401"/>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701143" y="3048000"/>
            <a:ext cx="2" cy="1524000"/>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7488" y="3069771"/>
            <a:ext cx="7255" cy="428172"/>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1600" y="3454401"/>
            <a:ext cx="3512457"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সূর্যের </a:t>
            </a:r>
            <a:r>
              <a:rPr lang="en-US" sz="2800" dirty="0" smtClean="0">
                <a:latin typeface="NikoshBAN" panose="02000000000000000000" pitchFamily="2" charset="0"/>
                <a:cs typeface="NikoshBAN" panose="02000000000000000000" pitchFamily="2" charset="0"/>
              </a:rPr>
              <a:t>৩য় </a:t>
            </a:r>
            <a:r>
              <a:rPr lang="bn-IN" sz="2800" dirty="0" smtClean="0">
                <a:latin typeface="NikoshBAN" panose="02000000000000000000" pitchFamily="2" charset="0"/>
                <a:cs typeface="NikoshBAN" panose="02000000000000000000" pitchFamily="2" charset="0"/>
              </a:rPr>
              <a:t>নিকটতম  গ্রহ, </a:t>
            </a:r>
            <a:r>
              <a:rPr lang="en-US" sz="2800" dirty="0" smtClean="0">
                <a:latin typeface="NikoshBAN" panose="02000000000000000000" pitchFamily="2" charset="0"/>
                <a:cs typeface="NikoshBAN" panose="02000000000000000000" pitchFamily="2" charset="0"/>
              </a:rPr>
              <a:t>৩৬৫</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দিনে এক বার ঘুরে</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1132116" y="4586513"/>
            <a:ext cx="3497942"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ব্যাস </a:t>
            </a:r>
            <a:r>
              <a:rPr lang="en-US" sz="2800" dirty="0" smtClean="0">
                <a:latin typeface="NikoshBAN" panose="02000000000000000000" pitchFamily="2" charset="0"/>
                <a:cs typeface="NikoshBAN" panose="02000000000000000000" pitchFamily="2" charset="0"/>
              </a:rPr>
              <a:t>১২</a:t>
            </a:r>
            <a:r>
              <a:rPr lang="bn-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৬৬৭</a:t>
            </a:r>
            <a:r>
              <a:rPr lang="bn-IN" sz="2800" dirty="0" smtClean="0">
                <a:latin typeface="NikoshBAN" panose="02000000000000000000" pitchFamily="2" charset="0"/>
                <a:cs typeface="NikoshBAN" panose="02000000000000000000" pitchFamily="2" charset="0"/>
              </a:rPr>
              <a:t> কিমি সূর্য থেকে দুরত্ব </a:t>
            </a:r>
            <a:r>
              <a:rPr lang="en-US" sz="2800" dirty="0" smtClean="0">
                <a:latin typeface="NikoshBAN" panose="02000000000000000000" pitchFamily="2" charset="0"/>
                <a:cs typeface="NikoshBAN" panose="02000000000000000000" pitchFamily="2" charset="0"/>
              </a:rPr>
              <a:t>১৫</a:t>
            </a:r>
            <a:r>
              <a:rPr lang="bn-IN" sz="2800" dirty="0" smtClean="0">
                <a:latin typeface="NikoshBAN" panose="02000000000000000000" pitchFamily="2" charset="0"/>
                <a:cs typeface="NikoshBAN" panose="02000000000000000000" pitchFamily="2" charset="0"/>
              </a:rPr>
              <a:t> কোটি কিমি</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2743200" y="5689600"/>
            <a:ext cx="4063999"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মেঘ, বৃষ্টি,পানি ও বাতাস </a:t>
            </a:r>
            <a:r>
              <a:rPr lang="en-US" sz="2800" dirty="0" err="1" smtClean="0">
                <a:latin typeface="NikoshBAN" panose="02000000000000000000" pitchFamily="2" charset="0"/>
                <a:cs typeface="NikoshBAN" panose="02000000000000000000" pitchFamily="2" charset="0"/>
              </a:rPr>
              <a:t>আছে</a:t>
            </a:r>
            <a:r>
              <a:rPr lang="bn-IN" sz="2800" dirty="0" smtClean="0">
                <a:latin typeface="NikoshBAN" panose="02000000000000000000" pitchFamily="2" charset="0"/>
                <a:cs typeface="NikoshBAN" panose="02000000000000000000" pitchFamily="2" charset="0"/>
              </a:rPr>
              <a:t>, তাই জীবের অস্তীত্ব </a:t>
            </a:r>
            <a:r>
              <a:rPr lang="en-US" sz="2800" dirty="0" smtClean="0">
                <a:latin typeface="NikoshBAN" panose="02000000000000000000" pitchFamily="2" charset="0"/>
                <a:cs typeface="NikoshBAN" panose="02000000000000000000" pitchFamily="2" charset="0"/>
              </a:rPr>
              <a:t>আছে,১টি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1" name="TextBox 20"/>
          <p:cNvSpPr txBox="1"/>
          <p:nvPr/>
        </p:nvSpPr>
        <p:spPr>
          <a:xfrm>
            <a:off x="5646058" y="3556000"/>
            <a:ext cx="4034972"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সূর্যের </a:t>
            </a:r>
            <a:r>
              <a:rPr lang="en-US" sz="2800" dirty="0" smtClean="0">
                <a:latin typeface="NikoshBAN" panose="02000000000000000000" pitchFamily="2" charset="0"/>
                <a:cs typeface="NikoshBAN" panose="02000000000000000000" pitchFamily="2" charset="0"/>
              </a:rPr>
              <a:t>৪র্থ </a:t>
            </a:r>
            <a:r>
              <a:rPr lang="bn-IN" sz="2800" dirty="0" smtClean="0">
                <a:latin typeface="NikoshBAN" panose="02000000000000000000" pitchFamily="2" charset="0"/>
                <a:cs typeface="NikoshBAN" panose="02000000000000000000" pitchFamily="2" charset="0"/>
              </a:rPr>
              <a:t>নিকটতম  গ্রহ </a:t>
            </a:r>
            <a:r>
              <a:rPr lang="en-US" sz="2800" dirty="0" smtClean="0">
                <a:latin typeface="NikoshBAN" panose="02000000000000000000" pitchFamily="2" charset="0"/>
                <a:cs typeface="NikoshBAN" panose="02000000000000000000" pitchFamily="2" charset="0"/>
              </a:rPr>
              <a:t>৬৮৭ </a:t>
            </a:r>
            <a:r>
              <a:rPr lang="bn-IN" sz="2800" dirty="0" smtClean="0">
                <a:latin typeface="NikoshBAN" panose="02000000000000000000" pitchFamily="2" charset="0"/>
                <a:cs typeface="NikoshBAN" panose="02000000000000000000" pitchFamily="2" charset="0"/>
              </a:rPr>
              <a:t>দিনে এক বার ঘুরে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2" name="TextBox 21"/>
          <p:cNvSpPr txBox="1"/>
          <p:nvPr/>
        </p:nvSpPr>
        <p:spPr>
          <a:xfrm>
            <a:off x="8606972" y="5744236"/>
            <a:ext cx="3439886"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অক্সিজেন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পানি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খুবেই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a:t>
            </a:r>
            <a:r>
              <a:rPr lang="en-US"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২</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উপগ্রহ</a:t>
            </a:r>
            <a:r>
              <a:rPr lang="bn-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3" name="TextBox 22"/>
          <p:cNvSpPr txBox="1"/>
          <p:nvPr/>
        </p:nvSpPr>
        <p:spPr>
          <a:xfrm>
            <a:off x="7257143" y="4693775"/>
            <a:ext cx="3933370" cy="954107"/>
          </a:xfrm>
          <a:prstGeom prst="rect">
            <a:avLst/>
          </a:prstGeom>
          <a:solidFill>
            <a:srgbClr val="307442"/>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a:latin typeface="NikoshBAN" panose="02000000000000000000" pitchFamily="2" charset="0"/>
                <a:cs typeface="NikoshBAN" panose="02000000000000000000" pitchFamily="2" charset="0"/>
              </a:rPr>
              <a:t>ব্যাস </a:t>
            </a:r>
            <a:r>
              <a:rPr lang="bn-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৬,৭৮৭</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কিমি সূর্য থেকে দুরত্ব </a:t>
            </a:r>
            <a:r>
              <a:rPr lang="en-US" sz="2800" dirty="0" smtClean="0">
                <a:latin typeface="NikoshBAN" panose="02000000000000000000" pitchFamily="2" charset="0"/>
                <a:cs typeface="NikoshBAN" panose="02000000000000000000" pitchFamily="2" charset="0"/>
              </a:rPr>
              <a:t>২২.</a:t>
            </a:r>
            <a:r>
              <a:rPr lang="bn-IN" sz="2800" dirty="0" smtClean="0">
                <a:latin typeface="NikoshBAN" panose="02000000000000000000" pitchFamily="2" charset="0"/>
                <a:cs typeface="NikoshBAN" panose="02000000000000000000" pitchFamily="2" charset="0"/>
              </a:rPr>
              <a:t>৮ </a:t>
            </a:r>
            <a:r>
              <a:rPr lang="bn-IN" sz="2800" dirty="0">
                <a:latin typeface="NikoshBAN" panose="02000000000000000000" pitchFamily="2" charset="0"/>
                <a:cs typeface="NikoshBAN" panose="02000000000000000000" pitchFamily="2" charset="0"/>
              </a:rPr>
              <a:t>কোটি কিমি</a:t>
            </a:r>
            <a:endParaRPr lang="en-US" sz="2800" dirty="0">
              <a:latin typeface="NikoshBAN" panose="02000000000000000000" pitchFamily="2" charset="0"/>
              <a:cs typeface="NikoshBAN" panose="02000000000000000000" pitchFamily="2" charset="0"/>
            </a:endParaRPr>
          </a:p>
        </p:txBody>
      </p:sp>
      <p:cxnSp>
        <p:nvCxnSpPr>
          <p:cNvPr id="24" name="Straight Arrow Connector 23"/>
          <p:cNvCxnSpPr/>
          <p:nvPr/>
        </p:nvCxnSpPr>
        <p:spPr>
          <a:xfrm flipH="1">
            <a:off x="3280229" y="2409371"/>
            <a:ext cx="29029" cy="66765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329714" y="3098799"/>
            <a:ext cx="4492173" cy="508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202475" y="838200"/>
            <a:ext cx="2133599" cy="1026160"/>
          </a:xfrm>
          <a:prstGeom prst="rightArrow">
            <a:avLst>
              <a:gd name="adj1" fmla="val 47465"/>
              <a:gd name="adj2" fmla="val 50000"/>
            </a:avLst>
          </a:prstGeom>
          <a:solidFill>
            <a:srgbClr val="19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পৃথিবী</a:t>
            </a:r>
            <a:r>
              <a:rPr lang="bn-IN" sz="2800" dirty="0" smtClean="0">
                <a:latin typeface="NikoshBAN" panose="02000000000000000000" pitchFamily="2" charset="0"/>
                <a:cs typeface="NikoshBAN" panose="02000000000000000000" pitchFamily="2" charset="0"/>
              </a:rPr>
              <a:t>/ </a:t>
            </a:r>
            <a:r>
              <a:rPr lang="en-US" dirty="0" smtClean="0">
                <a:latin typeface="Algerian" panose="04020705040A02060702" pitchFamily="82" charset="0"/>
                <a:cs typeface="NikoshBAN" panose="02000000000000000000" pitchFamily="2" charset="0"/>
              </a:rPr>
              <a:t>earth</a:t>
            </a:r>
            <a:endParaRPr lang="en-US" dirty="0">
              <a:latin typeface="NikoshBAN" panose="02000000000000000000" pitchFamily="2" charset="0"/>
              <a:cs typeface="NikoshBAN" panose="02000000000000000000" pitchFamily="2" charset="0"/>
            </a:endParaRPr>
          </a:p>
        </p:txBody>
      </p:sp>
      <p:sp>
        <p:nvSpPr>
          <p:cNvPr id="27" name="Right Arrow 26"/>
          <p:cNvSpPr/>
          <p:nvPr/>
        </p:nvSpPr>
        <p:spPr>
          <a:xfrm>
            <a:off x="6199052" y="868680"/>
            <a:ext cx="2156094" cy="1078412"/>
          </a:xfrm>
          <a:prstGeom prst="rightArrow">
            <a:avLst>
              <a:gd name="adj1" fmla="val 43615"/>
              <a:gd name="adj2" fmla="val 50000"/>
            </a:avLst>
          </a:prstGeom>
          <a:solidFill>
            <a:srgbClr val="0C0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মঙ্গল</a:t>
            </a:r>
            <a:r>
              <a:rPr lang="en-US" sz="2800" smtClean="0">
                <a:latin typeface="NikoshBAN" panose="02000000000000000000" pitchFamily="2" charset="0"/>
                <a:cs typeface="NikoshBAN" panose="02000000000000000000" pitchFamily="2" charset="0"/>
              </a:rPr>
              <a:t> </a:t>
            </a:r>
            <a:r>
              <a:rPr lang="bn-IN" sz="2800" smtClean="0">
                <a:latin typeface="NikoshBAN" panose="02000000000000000000" pitchFamily="2" charset="0"/>
                <a:cs typeface="NikoshBAN" panose="02000000000000000000" pitchFamily="2" charset="0"/>
              </a:rPr>
              <a:t>/ </a:t>
            </a:r>
            <a:r>
              <a:rPr lang="en-US" dirty="0" smtClean="0">
                <a:latin typeface="Algerian" panose="04020705040A02060702" pitchFamily="82" charset="0"/>
                <a:cs typeface="NikoshBAN" panose="02000000000000000000" pitchFamily="2" charset="0"/>
              </a:rPr>
              <a:t>mars</a:t>
            </a:r>
            <a:endParaRPr lang="en-US" dirty="0">
              <a:latin typeface="NikoshBAN" panose="02000000000000000000" pitchFamily="2" charset="0"/>
              <a:cs typeface="NikoshBAN" panose="02000000000000000000" pitchFamily="2" charset="0"/>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22763" t="5891" r="61663" b="62367"/>
          <a:stretch/>
        </p:blipFill>
        <p:spPr>
          <a:xfrm>
            <a:off x="8551308" y="674887"/>
            <a:ext cx="1623205" cy="1538687"/>
          </a:xfrm>
          <a:prstGeom prst="ellipse">
            <a:avLst/>
          </a:prstGeom>
        </p:spPr>
      </p:pic>
    </p:spTree>
    <p:extLst>
      <p:ext uri="{BB962C8B-B14F-4D97-AF65-F5344CB8AC3E}">
        <p14:creationId xmlns:p14="http://schemas.microsoft.com/office/powerpoint/2010/main" val="29195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cTn>
                              </p:par>
                            </p:childTnLst>
                          </p:cTn>
                        </p:par>
                        <p:par>
                          <p:cTn id="12" fill="hold">
                            <p:stCondLst>
                              <p:cond delay="4000"/>
                            </p:stCondLst>
                            <p:childTnLst>
                              <p:par>
                                <p:cTn id="13" presetID="25"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4"/>
                                        </p:tgtEl>
                                      </p:cBhvr>
                                    </p:animEffect>
                                  </p:childTnLst>
                                </p:cTn>
                              </p:par>
                              <p:par>
                                <p:cTn id="23" presetID="2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
                                        </p:tgtEl>
                                      </p:cBhvr>
                                    </p:animEffect>
                                  </p:childTnLst>
                                </p:cTn>
                              </p:par>
                              <p:par>
                                <p:cTn id="33" presetID="25"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8" dur="1000" fill="hold"/>
                                        <p:tgtEl>
                                          <p:spTgt spid="1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8"/>
                                        </p:tgtEl>
                                      </p:cBhvr>
                                    </p:animEffect>
                                  </p:childTnLst>
                                </p:cTn>
                              </p:par>
                              <p:par>
                                <p:cTn id="53" presetID="25"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par>
                                <p:cTn id="63" presetID="25"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8" dur="1000" fill="hold"/>
                                        <p:tgtEl>
                                          <p:spTgt spid="1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9"/>
                                        </p:tgtEl>
                                      </p:cBhvr>
                                    </p:animEffect>
                                  </p:childTnLst>
                                </p:cTn>
                              </p:par>
                              <p:par>
                                <p:cTn id="73" presetID="25"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8" dur="1000" fill="hold"/>
                                        <p:tgtEl>
                                          <p:spTgt spid="15"/>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5"/>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88" dur="1000" fill="hold"/>
                                        <p:tgtEl>
                                          <p:spTgt spid="20"/>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circle(out)">
                                      <p:cBhvr>
                                        <p:cTn id="97" dur="2000"/>
                                        <p:tgtEl>
                                          <p:spTgt spid="33"/>
                                        </p:tgtEl>
                                      </p:cBhvr>
                                    </p:animEffect>
                                  </p:childTnLst>
                                </p:cTn>
                              </p:par>
                            </p:childTnLst>
                          </p:cTn>
                        </p:par>
                        <p:par>
                          <p:cTn id="98" fill="hold">
                            <p:stCondLst>
                              <p:cond delay="2000"/>
                            </p:stCondLst>
                            <p:childTnLst>
                              <p:par>
                                <p:cTn id="99" presetID="6" presetClass="entr" presetSubtype="16"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circle(in)">
                                      <p:cBhvr>
                                        <p:cTn id="101" dur="2000"/>
                                        <p:tgtEl>
                                          <p:spTgt spid="27"/>
                                        </p:tgtEl>
                                      </p:cBhvr>
                                    </p:animEffect>
                                  </p:childTnLst>
                                </p:cTn>
                              </p:par>
                            </p:childTnLst>
                          </p:cTn>
                        </p:par>
                        <p:par>
                          <p:cTn id="102" fill="hold">
                            <p:stCondLst>
                              <p:cond delay="4000"/>
                            </p:stCondLst>
                            <p:childTnLst>
                              <p:par>
                                <p:cTn id="103" presetID="25"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p:cTn id="10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8" dur="1000" fill="hold"/>
                                        <p:tgtEl>
                                          <p:spTgt spid="11"/>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11"/>
                                        </p:tgtEl>
                                      </p:cBhvr>
                                    </p:animEffect>
                                  </p:childTnLst>
                                </p:cTn>
                              </p:par>
                              <p:par>
                                <p:cTn id="113" presetID="25" presetClass="entr" presetSubtype="0" fill="hold" nodeType="with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18" dur="1000" fill="hold"/>
                                        <p:tgtEl>
                                          <p:spTgt spid="25"/>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25"/>
                                        </p:tgtEl>
                                      </p:cBhvr>
                                    </p:animEffect>
                                  </p:childTnLst>
                                </p:cTn>
                              </p:par>
                              <p:par>
                                <p:cTn id="123" presetID="25" presetClass="entr" presetSubtype="0" fill="hold" nodeType="withEffect">
                                  <p:stCondLst>
                                    <p:cond delay="0"/>
                                  </p:stCondLst>
                                  <p:childTnLst>
                                    <p:set>
                                      <p:cBhvr>
                                        <p:cTn id="124" dur="1" fill="hold">
                                          <p:stCondLst>
                                            <p:cond delay="0"/>
                                          </p:stCondLst>
                                        </p:cTn>
                                        <p:tgtEl>
                                          <p:spTgt spid="12"/>
                                        </p:tgtEl>
                                        <p:attrNameLst>
                                          <p:attrName>style.visibility</p:attrName>
                                        </p:attrNameLst>
                                      </p:cBhvr>
                                      <p:to>
                                        <p:strVal val="visible"/>
                                      </p:to>
                                    </p:set>
                                    <p:anim calcmode="lin" valueType="num">
                                      <p:cBhvr>
                                        <p:cTn id="12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8" dur="1000" fill="hold"/>
                                        <p:tgtEl>
                                          <p:spTgt spid="12"/>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12"/>
                                        </p:tgtEl>
                                      </p:cBhvr>
                                    </p:animEffect>
                                  </p:childTnLst>
                                </p:cTn>
                              </p:par>
                              <p:par>
                                <p:cTn id="133" presetID="25" presetClass="entr" presetSubtype="0" fill="hold" grpId="0" nodeType="with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p:cTn id="13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38" dur="1000" fill="hold"/>
                                        <p:tgtEl>
                                          <p:spTgt spid="21"/>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21"/>
                                        </p:tgtEl>
                                      </p:cBhvr>
                                    </p:animEffect>
                                  </p:childTnLst>
                                </p:cTn>
                              </p:par>
                              <p:par>
                                <p:cTn id="143" presetID="25" presetClass="entr" presetSubtype="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 calcmode="lin" valueType="num">
                                      <p:cBhvr>
                                        <p:cTn id="14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8" dur="1000" fill="hold"/>
                                        <p:tgtEl>
                                          <p:spTgt spid="13"/>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13"/>
                                        </p:tgtEl>
                                      </p:cBhvr>
                                    </p:animEffect>
                                  </p:childTnLst>
                                </p:cTn>
                              </p:par>
                              <p:par>
                                <p:cTn id="153" presetID="25" presetClass="entr" presetSubtype="0" fill="hold" grpId="0" nodeType="withEffect">
                                  <p:stCondLst>
                                    <p:cond delay="0"/>
                                  </p:stCondLst>
                                  <p:childTnLst>
                                    <p:set>
                                      <p:cBhvr>
                                        <p:cTn id="154" dur="1" fill="hold">
                                          <p:stCondLst>
                                            <p:cond delay="0"/>
                                          </p:stCondLst>
                                        </p:cTn>
                                        <p:tgtEl>
                                          <p:spTgt spid="23"/>
                                        </p:tgtEl>
                                        <p:attrNameLst>
                                          <p:attrName>style.visibility</p:attrName>
                                        </p:attrNameLst>
                                      </p:cBhvr>
                                      <p:to>
                                        <p:strVal val="visible"/>
                                      </p:to>
                                    </p:set>
                                    <p:anim calcmode="lin" valueType="num">
                                      <p:cBhvr>
                                        <p:cTn id="15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58" dur="1000" fill="hold"/>
                                        <p:tgtEl>
                                          <p:spTgt spid="23"/>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23"/>
                                        </p:tgtEl>
                                      </p:cBhvr>
                                    </p:animEffect>
                                  </p:childTnLst>
                                </p:cTn>
                              </p:par>
                              <p:par>
                                <p:cTn id="163" presetID="25" presetClass="entr" presetSubtype="0" fill="hold" nodeType="withEffect">
                                  <p:stCondLst>
                                    <p:cond delay="0"/>
                                  </p:stCondLst>
                                  <p:childTnLst>
                                    <p:set>
                                      <p:cBhvr>
                                        <p:cTn id="164" dur="1" fill="hold">
                                          <p:stCondLst>
                                            <p:cond delay="0"/>
                                          </p:stCondLst>
                                        </p:cTn>
                                        <p:tgtEl>
                                          <p:spTgt spid="14"/>
                                        </p:tgtEl>
                                        <p:attrNameLst>
                                          <p:attrName>style.visibility</p:attrName>
                                        </p:attrNameLst>
                                      </p:cBhvr>
                                      <p:to>
                                        <p:strVal val="visible"/>
                                      </p:to>
                                    </p:set>
                                    <p:anim calcmode="lin" valueType="num">
                                      <p:cBhvr>
                                        <p:cTn id="16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68" dur="1000" fill="hold"/>
                                        <p:tgtEl>
                                          <p:spTgt spid="14"/>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14"/>
                                        </p:tgtEl>
                                      </p:cBhvr>
                                    </p:animEffect>
                                  </p:childTnLst>
                                </p:cTn>
                              </p:par>
                              <p:par>
                                <p:cTn id="173" presetID="25" presetClass="entr" presetSubtype="0" fill="hold" grpId="0" nodeType="with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8" dur="1000" fill="hold"/>
                                        <p:tgtEl>
                                          <p:spTgt spid="22"/>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254" t="4731" r="3404" b="65138"/>
          <a:stretch/>
        </p:blipFill>
        <p:spPr>
          <a:xfrm>
            <a:off x="2770778" y="143693"/>
            <a:ext cx="2078557" cy="2002972"/>
          </a:xfrm>
          <a:prstGeom prst="ellipse">
            <a:avLst/>
          </a:prstGeom>
        </p:spPr>
      </p:pic>
      <p:grpSp>
        <p:nvGrpSpPr>
          <p:cNvPr id="5" name="Group 4"/>
          <p:cNvGrpSpPr/>
          <p:nvPr/>
        </p:nvGrpSpPr>
        <p:grpSpPr>
          <a:xfrm>
            <a:off x="8650515" y="304798"/>
            <a:ext cx="2989942" cy="1538515"/>
            <a:chOff x="8882743" y="1596571"/>
            <a:chExt cx="2278744" cy="1146629"/>
          </a:xfrm>
        </p:grpSpPr>
        <p:sp>
          <p:nvSpPr>
            <p:cNvPr id="6" name="Oval 5"/>
            <p:cNvSpPr/>
            <p:nvPr/>
          </p:nvSpPr>
          <p:spPr>
            <a:xfrm rot="19563063">
              <a:off x="9484746" y="1596571"/>
              <a:ext cx="1008859" cy="1146629"/>
            </a:xfrm>
            <a:prstGeom prst="ellipse">
              <a:avLst/>
            </a:prstGeom>
            <a:gradFill flip="none" rotWithShape="1">
              <a:gsLst>
                <a:gs pos="17000">
                  <a:schemeClr val="bg1">
                    <a:lumMod val="85000"/>
                  </a:schemeClr>
                </a:gs>
                <a:gs pos="56000">
                  <a:schemeClr val="tx2">
                    <a:lumMod val="60000"/>
                    <a:lumOff val="40000"/>
                  </a:schemeClr>
                </a:gs>
                <a:gs pos="85000">
                  <a:schemeClr val="bg1">
                    <a:lumMod val="75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Arc 6"/>
            <p:cNvSpPr/>
            <p:nvPr/>
          </p:nvSpPr>
          <p:spPr>
            <a:xfrm rot="353929">
              <a:off x="8882743" y="2001474"/>
              <a:ext cx="2266408" cy="321322"/>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353929">
              <a:off x="8895079" y="2088721"/>
              <a:ext cx="2266408" cy="321322"/>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353929">
              <a:off x="8890003" y="2052276"/>
              <a:ext cx="2266408" cy="321322"/>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0" name="Straight Connector 9"/>
          <p:cNvCxnSpPr/>
          <p:nvPr/>
        </p:nvCxnSpPr>
        <p:spPr>
          <a:xfrm flipH="1">
            <a:off x="740231" y="2641600"/>
            <a:ext cx="4673599" cy="1451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101942" y="1814285"/>
            <a:ext cx="0" cy="33382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73258" y="2220686"/>
            <a:ext cx="14514" cy="537029"/>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145489" y="2162629"/>
            <a:ext cx="29025" cy="1727200"/>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843656" y="2148115"/>
            <a:ext cx="14518" cy="3062514"/>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06571" y="2619826"/>
            <a:ext cx="7256" cy="2910116"/>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84914" y="2641602"/>
            <a:ext cx="14517" cy="1756227"/>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0229" y="2648857"/>
            <a:ext cx="7256" cy="558800"/>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5142" y="3207657"/>
            <a:ext cx="3947886"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সূর্যের </a:t>
            </a:r>
            <a:r>
              <a:rPr lang="en-US" sz="2800" dirty="0" smtClean="0">
                <a:latin typeface="NikoshBAN" panose="02000000000000000000" pitchFamily="2" charset="0"/>
                <a:cs typeface="NikoshBAN" panose="02000000000000000000" pitchFamily="2" charset="0"/>
              </a:rPr>
              <a:t>৫ম </a:t>
            </a:r>
            <a:r>
              <a:rPr lang="bn-IN" sz="2800" dirty="0" smtClean="0">
                <a:latin typeface="NikoshBAN" panose="02000000000000000000" pitchFamily="2" charset="0"/>
                <a:cs typeface="NikoshBAN" panose="02000000000000000000" pitchFamily="2" charset="0"/>
              </a:rPr>
              <a:t>নিকটতম</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বৃহত্তম</a:t>
            </a:r>
            <a:r>
              <a:rPr lang="bn-IN" sz="2800" dirty="0" smtClean="0">
                <a:latin typeface="NikoshBAN" panose="02000000000000000000" pitchFamily="2" charset="0"/>
                <a:cs typeface="NikoshBAN" panose="02000000000000000000" pitchFamily="2" charset="0"/>
              </a:rPr>
              <a:t> গ্রহ, </a:t>
            </a:r>
            <a:r>
              <a:rPr lang="en-US" sz="2800" dirty="0" smtClean="0">
                <a:latin typeface="NikoshBAN" panose="02000000000000000000" pitchFamily="2" charset="0"/>
                <a:cs typeface="NikoshBAN" panose="02000000000000000000" pitchFamily="2" charset="0"/>
              </a:rPr>
              <a:t>৪,৩৩১</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দিনে এক বার ঘুরে</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1553029" y="4441371"/>
            <a:ext cx="3701142"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ব্যাস </a:t>
            </a:r>
            <a:r>
              <a:rPr lang="en-US" sz="2800" dirty="0" smtClean="0">
                <a:latin typeface="NikoshBAN" panose="02000000000000000000" pitchFamily="2" charset="0"/>
                <a:cs typeface="NikoshBAN" panose="02000000000000000000" pitchFamily="2" charset="0"/>
              </a:rPr>
              <a:t>১,৪২,৮০০</a:t>
            </a:r>
            <a:r>
              <a:rPr lang="bn-IN" sz="2800" dirty="0" smtClean="0">
                <a:latin typeface="NikoshBAN" panose="02000000000000000000" pitchFamily="2" charset="0"/>
                <a:cs typeface="NikoshBAN" panose="02000000000000000000" pitchFamily="2" charset="0"/>
              </a:rPr>
              <a:t> কিমি সূর্য থেকে দুরত্ব </a:t>
            </a:r>
            <a:r>
              <a:rPr lang="en-US" sz="2800" dirty="0" smtClean="0">
                <a:latin typeface="NikoshBAN" panose="02000000000000000000" pitchFamily="2" charset="0"/>
                <a:cs typeface="NikoshBAN" panose="02000000000000000000" pitchFamily="2" charset="0"/>
              </a:rPr>
              <a:t>৭৭.৮</a:t>
            </a:r>
            <a:r>
              <a:rPr lang="bn-IN" sz="2800" dirty="0" smtClean="0">
                <a:latin typeface="NikoshBAN" panose="02000000000000000000" pitchFamily="2" charset="0"/>
                <a:cs typeface="NikoshBAN" panose="02000000000000000000" pitchFamily="2" charset="0"/>
              </a:rPr>
              <a:t> কোটি কিমি</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2249712" y="5602515"/>
            <a:ext cx="4572000" cy="954107"/>
          </a:xfrm>
          <a:prstGeom prst="rect">
            <a:avLst/>
          </a:prstGeom>
          <a:solidFill>
            <a:srgbClr val="19713D"/>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হাইড্রোজেন</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ও </a:t>
            </a:r>
            <a:r>
              <a:rPr lang="en-US" sz="2800" dirty="0" err="1" smtClean="0">
                <a:latin typeface="NikoshBAN" panose="02000000000000000000" pitchFamily="2" charset="0"/>
                <a:cs typeface="NikoshBAN" panose="02000000000000000000" pitchFamily="2" charset="0"/>
              </a:rPr>
              <a:t>হিলিয়াম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তৈ</a:t>
            </a:r>
            <a:r>
              <a:rPr lang="en-US" sz="2800" dirty="0" err="1" smtClean="0">
                <a:latin typeface="NikoshBAN" panose="02000000000000000000" pitchFamily="2" charset="0"/>
                <a:cs typeface="NikoshBAN" panose="02000000000000000000" pitchFamily="2" charset="0"/>
              </a:rPr>
              <a:t>রী</a:t>
            </a:r>
            <a:r>
              <a:rPr lang="bn-IN" sz="2800" dirty="0" smtClean="0">
                <a:latin typeface="NikoshBAN" panose="02000000000000000000" pitchFamily="2" charset="0"/>
                <a:cs typeface="NikoshBAN" panose="02000000000000000000" pitchFamily="2" charset="0"/>
              </a:rPr>
              <a:t> ৩০,০০০ ডিগ্রী তাপমাত্রা</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৬৭</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1" name="TextBox 20"/>
          <p:cNvSpPr txBox="1"/>
          <p:nvPr/>
        </p:nvSpPr>
        <p:spPr>
          <a:xfrm>
            <a:off x="5704113" y="2844799"/>
            <a:ext cx="4238171"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সূর্যের ৬ষ্ট</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নিকটতম ও ২য় </a:t>
            </a:r>
            <a:r>
              <a:rPr lang="en-US" sz="2800" dirty="0" err="1">
                <a:latin typeface="NikoshBAN" panose="02000000000000000000" pitchFamily="2" charset="0"/>
                <a:cs typeface="NikoshBAN" panose="02000000000000000000" pitchFamily="2" charset="0"/>
              </a:rPr>
              <a:t>বৃহত্তম</a:t>
            </a:r>
            <a:r>
              <a:rPr lang="bn-IN" sz="2800" dirty="0" smtClean="0">
                <a:latin typeface="NikoshBAN" panose="02000000000000000000" pitchFamily="2" charset="0"/>
                <a:cs typeface="NikoshBAN" panose="02000000000000000000" pitchFamily="2" charset="0"/>
              </a:rPr>
              <a:t>  গ্রহ ২৯.৫ বছর এক বার ঘুরে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2" name="TextBox 21"/>
          <p:cNvSpPr txBox="1"/>
          <p:nvPr/>
        </p:nvSpPr>
        <p:spPr>
          <a:xfrm>
            <a:off x="7416799" y="5225142"/>
            <a:ext cx="4673601" cy="1384995"/>
          </a:xfrm>
          <a:prstGeom prst="rect">
            <a:avLst/>
          </a:prstGeom>
          <a:solidFill>
            <a:srgbClr val="0C0CE4"/>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হাইড্রোজেন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হিলিয়া</a:t>
            </a:r>
            <a:r>
              <a:rPr lang="bn-IN" sz="2800" dirty="0" smtClean="0">
                <a:latin typeface="NikoshBAN" panose="02000000000000000000" pitchFamily="2" charset="0"/>
                <a:cs typeface="NikoshBAN" panose="02000000000000000000" pitchFamily="2" charset="0"/>
              </a:rPr>
              <a:t>মের মিশ্রণ,মিথেন ও অ্যামোনিয়া</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গ্যাস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a:t>
            </a:r>
            <a:r>
              <a:rPr lang="en-US" sz="2800" dirty="0" err="1" smtClean="0">
                <a:latin typeface="NikoshBAN" panose="02000000000000000000" pitchFamily="2" charset="0"/>
                <a:cs typeface="NikoshBAN" panose="02000000000000000000" pitchFamily="2" charset="0"/>
              </a:rPr>
              <a:t>রী</a:t>
            </a:r>
            <a:r>
              <a:rPr lang="bn-IN" sz="2800" dirty="0" smtClean="0">
                <a:latin typeface="NikoshBAN" panose="02000000000000000000" pitchFamily="2" charset="0"/>
                <a:cs typeface="NikoshBAN" panose="02000000000000000000" pitchFamily="2" charset="0"/>
              </a:rPr>
              <a:t> ইহা উজ্জল বলয় দ্ধারা বেষ্টিত</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২২</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উপগ্রহ</a:t>
            </a:r>
            <a:r>
              <a:rPr lang="en-US" sz="2800" dirty="0">
                <a:latin typeface="NikoshBAN" panose="02000000000000000000" pitchFamily="2" charset="0"/>
                <a:cs typeface="NikoshBAN" panose="02000000000000000000" pitchFamily="2" charset="0"/>
              </a:rPr>
              <a:t>  </a:t>
            </a:r>
          </a:p>
        </p:txBody>
      </p:sp>
      <p:sp>
        <p:nvSpPr>
          <p:cNvPr id="23" name="TextBox 22"/>
          <p:cNvSpPr txBox="1"/>
          <p:nvPr/>
        </p:nvSpPr>
        <p:spPr>
          <a:xfrm>
            <a:off x="7678057" y="3924517"/>
            <a:ext cx="3933370"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a:latin typeface="NikoshBAN" panose="02000000000000000000" pitchFamily="2" charset="0"/>
                <a:cs typeface="NikoshBAN" panose="02000000000000000000" pitchFamily="2" charset="0"/>
              </a:rPr>
              <a:t>ব্যাস </a:t>
            </a:r>
            <a:r>
              <a:rPr lang="bn-IN" sz="2800" dirty="0" smtClean="0">
                <a:latin typeface="NikoshBAN" panose="02000000000000000000" pitchFamily="2" charset="0"/>
                <a:cs typeface="NikoshBAN" panose="02000000000000000000" pitchFamily="2" charset="0"/>
              </a:rPr>
              <a:t> ১,২০,০০০ </a:t>
            </a:r>
            <a:r>
              <a:rPr lang="bn-IN" sz="2800" dirty="0">
                <a:latin typeface="NikoshBAN" panose="02000000000000000000" pitchFamily="2" charset="0"/>
                <a:cs typeface="NikoshBAN" panose="02000000000000000000" pitchFamily="2" charset="0"/>
              </a:rPr>
              <a:t>কিমি সূর্য </a:t>
            </a:r>
            <a:r>
              <a:rPr lang="bn-IN" sz="2800" dirty="0" smtClean="0">
                <a:latin typeface="NikoshBAN" panose="02000000000000000000" pitchFamily="2" charset="0"/>
                <a:cs typeface="NikoshBAN" panose="02000000000000000000" pitchFamily="2" charset="0"/>
              </a:rPr>
              <a:t>থেকে দুরত্ব ১৪৩ </a:t>
            </a:r>
            <a:r>
              <a:rPr lang="bn-IN" sz="2800" dirty="0">
                <a:latin typeface="NikoshBAN" panose="02000000000000000000" pitchFamily="2" charset="0"/>
                <a:cs typeface="NikoshBAN" panose="02000000000000000000" pitchFamily="2" charset="0"/>
              </a:rPr>
              <a:t>কোটি কিমি</a:t>
            </a:r>
            <a:endParaRPr lang="en-US" sz="2800" dirty="0">
              <a:latin typeface="NikoshBAN" panose="02000000000000000000" pitchFamily="2" charset="0"/>
              <a:cs typeface="NikoshBAN" panose="02000000000000000000" pitchFamily="2" charset="0"/>
            </a:endParaRPr>
          </a:p>
        </p:txBody>
      </p:sp>
      <p:cxnSp>
        <p:nvCxnSpPr>
          <p:cNvPr id="24" name="Straight Arrow Connector 23"/>
          <p:cNvCxnSpPr/>
          <p:nvPr/>
        </p:nvCxnSpPr>
        <p:spPr>
          <a:xfrm>
            <a:off x="3599537" y="2191657"/>
            <a:ext cx="2" cy="44994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373258" y="2184399"/>
            <a:ext cx="4492173" cy="508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39338" y="746760"/>
            <a:ext cx="2484120" cy="948508"/>
          </a:xfrm>
          <a:prstGeom prst="rightArrow">
            <a:avLst>
              <a:gd name="adj1" fmla="val 48675"/>
              <a:gd name="adj2" fmla="val 50000"/>
            </a:avLst>
          </a:prstGeom>
          <a:solidFill>
            <a:srgbClr val="19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বৃহস্পতি/ </a:t>
            </a:r>
            <a:r>
              <a:rPr lang="en-US" dirty="0" err="1" smtClean="0">
                <a:latin typeface="Algerian" panose="04020705040A02060702" pitchFamily="82" charset="0"/>
                <a:cs typeface="NikoshBAN" panose="02000000000000000000" pitchFamily="2" charset="0"/>
              </a:rPr>
              <a:t>jupiter</a:t>
            </a:r>
            <a:endParaRPr lang="en-US" dirty="0">
              <a:latin typeface="NikoshBAN" panose="02000000000000000000" pitchFamily="2" charset="0"/>
              <a:cs typeface="NikoshBAN" panose="02000000000000000000" pitchFamily="2" charset="0"/>
            </a:endParaRPr>
          </a:p>
        </p:txBody>
      </p:sp>
      <p:sp>
        <p:nvSpPr>
          <p:cNvPr id="27" name="Right Arrow 26"/>
          <p:cNvSpPr/>
          <p:nvPr/>
        </p:nvSpPr>
        <p:spPr>
          <a:xfrm>
            <a:off x="6303556" y="593634"/>
            <a:ext cx="2171334" cy="955040"/>
          </a:xfrm>
          <a:prstGeom prst="rightArrow">
            <a:avLst>
              <a:gd name="adj1" fmla="val 44591"/>
              <a:gd name="adj2" fmla="val 50000"/>
            </a:avLst>
          </a:prstGeom>
          <a:solidFill>
            <a:srgbClr val="0C0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শনি</a:t>
            </a:r>
            <a:r>
              <a:rPr lang="bn-IN" sz="2800" dirty="0" smtClean="0">
                <a:latin typeface="NikoshBAN" panose="02000000000000000000" pitchFamily="2" charset="0"/>
                <a:cs typeface="NikoshBAN" panose="02000000000000000000" pitchFamily="2" charset="0"/>
              </a:rPr>
              <a:t>/ </a:t>
            </a:r>
            <a:r>
              <a:rPr lang="en-US" dirty="0" smtClean="0">
                <a:latin typeface="Algerian" panose="04020705040A02060702" pitchFamily="82" charset="0"/>
                <a:cs typeface="NikoshBAN" panose="02000000000000000000" pitchFamily="2" charset="0"/>
              </a:rPr>
              <a:t>Saturn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92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childTnLst>
                          </p:cTn>
                        </p:par>
                        <p:par>
                          <p:cTn id="11" fill="hold">
                            <p:stCondLst>
                              <p:cond delay="2000"/>
                            </p:stCondLst>
                            <p:childTnLst>
                              <p:par>
                                <p:cTn id="12" presetID="25"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4"/>
                                        </p:tgtEl>
                                      </p:cBhvr>
                                    </p:animEffect>
                                  </p:childTnLst>
                                </p:cTn>
                              </p:par>
                              <p:par>
                                <p:cTn id="22" presetID="2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par>
                                <p:cTn id="32" presetID="25"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7" dur="1000" fill="hold"/>
                                        <p:tgtEl>
                                          <p:spTgt spid="1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7"/>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8"/>
                                        </p:tgtEl>
                                      </p:cBhvr>
                                    </p:animEffect>
                                  </p:childTnLst>
                                </p:cTn>
                              </p:par>
                              <p:par>
                                <p:cTn id="52" presetID="25"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6"/>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7" dur="1000" fill="hold"/>
                                        <p:tgtEl>
                                          <p:spTgt spid="19"/>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9"/>
                                        </p:tgtEl>
                                      </p:cBhvr>
                                    </p:animEffect>
                                  </p:childTnLst>
                                </p:cTn>
                              </p:par>
                              <p:par>
                                <p:cTn id="72" presetID="25"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7" dur="1000" fill="hold"/>
                                        <p:tgtEl>
                                          <p:spTgt spid="15"/>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5"/>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87" dur="1000" fill="hold"/>
                                        <p:tgtEl>
                                          <p:spTgt spid="20"/>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circle(in)">
                                      <p:cBhvr>
                                        <p:cTn id="96" dur="2000"/>
                                        <p:tgtEl>
                                          <p:spTgt spid="5"/>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circle(in)">
                                      <p:cBhvr>
                                        <p:cTn id="99" dur="2000"/>
                                        <p:tgtEl>
                                          <p:spTgt spid="27"/>
                                        </p:tgtEl>
                                      </p:cBhvr>
                                    </p:animEffect>
                                  </p:childTnLst>
                                </p:cTn>
                              </p:par>
                            </p:childTnLst>
                          </p:cTn>
                        </p:par>
                        <p:par>
                          <p:cTn id="100" fill="hold">
                            <p:stCondLst>
                              <p:cond delay="2000"/>
                            </p:stCondLst>
                            <p:childTnLst>
                              <p:par>
                                <p:cTn id="101" presetID="25" presetClass="entr" presetSubtype="0"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p:cTn id="10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6" dur="1000" fill="hold"/>
                                        <p:tgtEl>
                                          <p:spTgt spid="11"/>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1"/>
                                        </p:tgtEl>
                                      </p:cBhvr>
                                    </p:animEffect>
                                  </p:childTnLst>
                                </p:cTn>
                              </p:par>
                              <p:par>
                                <p:cTn id="111" presetID="25" presetClass="entr" presetSubtype="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16" dur="1000" fill="hold"/>
                                        <p:tgtEl>
                                          <p:spTgt spid="25"/>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25"/>
                                        </p:tgtEl>
                                      </p:cBhvr>
                                    </p:animEffect>
                                  </p:childTnLst>
                                </p:cTn>
                              </p:par>
                              <p:par>
                                <p:cTn id="121" presetID="25" presetClass="entr" presetSubtype="0" fill="hold" nodeType="with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p:cTn id="12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26" dur="1000" fill="hold"/>
                                        <p:tgtEl>
                                          <p:spTgt spid="12"/>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gtEl>
                                      </p:cBhvr>
                                    </p:animEffect>
                                  </p:childTnLst>
                                </p:cTn>
                              </p:par>
                              <p:par>
                                <p:cTn id="131" presetID="25"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36" dur="1000" fill="hold"/>
                                        <p:tgtEl>
                                          <p:spTgt spid="21"/>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21"/>
                                        </p:tgtEl>
                                      </p:cBhvr>
                                    </p:animEffect>
                                  </p:childTnLst>
                                </p:cTn>
                              </p:par>
                              <p:par>
                                <p:cTn id="141" presetID="25" presetClass="entr" presetSubtype="0" fill="hold" nodeType="withEffect">
                                  <p:stCondLst>
                                    <p:cond delay="0"/>
                                  </p:stCondLst>
                                  <p:childTnLst>
                                    <p:set>
                                      <p:cBhvr>
                                        <p:cTn id="142" dur="1" fill="hold">
                                          <p:stCondLst>
                                            <p:cond delay="0"/>
                                          </p:stCondLst>
                                        </p:cTn>
                                        <p:tgtEl>
                                          <p:spTgt spid="13"/>
                                        </p:tgtEl>
                                        <p:attrNameLst>
                                          <p:attrName>style.visibility</p:attrName>
                                        </p:attrNameLst>
                                      </p:cBhvr>
                                      <p:to>
                                        <p:strVal val="visible"/>
                                      </p:to>
                                    </p:set>
                                    <p:anim calcmode="lin" valueType="num">
                                      <p:cBhvr>
                                        <p:cTn id="1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46" dur="1000" fill="hold"/>
                                        <p:tgtEl>
                                          <p:spTgt spid="13"/>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13"/>
                                        </p:tgtEl>
                                      </p:cBhvr>
                                    </p:animEffect>
                                  </p:childTnLst>
                                </p:cTn>
                              </p:par>
                              <p:par>
                                <p:cTn id="151" presetID="25" presetClass="entr" presetSubtype="0" fill="hold" grpId="0" nodeType="withEffect">
                                  <p:stCondLst>
                                    <p:cond delay="0"/>
                                  </p:stCondLst>
                                  <p:childTnLst>
                                    <p:set>
                                      <p:cBhvr>
                                        <p:cTn id="152" dur="1" fill="hold">
                                          <p:stCondLst>
                                            <p:cond delay="0"/>
                                          </p:stCondLst>
                                        </p:cTn>
                                        <p:tgtEl>
                                          <p:spTgt spid="23"/>
                                        </p:tgtEl>
                                        <p:attrNameLst>
                                          <p:attrName>style.visibility</p:attrName>
                                        </p:attrNameLst>
                                      </p:cBhvr>
                                      <p:to>
                                        <p:strVal val="visible"/>
                                      </p:to>
                                    </p:set>
                                    <p:anim calcmode="lin" valueType="num">
                                      <p:cBhvr>
                                        <p:cTn id="15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56" dur="1000" fill="hold"/>
                                        <p:tgtEl>
                                          <p:spTgt spid="23"/>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23"/>
                                        </p:tgtEl>
                                      </p:cBhvr>
                                    </p:animEffect>
                                  </p:childTnLst>
                                </p:cTn>
                              </p:par>
                              <p:par>
                                <p:cTn id="161" presetID="25" presetClass="entr" presetSubtype="0" fill="hold" nodeType="withEffect">
                                  <p:stCondLst>
                                    <p:cond delay="0"/>
                                  </p:stCondLst>
                                  <p:childTnLst>
                                    <p:set>
                                      <p:cBhvr>
                                        <p:cTn id="162" dur="1" fill="hold">
                                          <p:stCondLst>
                                            <p:cond delay="0"/>
                                          </p:stCondLst>
                                        </p:cTn>
                                        <p:tgtEl>
                                          <p:spTgt spid="14"/>
                                        </p:tgtEl>
                                        <p:attrNameLst>
                                          <p:attrName>style.visibility</p:attrName>
                                        </p:attrNameLst>
                                      </p:cBhvr>
                                      <p:to>
                                        <p:strVal val="visible"/>
                                      </p:to>
                                    </p:set>
                                    <p:anim calcmode="lin" valueType="num">
                                      <p:cBhvr>
                                        <p:cTn id="16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66" dur="1000" fill="hold"/>
                                        <p:tgtEl>
                                          <p:spTgt spid="14"/>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14"/>
                                        </p:tgtEl>
                                      </p:cBhvr>
                                    </p:animEffect>
                                  </p:childTnLst>
                                </p:cTn>
                              </p:par>
                              <p:par>
                                <p:cTn id="171" presetID="25" presetClass="entr" presetSubtype="0"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 calcmode="lin" valueType="num">
                                      <p:cBhvr>
                                        <p:cTn id="17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7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7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6" dur="1000" fill="hold"/>
                                        <p:tgtEl>
                                          <p:spTgt spid="22"/>
                                        </p:tgtEl>
                                        <p:attrNameLst>
                                          <p:attrName>ppt_h</p:attrName>
                                        </p:attrNameLst>
                                      </p:cBhvr>
                                      <p:tavLst>
                                        <p:tav tm="0">
                                          <p:val>
                                            <p:strVal val="#ppt_h"/>
                                          </p:val>
                                        </p:tav>
                                        <p:tav tm="100000">
                                          <p:val>
                                            <p:strVal val="#ppt_h"/>
                                          </p:val>
                                        </p:tav>
                                      </p:tavLst>
                                    </p:anim>
                                    <p:anim calcmode="lin" valueType="num">
                                      <p:cBhvr>
                                        <p:cTn id="17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7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7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80"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769259" y="2307772"/>
            <a:ext cx="4673599" cy="1451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24" idx="4"/>
          </p:cNvCxnSpPr>
          <p:nvPr/>
        </p:nvCxnSpPr>
        <p:spPr>
          <a:xfrm>
            <a:off x="9938582" y="1792515"/>
            <a:ext cx="18217" cy="413656"/>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7373258" y="2249714"/>
            <a:ext cx="14513" cy="609600"/>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0145489" y="2162629"/>
            <a:ext cx="43540" cy="1814285"/>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843660" y="2162629"/>
            <a:ext cx="14510" cy="2917371"/>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06572" y="2300512"/>
            <a:ext cx="21770" cy="2794002"/>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6514" y="2329542"/>
            <a:ext cx="7258" cy="41365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0285" y="2830285"/>
            <a:ext cx="3817257"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সূর্যের </a:t>
            </a:r>
            <a:r>
              <a:rPr lang="en-US" sz="2800" dirty="0" smtClean="0">
                <a:latin typeface="NikoshBAN" panose="02000000000000000000" pitchFamily="2" charset="0"/>
                <a:cs typeface="NikoshBAN" panose="02000000000000000000" pitchFamily="2" charset="0"/>
              </a:rPr>
              <a:t>7ম </a:t>
            </a:r>
            <a:r>
              <a:rPr lang="bn-IN" sz="2800" dirty="0" smtClean="0">
                <a:latin typeface="NikoshBAN" panose="02000000000000000000" pitchFamily="2" charset="0"/>
                <a:cs typeface="NikoshBAN" panose="02000000000000000000" pitchFamily="2" charset="0"/>
              </a:rPr>
              <a:t>নিকটতম</a:t>
            </a:r>
            <a:r>
              <a:rPr lang="en-US" sz="2800" dirty="0" smtClean="0">
                <a:latin typeface="NikoshBAN" panose="02000000000000000000" pitchFamily="2" charset="0"/>
                <a:cs typeface="NikoshBAN" panose="02000000000000000000" pitchFamily="2" charset="0"/>
              </a:rPr>
              <a:t> ও ৩য় </a:t>
            </a:r>
            <a:r>
              <a:rPr lang="en-US" sz="2800" dirty="0" err="1" smtClean="0">
                <a:latin typeface="NikoshBAN" panose="02000000000000000000" pitchFamily="2" charset="0"/>
                <a:cs typeface="NikoshBAN" panose="02000000000000000000" pitchFamily="2" charset="0"/>
              </a:rPr>
              <a:t>বৃহত্তম</a:t>
            </a:r>
            <a:r>
              <a:rPr lang="bn-IN" sz="2800" dirty="0" smtClean="0">
                <a:latin typeface="NikoshBAN" panose="02000000000000000000" pitchFamily="2" charset="0"/>
                <a:cs typeface="NikoshBAN" panose="02000000000000000000" pitchFamily="2" charset="0"/>
              </a:rPr>
              <a:t> গ্রহ, </a:t>
            </a:r>
            <a:r>
              <a:rPr lang="en-US" sz="2800" dirty="0" smtClean="0">
                <a:latin typeface="NikoshBAN" panose="02000000000000000000" pitchFamily="2" charset="0"/>
                <a:cs typeface="NikoshBAN" panose="02000000000000000000" pitchFamily="2" charset="0"/>
              </a:rPr>
              <a:t>৮৪ </a:t>
            </a:r>
            <a:r>
              <a:rPr lang="en-US" sz="2800" dirty="0" err="1" smtClean="0">
                <a:latin typeface="NikoshBAN" panose="02000000000000000000" pitchFamily="2" charset="0"/>
                <a:cs typeface="NikoshBAN" panose="02000000000000000000" pitchFamily="2" charset="0"/>
              </a:rPr>
              <a:t>বছরে</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এক </a:t>
            </a:r>
            <a:r>
              <a:rPr lang="bn-IN" sz="2800" dirty="0">
                <a:latin typeface="NikoshBAN" panose="02000000000000000000" pitchFamily="2" charset="0"/>
                <a:cs typeface="NikoshBAN" panose="02000000000000000000" pitchFamily="2" charset="0"/>
              </a:rPr>
              <a:t>বার ঘুরে</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1582059" y="4005943"/>
            <a:ext cx="3497941"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ব্যাস </a:t>
            </a:r>
            <a:r>
              <a:rPr lang="en-US" sz="2800" dirty="0" smtClean="0">
                <a:latin typeface="NikoshBAN" panose="02000000000000000000" pitchFamily="2" charset="0"/>
                <a:cs typeface="NikoshBAN" panose="02000000000000000000" pitchFamily="2" charset="0"/>
              </a:rPr>
              <a:t>৪৯,০০০ </a:t>
            </a:r>
            <a:r>
              <a:rPr lang="bn-IN" sz="2800" dirty="0" smtClean="0">
                <a:latin typeface="NikoshBAN" panose="02000000000000000000" pitchFamily="2" charset="0"/>
                <a:cs typeface="NikoshBAN" panose="02000000000000000000" pitchFamily="2" charset="0"/>
              </a:rPr>
              <a:t>কিমি সূর্য থেকে দুরত্ব </a:t>
            </a:r>
            <a:r>
              <a:rPr lang="en-US" sz="2800" dirty="0" smtClean="0">
                <a:latin typeface="NikoshBAN" panose="02000000000000000000" pitchFamily="2" charset="0"/>
                <a:cs typeface="NikoshBAN" panose="02000000000000000000" pitchFamily="2" charset="0"/>
              </a:rPr>
              <a:t>২৮৭</a:t>
            </a:r>
            <a:r>
              <a:rPr lang="bn-IN" sz="2800" dirty="0" smtClean="0">
                <a:latin typeface="NikoshBAN" panose="02000000000000000000" pitchFamily="2" charset="0"/>
                <a:cs typeface="NikoshBAN" panose="02000000000000000000" pitchFamily="2" charset="0"/>
              </a:rPr>
              <a:t> কোটি কিমি</a:t>
            </a:r>
            <a:endParaRPr lang="en-US" sz="2800" dirty="0">
              <a:latin typeface="NikoshBAN" panose="02000000000000000000" pitchFamily="2" charset="0"/>
              <a:cs typeface="NikoshBAN" panose="02000000000000000000" pitchFamily="2" charset="0"/>
            </a:endParaRPr>
          </a:p>
        </p:txBody>
      </p:sp>
      <p:sp>
        <p:nvSpPr>
          <p:cNvPr id="12" name="TextBox 11"/>
          <p:cNvSpPr txBox="1"/>
          <p:nvPr/>
        </p:nvSpPr>
        <p:spPr>
          <a:xfrm>
            <a:off x="6197601" y="2830285"/>
            <a:ext cx="2975428"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smtClean="0">
                <a:latin typeface="NikoshBAN" panose="02000000000000000000" pitchFamily="2" charset="0"/>
                <a:cs typeface="NikoshBAN" panose="02000000000000000000" pitchFamily="2" charset="0"/>
              </a:rPr>
              <a:t>সূর্যের </a:t>
            </a:r>
            <a:r>
              <a:rPr lang="en-US" sz="2800" dirty="0" smtClean="0">
                <a:latin typeface="NikoshBAN" panose="02000000000000000000" pitchFamily="2" charset="0"/>
                <a:cs typeface="NikoshBAN" panose="02000000000000000000" pitchFamily="2" charset="0"/>
              </a:rPr>
              <a:t>৮ম </a:t>
            </a:r>
            <a:r>
              <a:rPr lang="bn-IN" sz="2800" dirty="0" smtClean="0">
                <a:latin typeface="NikoshBAN" panose="02000000000000000000" pitchFamily="2" charset="0"/>
                <a:cs typeface="NikoshBAN" panose="02000000000000000000" pitchFamily="2" charset="0"/>
              </a:rPr>
              <a:t>নিকটতম ও </a:t>
            </a:r>
            <a:r>
              <a:rPr lang="en-US" sz="2800" dirty="0" smtClean="0">
                <a:latin typeface="NikoshBAN" panose="02000000000000000000" pitchFamily="2" charset="0"/>
                <a:cs typeface="NikoshBAN" panose="02000000000000000000" pitchFamily="2" charset="0"/>
              </a:rPr>
              <a:t>৪র্থ </a:t>
            </a:r>
            <a:r>
              <a:rPr lang="en-US" sz="2800" dirty="0" err="1" smtClean="0">
                <a:latin typeface="NikoshBAN" panose="02000000000000000000" pitchFamily="2" charset="0"/>
                <a:cs typeface="NikoshBAN" panose="02000000000000000000" pitchFamily="2" charset="0"/>
              </a:rPr>
              <a:t>বৃহত্তম</a:t>
            </a:r>
            <a:r>
              <a:rPr lang="bn-IN" sz="2800" dirty="0" smtClean="0">
                <a:latin typeface="NikoshBAN" panose="02000000000000000000" pitchFamily="2" charset="0"/>
                <a:cs typeface="NikoshBAN" panose="02000000000000000000" pitchFamily="2" charset="0"/>
              </a:rPr>
              <a:t>  গ্রহ </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7721600" y="5109029"/>
            <a:ext cx="4339772" cy="954107"/>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বায়ুমন্ডল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ভাগেই</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মিথেন ও</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অ্যামোনিয়া</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গ্যাস</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,১৪টি </a:t>
            </a:r>
            <a:r>
              <a:rPr lang="en-US" sz="2800" dirty="0" err="1">
                <a:latin typeface="NikoshBAN" panose="02000000000000000000" pitchFamily="2" charset="0"/>
                <a:cs typeface="NikoshBAN" panose="02000000000000000000" pitchFamily="2" charset="0"/>
              </a:rPr>
              <a:t>উপগ্রহ</a:t>
            </a:r>
            <a:r>
              <a:rPr lang="en-US" sz="2800" dirty="0">
                <a:latin typeface="NikoshBAN" panose="02000000000000000000" pitchFamily="2" charset="0"/>
                <a:cs typeface="NikoshBAN" panose="02000000000000000000" pitchFamily="2" charset="0"/>
              </a:rPr>
              <a:t>  </a:t>
            </a:r>
          </a:p>
        </p:txBody>
      </p:sp>
      <p:sp>
        <p:nvSpPr>
          <p:cNvPr id="14" name="TextBox 13"/>
          <p:cNvSpPr txBox="1"/>
          <p:nvPr/>
        </p:nvSpPr>
        <p:spPr>
          <a:xfrm>
            <a:off x="7053942" y="3939032"/>
            <a:ext cx="3933370" cy="954107"/>
          </a:xfrm>
          <a:prstGeom prst="rect">
            <a:avLst/>
          </a:prstGeom>
          <a:solidFill>
            <a:srgbClr val="307442"/>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2800" dirty="0">
                <a:latin typeface="NikoshBAN" panose="02000000000000000000" pitchFamily="2" charset="0"/>
                <a:cs typeface="NikoshBAN" panose="02000000000000000000" pitchFamily="2" charset="0"/>
              </a:rPr>
              <a:t>ব্যাস </a:t>
            </a:r>
            <a:r>
              <a:rPr lang="bn-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৪৮,৪০০</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কিমি সূর্য থেকে দুরত্ব </a:t>
            </a:r>
            <a:r>
              <a:rPr lang="en-US" sz="2800" dirty="0" smtClean="0">
                <a:latin typeface="NikoshBAN" panose="02000000000000000000" pitchFamily="2" charset="0"/>
                <a:cs typeface="NikoshBAN" panose="02000000000000000000" pitchFamily="2" charset="0"/>
              </a:rPr>
              <a:t>৪৫০</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কোটি কিমি</a:t>
            </a:r>
            <a:endParaRPr lang="en-US" sz="2800" dirty="0">
              <a:latin typeface="NikoshBAN" panose="02000000000000000000" pitchFamily="2" charset="0"/>
              <a:cs typeface="NikoshBAN" panose="02000000000000000000" pitchFamily="2" charset="0"/>
            </a:endParaRPr>
          </a:p>
        </p:txBody>
      </p:sp>
      <p:cxnSp>
        <p:nvCxnSpPr>
          <p:cNvPr id="15" name="Straight Arrow Connector 14"/>
          <p:cNvCxnSpPr/>
          <p:nvPr/>
        </p:nvCxnSpPr>
        <p:spPr>
          <a:xfrm>
            <a:off x="3730171" y="1799772"/>
            <a:ext cx="2" cy="449943"/>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373258" y="2184399"/>
            <a:ext cx="4492173" cy="508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174170" y="701040"/>
            <a:ext cx="2627087" cy="843280"/>
          </a:xfrm>
          <a:prstGeom prst="rightArrow">
            <a:avLst>
              <a:gd name="adj1" fmla="val 54819"/>
              <a:gd name="adj2" fmla="val 50000"/>
            </a:avLst>
          </a:prstGeom>
          <a:solidFill>
            <a:srgbClr val="19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ইউরেনাস/ </a:t>
            </a:r>
            <a:r>
              <a:rPr lang="en-US" sz="2000" dirty="0" err="1" smtClean="0">
                <a:latin typeface="Algerian" panose="04020705040A02060702" pitchFamily="82" charset="0"/>
                <a:cs typeface="NikoshBAN" panose="02000000000000000000" pitchFamily="2" charset="0"/>
              </a:rPr>
              <a:t>uranus</a:t>
            </a:r>
            <a:r>
              <a:rPr lang="en-US" dirty="0" smtClean="0">
                <a:latin typeface="Algerian" panose="04020705040A02060702" pitchFamily="82" charset="0"/>
                <a:cs typeface="NikoshBAN" panose="02000000000000000000" pitchFamily="2" charset="0"/>
              </a:rPr>
              <a:t> </a:t>
            </a:r>
            <a:endParaRPr lang="en-US" dirty="0">
              <a:latin typeface="Algerian" panose="04020705040A02060702" pitchFamily="82" charset="0"/>
              <a:cs typeface="NikoshBAN" panose="02000000000000000000" pitchFamily="2" charset="0"/>
            </a:endParaRPr>
          </a:p>
        </p:txBody>
      </p:sp>
      <p:sp>
        <p:nvSpPr>
          <p:cNvPr id="18" name="Right Arrow 17"/>
          <p:cNvSpPr/>
          <p:nvPr/>
        </p:nvSpPr>
        <p:spPr>
          <a:xfrm>
            <a:off x="6324600" y="640080"/>
            <a:ext cx="2369455" cy="868680"/>
          </a:xfrm>
          <a:prstGeom prst="rightArrow">
            <a:avLst>
              <a:gd name="adj1" fmla="val 51356"/>
              <a:gd name="adj2" fmla="val 50000"/>
            </a:avLst>
          </a:prstGeom>
          <a:solidFill>
            <a:srgbClr val="0C0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নেপচুন/ </a:t>
            </a:r>
            <a:r>
              <a:rPr lang="en-US" dirty="0" err="1">
                <a:latin typeface="Algerian" panose="04020705040A02060702" pitchFamily="82" charset="0"/>
                <a:cs typeface="NikoshBAN" panose="02000000000000000000" pitchFamily="2" charset="0"/>
              </a:rPr>
              <a:t>neptune</a:t>
            </a:r>
            <a:endParaRPr lang="en-US" dirty="0">
              <a:latin typeface="NikoshBAN" panose="02000000000000000000" pitchFamily="2" charset="0"/>
              <a:cs typeface="NikoshBAN" panose="02000000000000000000" pitchFamily="2" charset="0"/>
            </a:endParaRPr>
          </a:p>
          <a:p>
            <a:pPr algn="ctr"/>
            <a:r>
              <a:rPr lang="en-US" dirty="0" smtClean="0">
                <a:latin typeface="Algerian" panose="04020705040A02060702" pitchFamily="8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31428" t="55581" r="56191" b="19184"/>
          <a:stretch/>
        </p:blipFill>
        <p:spPr>
          <a:xfrm>
            <a:off x="9104517" y="275771"/>
            <a:ext cx="1668129" cy="1516744"/>
          </a:xfrm>
          <a:prstGeom prst="ellipse">
            <a:avLst/>
          </a:prstGeom>
        </p:spPr>
      </p:pic>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48572" t="53956" r="36666" b="15302"/>
          <a:stretch/>
        </p:blipFill>
        <p:spPr>
          <a:xfrm>
            <a:off x="2893576" y="118697"/>
            <a:ext cx="1798892" cy="1715910"/>
          </a:xfrm>
          <a:prstGeom prst="ellipse">
            <a:avLst/>
          </a:prstGeom>
        </p:spPr>
      </p:pic>
      <p:cxnSp>
        <p:nvCxnSpPr>
          <p:cNvPr id="44" name="Straight Arrow Connector 43"/>
          <p:cNvCxnSpPr/>
          <p:nvPr/>
        </p:nvCxnSpPr>
        <p:spPr>
          <a:xfrm>
            <a:off x="4245428" y="2300514"/>
            <a:ext cx="21772" cy="1690915"/>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87599" y="5116287"/>
            <a:ext cx="4673601" cy="954107"/>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2800" dirty="0" smtClean="0">
                <a:latin typeface="NikoshBAN" panose="02000000000000000000" pitchFamily="2" charset="0"/>
                <a:cs typeface="NikoshBAN" panose="02000000000000000000" pitchFamily="2" charset="0"/>
              </a:rPr>
              <a:t>মিথেন </a:t>
            </a:r>
            <a:r>
              <a:rPr lang="en-US" sz="2800" dirty="0" err="1" smtClean="0">
                <a:latin typeface="NikoshBAN" panose="02000000000000000000" pitchFamily="2" charset="0"/>
                <a:cs typeface="NikoshBAN" panose="02000000000000000000" pitchFamily="2" charset="0"/>
              </a:rPr>
              <a:t>গ্যাস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অধিক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গঠিত</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বলয়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আবেষ্কৃত</a:t>
            </a:r>
            <a:r>
              <a:rPr lang="en-US" sz="2800" dirty="0" smtClean="0">
                <a:latin typeface="NikoshBAN" panose="02000000000000000000" pitchFamily="2" charset="0"/>
                <a:cs typeface="NikoshBAN" panose="02000000000000000000" pitchFamily="2" charset="0"/>
              </a:rPr>
              <a:t> হয়েছে,২৭টি </a:t>
            </a:r>
            <a:r>
              <a:rPr lang="en-US" sz="2800" dirty="0" err="1">
                <a:latin typeface="NikoshBAN" panose="02000000000000000000" pitchFamily="2" charset="0"/>
                <a:cs typeface="NikoshBAN" panose="02000000000000000000" pitchFamily="2" charset="0"/>
              </a:rPr>
              <a:t>উপগ্রহ</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34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par>
                          <p:cTn id="11" fill="hold">
                            <p:stCondLst>
                              <p:cond delay="2000"/>
                            </p:stCondLst>
                            <p:childTnLst>
                              <p:par>
                                <p:cTn id="12" presetID="25"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par>
                                <p:cTn id="32" presetID="25"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par>
                                <p:cTn id="52" presetID="25"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57" dur="1000" fill="hold"/>
                                        <p:tgtEl>
                                          <p:spTgt spid="44"/>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4"/>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0"/>
                                        </p:tgtEl>
                                      </p:cBhvr>
                                    </p:animEffect>
                                  </p:childTnLst>
                                </p:cTn>
                              </p:par>
                              <p:par>
                                <p:cTn id="72" presetID="25"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7" dur="1000" fill="hold"/>
                                        <p:tgtEl>
                                          <p:spTgt spid="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7"/>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87" dur="1000" fill="hold"/>
                                        <p:tgtEl>
                                          <p:spTgt spid="47"/>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circle(in)">
                                      <p:cBhvr>
                                        <p:cTn id="96" dur="2000"/>
                                        <p:tgtEl>
                                          <p:spTgt spid="24"/>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circle(in)">
                                      <p:cBhvr>
                                        <p:cTn id="99" dur="2000"/>
                                        <p:tgtEl>
                                          <p:spTgt spid="18"/>
                                        </p:tgtEl>
                                      </p:cBhvr>
                                    </p:animEffect>
                                  </p:childTnLst>
                                </p:cTn>
                              </p:par>
                            </p:childTnLst>
                          </p:cTn>
                        </p:par>
                        <p:par>
                          <p:cTn id="100" fill="hold">
                            <p:stCondLst>
                              <p:cond delay="2000"/>
                            </p:stCondLst>
                            <p:childTnLst>
                              <p:par>
                                <p:cTn id="101" presetID="25" presetClass="entr" presetSubtype="0" fill="hold" nodeType="after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6" dur="1000" fill="hold"/>
                                        <p:tgtEl>
                                          <p:spTgt spid="3"/>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gtEl>
                                      </p:cBhvr>
                                    </p:animEffect>
                                  </p:childTnLst>
                                </p:cTn>
                              </p:par>
                              <p:par>
                                <p:cTn id="111" presetID="25" presetClass="entr" presetSubtype="0"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6" dur="1000" fill="hold"/>
                                        <p:tgtEl>
                                          <p:spTgt spid="16"/>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6"/>
                                        </p:tgtEl>
                                      </p:cBhvr>
                                    </p:animEffect>
                                  </p:childTnLst>
                                </p:cTn>
                              </p:par>
                              <p:par>
                                <p:cTn id="121" presetID="25" presetClass="entr" presetSubtype="0" fill="hold" nodeType="with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p:cTn id="1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26" dur="1000" fill="hold"/>
                                        <p:tgtEl>
                                          <p:spTgt spid="4"/>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4"/>
                                        </p:tgtEl>
                                      </p:cBhvr>
                                    </p:animEffect>
                                  </p:childTnLst>
                                </p:cTn>
                              </p:par>
                              <p:par>
                                <p:cTn id="131" presetID="25" presetClass="entr" presetSubtype="0"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36" dur="1000" fill="hold"/>
                                        <p:tgtEl>
                                          <p:spTgt spid="12"/>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12"/>
                                        </p:tgtEl>
                                      </p:cBhvr>
                                    </p:animEffect>
                                  </p:childTnLst>
                                </p:cTn>
                              </p:par>
                              <p:par>
                                <p:cTn id="141" presetID="25" presetClass="entr" presetSubtype="0" fill="hold" nodeType="withEffect">
                                  <p:stCondLst>
                                    <p:cond delay="0"/>
                                  </p:stCondLst>
                                  <p:childTnLst>
                                    <p:set>
                                      <p:cBhvr>
                                        <p:cTn id="142" dur="1" fill="hold">
                                          <p:stCondLst>
                                            <p:cond delay="0"/>
                                          </p:stCondLst>
                                        </p:cTn>
                                        <p:tgtEl>
                                          <p:spTgt spid="5"/>
                                        </p:tgtEl>
                                        <p:attrNameLst>
                                          <p:attrName>style.visibility</p:attrName>
                                        </p:attrNameLst>
                                      </p:cBhvr>
                                      <p:to>
                                        <p:strVal val="visible"/>
                                      </p:to>
                                    </p:set>
                                    <p:anim calcmode="lin" valueType="num">
                                      <p:cBhvr>
                                        <p:cTn id="1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6" dur="1000" fill="hold"/>
                                        <p:tgtEl>
                                          <p:spTgt spid="5"/>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5"/>
                                        </p:tgtEl>
                                      </p:cBhvr>
                                    </p:animEffect>
                                  </p:childTnLst>
                                </p:cTn>
                              </p:par>
                              <p:par>
                                <p:cTn id="151" presetID="25" presetClass="entr" presetSubtype="0" fill="hold" grpId="0" nodeType="withEffect">
                                  <p:stCondLst>
                                    <p:cond delay="0"/>
                                  </p:stCondLst>
                                  <p:childTnLst>
                                    <p:set>
                                      <p:cBhvr>
                                        <p:cTn id="152" dur="1" fill="hold">
                                          <p:stCondLst>
                                            <p:cond delay="0"/>
                                          </p:stCondLst>
                                        </p:cTn>
                                        <p:tgtEl>
                                          <p:spTgt spid="14"/>
                                        </p:tgtEl>
                                        <p:attrNameLst>
                                          <p:attrName>style.visibility</p:attrName>
                                        </p:attrNameLst>
                                      </p:cBhvr>
                                      <p:to>
                                        <p:strVal val="visible"/>
                                      </p:to>
                                    </p:set>
                                    <p:anim calcmode="lin" valueType="num">
                                      <p:cBhvr>
                                        <p:cTn id="1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56" dur="1000" fill="hold"/>
                                        <p:tgtEl>
                                          <p:spTgt spid="14"/>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14"/>
                                        </p:tgtEl>
                                      </p:cBhvr>
                                    </p:animEffect>
                                  </p:childTnLst>
                                </p:cTn>
                              </p:par>
                              <p:par>
                                <p:cTn id="161" presetID="25" presetClass="entr" presetSubtype="0" fill="hold" nodeType="withEffect">
                                  <p:stCondLst>
                                    <p:cond delay="0"/>
                                  </p:stCondLst>
                                  <p:childTnLst>
                                    <p:set>
                                      <p:cBhvr>
                                        <p:cTn id="162" dur="1" fill="hold">
                                          <p:stCondLst>
                                            <p:cond delay="0"/>
                                          </p:stCondLst>
                                        </p:cTn>
                                        <p:tgtEl>
                                          <p:spTgt spid="6"/>
                                        </p:tgtEl>
                                        <p:attrNameLst>
                                          <p:attrName>style.visibility</p:attrName>
                                        </p:attrNameLst>
                                      </p:cBhvr>
                                      <p:to>
                                        <p:strVal val="visible"/>
                                      </p:to>
                                    </p:set>
                                    <p:anim calcmode="lin" valueType="num">
                                      <p:cBhvr>
                                        <p:cTn id="16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6" dur="1000" fill="hold"/>
                                        <p:tgtEl>
                                          <p:spTgt spid="6"/>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6"/>
                                        </p:tgtEl>
                                      </p:cBhvr>
                                    </p:animEffect>
                                  </p:childTnLst>
                                </p:cTn>
                              </p:par>
                              <p:par>
                                <p:cTn id="171" presetID="25" presetClass="entr" presetSubtype="0" fill="hold" grpId="0" nodeType="withEffect">
                                  <p:stCondLst>
                                    <p:cond delay="0"/>
                                  </p:stCondLst>
                                  <p:childTnLst>
                                    <p:set>
                                      <p:cBhvr>
                                        <p:cTn id="172" dur="1" fill="hold">
                                          <p:stCondLst>
                                            <p:cond delay="0"/>
                                          </p:stCondLst>
                                        </p:cTn>
                                        <p:tgtEl>
                                          <p:spTgt spid="13"/>
                                        </p:tgtEl>
                                        <p:attrNameLst>
                                          <p:attrName>style.visibility</p:attrName>
                                        </p:attrNameLst>
                                      </p:cBhvr>
                                      <p:to>
                                        <p:strVal val="visible"/>
                                      </p:to>
                                    </p:set>
                                    <p:anim calcmode="lin" valueType="num">
                                      <p:cBhvr>
                                        <p:cTn id="17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7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7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76" dur="1000" fill="hold"/>
                                        <p:tgtEl>
                                          <p:spTgt spid="13"/>
                                        </p:tgtEl>
                                        <p:attrNameLst>
                                          <p:attrName>ppt_h</p:attrName>
                                        </p:attrNameLst>
                                      </p:cBhvr>
                                      <p:tavLst>
                                        <p:tav tm="0">
                                          <p:val>
                                            <p:strVal val="#ppt_h"/>
                                          </p:val>
                                        </p:tav>
                                        <p:tav tm="100000">
                                          <p:val>
                                            <p:strVal val="#ppt_h"/>
                                          </p:val>
                                        </p:tav>
                                      </p:tavLst>
                                    </p:anim>
                                    <p:anim calcmode="lin" valueType="num">
                                      <p:cBhvr>
                                        <p:cTn id="17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7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7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8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7" grpId="0" animBg="1"/>
      <p:bldP spid="18"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9715" y="275771"/>
            <a:ext cx="1146628" cy="584775"/>
          </a:xfrm>
          <a:prstGeom prst="rect">
            <a:avLst/>
          </a:prstGeom>
          <a:noFill/>
          <a:ln w="57150">
            <a:solidFill>
              <a:srgbClr val="307442"/>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04800" y="1103086"/>
            <a:ext cx="2830285"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সূর্যের ব্যাস কত?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06400" y="1553029"/>
            <a:ext cx="4267200"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bn-IN" sz="2400" dirty="0" smtClean="0">
                <a:latin typeface="NikoshBAN" panose="02000000000000000000" pitchFamily="2" charset="0"/>
                <a:cs typeface="NikoshBAN" panose="02000000000000000000" pitchFamily="2" charset="0"/>
              </a:rPr>
              <a:t>১৩,৮১,০০০ কিমি</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১৩,৮৩,০০০ কিমি </a:t>
            </a:r>
            <a:endPar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bn-IN" sz="2400" dirty="0">
                <a:solidFill>
                  <a:schemeClr val="tx1"/>
                </a:solidFill>
                <a:latin typeface="NikoshBAN" panose="02000000000000000000" pitchFamily="2" charset="0"/>
                <a:cs typeface="NikoshBAN" panose="02000000000000000000" pitchFamily="2" charset="0"/>
              </a:rPr>
              <a:t>১৩,৮৪,০০০ </a:t>
            </a:r>
            <a:r>
              <a:rPr lang="bn-IN" sz="2400" dirty="0">
                <a:latin typeface="NikoshBAN" panose="02000000000000000000" pitchFamily="2" charset="0"/>
                <a:cs typeface="NikoshBAN" panose="02000000000000000000" pitchFamily="2" charset="0"/>
              </a:rPr>
              <a:t>কিমি</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a:t>
            </a:r>
            <a:r>
              <a:rPr lang="bn-IN" sz="2400" dirty="0" smtClean="0">
                <a:latin typeface="NikoshBAN" panose="02000000000000000000" pitchFamily="2" charset="0"/>
                <a:cs typeface="NikoshBAN" panose="02000000000000000000" pitchFamily="2" charset="0"/>
              </a:rPr>
              <a:t>১৩,৮৬,০০০ </a:t>
            </a:r>
            <a:r>
              <a:rPr lang="bn-IN" sz="2400" dirty="0">
                <a:latin typeface="NikoshBAN" panose="02000000000000000000" pitchFamily="2" charset="0"/>
                <a:cs typeface="NikoshBAN" panose="02000000000000000000" pitchFamily="2" charset="0"/>
              </a:rPr>
              <a:t>কিমি</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420916" y="2772227"/>
            <a:ext cx="3120570"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১২৫ দিন    খ. </a:t>
            </a: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২২৫ দিন </a:t>
            </a:r>
            <a:endPar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৩২৫ </a:t>
            </a: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দিন</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.৪২৫ </a:t>
            </a: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দিন</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61256" y="2351315"/>
            <a:ext cx="4281715"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শুক্র গ্রহ কত দিনে সূর্যকে প্রদক্ষিণ করে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17712" y="3643086"/>
            <a:ext cx="3831773"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সূর্য থেকে ইউরেনাসের দূরত্ব কত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91886" y="4107541"/>
            <a:ext cx="4252685" cy="120032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en-US" sz="2400" dirty="0" smtClean="0">
                <a:latin typeface="NikoshBAN" panose="02000000000000000000" pitchFamily="2" charset="0"/>
                <a:cs typeface="NikoshBAN" panose="02000000000000000000" pitchFamily="2" charset="0"/>
              </a:rPr>
              <a:t>২৮</a:t>
            </a:r>
            <a:r>
              <a:rPr lang="bn-IN" sz="2400" dirty="0" smtClean="0">
                <a:latin typeface="NikoshBAN" panose="02000000000000000000" pitchFamily="2" charset="0"/>
                <a:cs typeface="NikoshBAN" panose="02000000000000000000" pitchFamily="2" charset="0"/>
              </a:rPr>
              <a:t>১ </a:t>
            </a:r>
            <a:r>
              <a:rPr lang="bn-IN" sz="2400" dirty="0">
                <a:latin typeface="NikoshBAN" panose="02000000000000000000" pitchFamily="2" charset="0"/>
                <a:cs typeface="NikoshBAN" panose="02000000000000000000" pitchFamily="2" charset="0"/>
              </a:rPr>
              <a:t>কোটি </a:t>
            </a:r>
            <a:r>
              <a:rPr lang="bn-IN" sz="2400" dirty="0" smtClean="0">
                <a:latin typeface="NikoshBAN" panose="02000000000000000000" pitchFamily="2" charset="0"/>
                <a:cs typeface="NikoshBAN" panose="02000000000000000000" pitchFamily="2" charset="0"/>
              </a:rPr>
              <a:t>কিমি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২৮</a:t>
            </a:r>
            <a:r>
              <a:rPr lang="bn-IN" sz="2400" dirty="0" smtClean="0">
                <a:latin typeface="NikoshBAN" panose="02000000000000000000" pitchFamily="2" charset="0"/>
                <a:cs typeface="NikoshBAN" panose="02000000000000000000" pitchFamily="2" charset="0"/>
              </a:rPr>
              <a:t>৩ </a:t>
            </a:r>
            <a:r>
              <a:rPr lang="bn-IN" sz="2400" dirty="0">
                <a:latin typeface="NikoshBAN" panose="02000000000000000000" pitchFamily="2" charset="0"/>
                <a:cs typeface="NikoshBAN" panose="02000000000000000000" pitchFamily="2" charset="0"/>
              </a:rPr>
              <a:t>কোটি </a:t>
            </a:r>
            <a:r>
              <a:rPr lang="bn-IN" sz="2400" dirty="0" smtClean="0">
                <a:latin typeface="NikoshBAN" panose="02000000000000000000" pitchFamily="2" charset="0"/>
                <a:cs typeface="NikoshBAN" panose="02000000000000000000" pitchFamily="2" charset="0"/>
              </a:rPr>
              <a:t>কিমি</a:t>
            </a:r>
            <a:endPar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en-US" sz="2400" dirty="0" smtClean="0">
                <a:latin typeface="NikoshBAN" panose="02000000000000000000" pitchFamily="2" charset="0"/>
                <a:cs typeface="NikoshBAN" panose="02000000000000000000" pitchFamily="2" charset="0"/>
              </a:rPr>
              <a:t>২৮</a:t>
            </a:r>
            <a:r>
              <a:rPr lang="bn-IN" sz="2400" dirty="0" smtClean="0">
                <a:latin typeface="NikoshBAN" panose="02000000000000000000" pitchFamily="2" charset="0"/>
                <a:cs typeface="NikoshBAN" panose="02000000000000000000" pitchFamily="2" charset="0"/>
              </a:rPr>
              <a:t>৫ </a:t>
            </a:r>
            <a:r>
              <a:rPr lang="bn-IN" sz="2400" dirty="0">
                <a:latin typeface="NikoshBAN" panose="02000000000000000000" pitchFamily="2" charset="0"/>
                <a:cs typeface="NikoshBAN" panose="02000000000000000000" pitchFamily="2" charset="0"/>
              </a:rPr>
              <a:t>কোটি </a:t>
            </a:r>
            <a:r>
              <a:rPr lang="bn-IN" sz="2400" dirty="0" smtClean="0">
                <a:latin typeface="NikoshBAN" panose="02000000000000000000" pitchFamily="2" charset="0"/>
                <a:cs typeface="NikoshBAN" panose="02000000000000000000" pitchFamily="2" charset="0"/>
              </a:rPr>
              <a:t>কিমি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a:t>
            </a:r>
            <a:r>
              <a:rPr lang="en-US" sz="2400" dirty="0">
                <a:solidFill>
                  <a:schemeClr val="tx1"/>
                </a:solidFill>
                <a:latin typeface="NikoshBAN" panose="02000000000000000000" pitchFamily="2" charset="0"/>
                <a:cs typeface="NikoshBAN" panose="02000000000000000000" pitchFamily="2" charset="0"/>
              </a:rPr>
              <a:t>২৮৭</a:t>
            </a:r>
            <a:r>
              <a:rPr lang="bn-IN" sz="2400" dirty="0">
                <a:solidFill>
                  <a:schemeClr val="tx1"/>
                </a:solidFill>
                <a:latin typeface="NikoshBAN" panose="02000000000000000000" pitchFamily="2" charset="0"/>
                <a:cs typeface="NikoshBAN" panose="02000000000000000000" pitchFamily="2" charset="0"/>
              </a:rPr>
              <a:t> কোটি কিমি</a:t>
            </a:r>
            <a:endParaRPr lang="en-US" sz="2400" dirty="0">
              <a:solidFill>
                <a:schemeClr val="tx1"/>
              </a:solidFill>
              <a:latin typeface="NikoshBAN" panose="02000000000000000000" pitchFamily="2" charset="0"/>
              <a:cs typeface="NikoshBAN" panose="02000000000000000000" pitchFamily="2" charset="0"/>
            </a:endParaRP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261255" y="4891315"/>
            <a:ext cx="3831773"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মঙ্গল গ্রহের কয়টি উপগ্রহ আছে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420916" y="5283198"/>
            <a:ext cx="3657599"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bn-IN" sz="2400" dirty="0">
                <a:solidFill>
                  <a:schemeClr val="tx1"/>
                </a:solidFill>
                <a:latin typeface="NikoshBAN" panose="02000000000000000000" pitchFamily="2" charset="0"/>
                <a:cs typeface="NikoshBAN" panose="02000000000000000000" pitchFamily="2" charset="0"/>
              </a:rPr>
              <a:t>২</a:t>
            </a:r>
            <a:r>
              <a:rPr lang="en-US" sz="2400" dirty="0" err="1">
                <a:solidFill>
                  <a:schemeClr val="tx1"/>
                </a:solidFill>
                <a:latin typeface="NikoshBAN" panose="02000000000000000000" pitchFamily="2" charset="0"/>
                <a:cs typeface="NikoshBAN" panose="02000000000000000000" pitchFamily="2" charset="0"/>
              </a:rPr>
              <a:t>টি</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উপগ্রহ</a:t>
            </a:r>
            <a:r>
              <a:rPr lang="bn-IN" sz="2400" dirty="0">
                <a:solidFill>
                  <a:schemeClr val="tx1"/>
                </a:solidFill>
                <a:latin typeface="NikoshBAN" panose="02000000000000000000" pitchFamily="2" charset="0"/>
                <a:cs typeface="NikoshBAN" panose="02000000000000000000" pitchFamily="2" charset="0"/>
              </a:rPr>
              <a:t> </a:t>
            </a:r>
            <a:r>
              <a:rPr lang="en-US" sz="2400" dirty="0">
                <a:solidFill>
                  <a:schemeClr val="tx1"/>
                </a:solidFill>
                <a:latin typeface="NikoshBAN" panose="02000000000000000000" pitchFamily="2" charset="0"/>
                <a:cs typeface="NikoshBAN" panose="02000000000000000000" pitchFamily="2" charset="0"/>
              </a:rPr>
              <a:t>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৩</a:t>
            </a:r>
            <a:r>
              <a:rPr lang="en-US" sz="2400" dirty="0" err="1" smtClean="0">
                <a:latin typeface="NikoshBAN" panose="02000000000000000000" pitchFamily="2" charset="0"/>
                <a:cs typeface="NikoshBAN" panose="02000000000000000000" pitchFamily="2" charset="0"/>
              </a:rPr>
              <a:t>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উপগ্রহ</a:t>
            </a:r>
            <a:endParaRPr lang="bn-IN" sz="2400" dirty="0" smtClean="0">
              <a:latin typeface="NikoshBAN" panose="02000000000000000000" pitchFamily="2" charset="0"/>
              <a:cs typeface="NikoshBAN" panose="02000000000000000000" pitchFamily="2" charset="0"/>
            </a:endParaRP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৪</a:t>
            </a:r>
            <a:r>
              <a:rPr lang="en-US" sz="2400" dirty="0" err="1" smtClean="0">
                <a:latin typeface="NikoshBAN" panose="02000000000000000000" pitchFamily="2" charset="0"/>
                <a:cs typeface="NikoshBAN" panose="02000000000000000000" pitchFamily="2" charset="0"/>
              </a:rPr>
              <a:t>টি</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উপগ্রহ</a:t>
            </a:r>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৫</a:t>
            </a:r>
            <a:r>
              <a:rPr lang="en-US" sz="2400" dirty="0" err="1" smtClean="0">
                <a:latin typeface="NikoshBAN" panose="02000000000000000000" pitchFamily="2" charset="0"/>
                <a:cs typeface="NikoshBAN" panose="02000000000000000000" pitchFamily="2" charset="0"/>
              </a:rPr>
              <a:t>টি</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উপগ্রহ</a:t>
            </a:r>
            <a:r>
              <a:rPr lang="bn-IN" sz="2400" dirty="0">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5123543" y="1204686"/>
            <a:ext cx="4209143"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কোন গ্রহে আলো বাতাস ও পানি আছে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5341257" y="1640113"/>
            <a:ext cx="2873828"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মঙ্গল    খ. পৃথিবী </a:t>
            </a: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বৃহস্পতি   ঘ .নেপচুন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5123543" y="2510971"/>
            <a:ext cx="3599543"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 কোন  কোন গ্রহে দেখা যায়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5384801" y="2960914"/>
            <a:ext cx="4005942"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পৃথিবী</a:t>
            </a:r>
            <a:r>
              <a:rPr lang="en-US" sz="2400" dirty="0" smtClean="0">
                <a:latin typeface="NikoshBAN" panose="02000000000000000000" pitchFamily="2" charset="0"/>
                <a:cs typeface="NikoshBAN" panose="02000000000000000000" pitchFamily="2" charset="0"/>
              </a:rPr>
              <a:t> ও</a:t>
            </a: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atin typeface="NikoshBAN" panose="02000000000000000000" pitchFamily="2" charset="0"/>
                <a:cs typeface="NikoshBAN" panose="02000000000000000000" pitchFamily="2" charset="0"/>
              </a:rPr>
              <a:t>শনি</a:t>
            </a: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ii.</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ইউরেনাস</a:t>
            </a:r>
            <a:r>
              <a:rPr lang="en-US"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ও</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atin typeface="NikoshBAN" panose="02000000000000000000" pitchFamily="2" charset="0"/>
                <a:cs typeface="NikoshBAN" panose="02000000000000000000" pitchFamily="2" charset="0"/>
              </a:rPr>
              <a:t>শনি</a:t>
            </a: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iii.</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বুধ</a:t>
            </a:r>
            <a:r>
              <a:rPr lang="en-US" sz="2400" dirty="0" smtClean="0">
                <a:latin typeface="NikoshBAN" panose="02000000000000000000" pitchFamily="2" charset="0"/>
                <a:cs typeface="NikoshBAN" panose="02000000000000000000" pitchFamily="2" charset="0"/>
              </a:rPr>
              <a:t> ও</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পৃথিবী</a:t>
            </a:r>
            <a:r>
              <a:rPr lang="en-US" sz="2400" dirty="0" smtClean="0">
                <a:latin typeface="NikoshBAN" panose="02000000000000000000" pitchFamily="2" charset="0"/>
                <a:cs typeface="NikoshBAN" panose="02000000000000000000" pitchFamily="2" charset="0"/>
              </a:rPr>
              <a:t>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5196113" y="3802742"/>
            <a:ext cx="2452915"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কোন</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সঠিক</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5283200" y="4180113"/>
            <a:ext cx="2873828"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2400" dirty="0">
                <a:latin typeface="NikoshBAN" panose="02000000000000000000" pitchFamily="2" charset="0"/>
                <a:cs typeface="NikoshBAN" panose="02000000000000000000" pitchFamily="2" charset="0"/>
              </a:rPr>
              <a:t> ও</a:t>
            </a: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ii</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5123542" y="4949371"/>
            <a:ext cx="4151086"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আকৃতির</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দিক</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নেপচুন</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5239657" y="5428342"/>
            <a:ext cx="2873828"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৪র্থ</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 </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৫ম</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৬ষ্ট  </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৭ম</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9" name="TextBox 38"/>
          <p:cNvSpPr txBox="1"/>
          <p:nvPr/>
        </p:nvSpPr>
        <p:spPr>
          <a:xfrm>
            <a:off x="10349411" y="193693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গ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0" name="TextBox 39"/>
          <p:cNvSpPr txBox="1"/>
          <p:nvPr/>
        </p:nvSpPr>
        <p:spPr>
          <a:xfrm>
            <a:off x="10288451" y="247033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1" name="TextBox 40"/>
          <p:cNvSpPr txBox="1"/>
          <p:nvPr/>
        </p:nvSpPr>
        <p:spPr>
          <a:xfrm>
            <a:off x="10288451" y="301897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ঘ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2" name="TextBox 41"/>
          <p:cNvSpPr txBox="1"/>
          <p:nvPr/>
        </p:nvSpPr>
        <p:spPr>
          <a:xfrm>
            <a:off x="10303691" y="355237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3" name="TextBox 42"/>
          <p:cNvSpPr txBox="1"/>
          <p:nvPr/>
        </p:nvSpPr>
        <p:spPr>
          <a:xfrm>
            <a:off x="10303691" y="407053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খ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4" name="TextBox 43"/>
          <p:cNvSpPr txBox="1"/>
          <p:nvPr/>
        </p:nvSpPr>
        <p:spPr>
          <a:xfrm>
            <a:off x="10288451" y="463441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5" name="TextBox 44"/>
          <p:cNvSpPr txBox="1"/>
          <p:nvPr/>
        </p:nvSpPr>
        <p:spPr>
          <a:xfrm>
            <a:off x="10182496" y="1045030"/>
            <a:ext cx="1124133" cy="523220"/>
          </a:xfrm>
          <a:prstGeom prst="rect">
            <a:avLst/>
          </a:prstGeom>
          <a:noFill/>
          <a:ln w="19050">
            <a:noFill/>
          </a:ln>
        </p:spPr>
        <p:style>
          <a:lnRef idx="1">
            <a:schemeClr val="dk1"/>
          </a:lnRef>
          <a:fillRef idx="2">
            <a:schemeClr val="dk1"/>
          </a:fillRef>
          <a:effectRef idx="1">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400" b="1" dirty="0" smtClean="0">
                <a:ln/>
                <a:solidFill>
                  <a:schemeClr val="accent3"/>
                </a:solidFill>
                <a:latin typeface="NikoshBAN" panose="02000000000000000000" pitchFamily="2" charset="0"/>
                <a:cs typeface="NikoshBAN" panose="02000000000000000000" pitchFamily="2" charset="0"/>
              </a:rPr>
              <a:t> </a:t>
            </a:r>
            <a:r>
              <a:rPr lang="bn-IN" sz="2800" b="1" dirty="0" smtClean="0">
                <a:ln/>
                <a:solidFill>
                  <a:srgbClr val="307442"/>
                </a:solidFill>
                <a:latin typeface="NikoshBAN" panose="02000000000000000000" pitchFamily="2" charset="0"/>
                <a:cs typeface="NikoshBAN" panose="02000000000000000000" pitchFamily="2" charset="0"/>
              </a:rPr>
              <a:t>উত্তর </a:t>
            </a:r>
            <a:endParaRPr lang="en-US" sz="2800" b="1" dirty="0">
              <a:ln/>
              <a:solidFill>
                <a:srgbClr val="307442"/>
              </a:solidFill>
              <a:latin typeface="NikoshBAN" panose="02000000000000000000" pitchFamily="2" charset="0"/>
              <a:cs typeface="NikoshBAN" panose="02000000000000000000" pitchFamily="2" charset="0"/>
            </a:endParaRPr>
          </a:p>
        </p:txBody>
      </p:sp>
      <p:sp>
        <p:nvSpPr>
          <p:cNvPr id="46" name="TextBox 45"/>
          <p:cNvSpPr txBox="1"/>
          <p:nvPr/>
        </p:nvSpPr>
        <p:spPr>
          <a:xfrm>
            <a:off x="10318931" y="5152571"/>
            <a:ext cx="882469" cy="461665"/>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 . ক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74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par>
                          <p:cTn id="16" fill="hold">
                            <p:stCondLst>
                              <p:cond delay="1750"/>
                            </p:stCondLst>
                            <p:childTnLst>
                              <p:par>
                                <p:cTn id="17" presetID="41"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3000"/>
                            </p:stCondLst>
                            <p:childTnLst>
                              <p:par>
                                <p:cTn id="25" presetID="41" presetClass="entr" presetSubtype="0" fill="hold" grpId="0" nodeType="afterEffect">
                                  <p:stCondLst>
                                    <p:cond delay="0"/>
                                  </p:stCondLst>
                                  <p:iterate type="wd">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par>
                          <p:cTn id="32" fill="hold">
                            <p:stCondLst>
                              <p:cond delay="4650"/>
                            </p:stCondLst>
                            <p:childTnLst>
                              <p:par>
                                <p:cTn id="33" presetID="41" presetClass="entr" presetSubtype="0" fill="hold" grpId="0" nodeType="after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par>
                          <p:cTn id="40" fill="hold">
                            <p:stCondLst>
                              <p:cond delay="6100"/>
                            </p:stCondLst>
                            <p:childTnLst>
                              <p:par>
                                <p:cTn id="41" presetID="41" presetClass="entr" presetSubtype="0" fill="hold" grpId="0" nodeType="afterEffect">
                                  <p:stCondLst>
                                    <p:cond delay="0"/>
                                  </p:stCondLst>
                                  <p:iterate type="wd">
                                    <p:tmPct val="10000"/>
                                  </p:iterate>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anim calcmode="lin" valueType="num">
                                      <p:cBhvr>
                                        <p:cTn id="4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
                                        </p:tgtEl>
                                      </p:cBhvr>
                                    </p:animEffect>
                                  </p:childTnLst>
                                </p:cTn>
                              </p:par>
                            </p:childTnLst>
                          </p:cTn>
                        </p:par>
                        <p:par>
                          <p:cTn id="48" fill="hold">
                            <p:stCondLst>
                              <p:cond delay="7050"/>
                            </p:stCondLst>
                            <p:childTnLst>
                              <p:par>
                                <p:cTn id="49" presetID="41" presetClass="entr" presetSubtype="0" fill="hold" grpId="0" nodeType="afterEffect">
                                  <p:stCondLst>
                                    <p:cond delay="0"/>
                                  </p:stCondLst>
                                  <p:iterate type="wd">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childTnLst>
                          </p:cTn>
                        </p:par>
                        <p:par>
                          <p:cTn id="56" fill="hold">
                            <p:stCondLst>
                              <p:cond delay="8100"/>
                            </p:stCondLst>
                            <p:childTnLst>
                              <p:par>
                                <p:cTn id="57" presetID="41" presetClass="entr" presetSubtype="0" fill="hold" grpId="0" nodeType="afterEffect">
                                  <p:stCondLst>
                                    <p:cond delay="0"/>
                                  </p:stCondLst>
                                  <p:iterate type="wd">
                                    <p:tmPct val="10000"/>
                                  </p:iterate>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3"/>
                                        </p:tgtEl>
                                        <p:attrNameLst>
                                          <p:attrName>ppt_y</p:attrName>
                                        </p:attrNameLst>
                                      </p:cBhvr>
                                      <p:tavLst>
                                        <p:tav tm="0">
                                          <p:val>
                                            <p:strVal val="#ppt_y"/>
                                          </p:val>
                                        </p:tav>
                                        <p:tav tm="100000">
                                          <p:val>
                                            <p:strVal val="#ppt_y"/>
                                          </p:val>
                                        </p:tav>
                                      </p:tavLst>
                                    </p:anim>
                                    <p:anim calcmode="lin" valueType="num">
                                      <p:cBhvr>
                                        <p:cTn id="6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3"/>
                                        </p:tgtEl>
                                      </p:cBhvr>
                                    </p:animEffect>
                                  </p:childTnLst>
                                </p:cTn>
                              </p:par>
                            </p:childTnLst>
                          </p:cTn>
                        </p:par>
                        <p:par>
                          <p:cTn id="64" fill="hold">
                            <p:stCondLst>
                              <p:cond delay="8950"/>
                            </p:stCondLst>
                            <p:childTnLst>
                              <p:par>
                                <p:cTn id="65" presetID="41" presetClass="entr" presetSubtype="0" fill="hold" grpId="0" nodeType="afterEffect">
                                  <p:stCondLst>
                                    <p:cond delay="0"/>
                                  </p:stCondLst>
                                  <p:iterate type="wd">
                                    <p:tmPct val="10000"/>
                                  </p:iterate>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4"/>
                                        </p:tgtEl>
                                        <p:attrNameLst>
                                          <p:attrName>ppt_y</p:attrName>
                                        </p:attrNameLst>
                                      </p:cBhvr>
                                      <p:tavLst>
                                        <p:tav tm="0">
                                          <p:val>
                                            <p:strVal val="#ppt_y"/>
                                          </p:val>
                                        </p:tav>
                                        <p:tav tm="100000">
                                          <p:val>
                                            <p:strVal val="#ppt_y"/>
                                          </p:val>
                                        </p:tav>
                                      </p:tavLst>
                                    </p:anim>
                                    <p:anim calcmode="lin" valueType="num">
                                      <p:cBhvr>
                                        <p:cTn id="6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4"/>
                                        </p:tgtEl>
                                      </p:cBhvr>
                                    </p:animEffect>
                                  </p:childTnLst>
                                </p:cTn>
                              </p:par>
                            </p:childTnLst>
                          </p:cTn>
                        </p:par>
                        <p:par>
                          <p:cTn id="72" fill="hold">
                            <p:stCondLst>
                              <p:cond delay="10150"/>
                            </p:stCondLst>
                            <p:childTnLst>
                              <p:par>
                                <p:cTn id="73" presetID="41" presetClass="entr" presetSubtype="0" fill="hold" grpId="0" nodeType="afterEffect">
                                  <p:stCondLst>
                                    <p:cond delay="0"/>
                                  </p:stCondLst>
                                  <p:iterate type="wd">
                                    <p:tmPct val="10000"/>
                                  </p:iterate>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5"/>
                                        </p:tgtEl>
                                        <p:attrNameLst>
                                          <p:attrName>ppt_y</p:attrName>
                                        </p:attrNameLst>
                                      </p:cBhvr>
                                      <p:tavLst>
                                        <p:tav tm="0">
                                          <p:val>
                                            <p:strVal val="#ppt_y"/>
                                          </p:val>
                                        </p:tav>
                                        <p:tav tm="100000">
                                          <p:val>
                                            <p:strVal val="#ppt_y"/>
                                          </p:val>
                                        </p:tav>
                                      </p:tavLst>
                                    </p:anim>
                                    <p:anim calcmode="lin" valueType="num">
                                      <p:cBhvr>
                                        <p:cTn id="7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5"/>
                                        </p:tgtEl>
                                      </p:cBhvr>
                                    </p:animEffect>
                                  </p:childTnLst>
                                </p:cTn>
                              </p:par>
                            </p:childTnLst>
                          </p:cTn>
                        </p:par>
                        <p:par>
                          <p:cTn id="80" fill="hold">
                            <p:stCondLst>
                              <p:cond delay="10900"/>
                            </p:stCondLst>
                            <p:childTnLst>
                              <p:par>
                                <p:cTn id="81" presetID="41" presetClass="entr" presetSubtype="0" fill="hold" grpId="0" nodeType="afterEffect">
                                  <p:stCondLst>
                                    <p:cond delay="0"/>
                                  </p:stCondLst>
                                  <p:iterate type="wd">
                                    <p:tmPct val="10000"/>
                                  </p:iterate>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6"/>
                                        </p:tgtEl>
                                        <p:attrNameLst>
                                          <p:attrName>ppt_y</p:attrName>
                                        </p:attrNameLst>
                                      </p:cBhvr>
                                      <p:tavLst>
                                        <p:tav tm="0">
                                          <p:val>
                                            <p:strVal val="#ppt_y"/>
                                          </p:val>
                                        </p:tav>
                                        <p:tav tm="100000">
                                          <p:val>
                                            <p:strVal val="#ppt_y"/>
                                          </p:val>
                                        </p:tav>
                                      </p:tavLst>
                                    </p:anim>
                                    <p:anim calcmode="lin" valueType="num">
                                      <p:cBhvr>
                                        <p:cTn id="8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6"/>
                                        </p:tgtEl>
                                      </p:cBhvr>
                                    </p:animEffect>
                                  </p:childTnLst>
                                </p:cTn>
                              </p:par>
                            </p:childTnLst>
                          </p:cTn>
                        </p:par>
                        <p:par>
                          <p:cTn id="88" fill="hold">
                            <p:stCondLst>
                              <p:cond delay="12050"/>
                            </p:stCondLst>
                            <p:childTnLst>
                              <p:par>
                                <p:cTn id="89" presetID="41" presetClass="entr" presetSubtype="0" fill="hold" grpId="0" nodeType="afterEffect">
                                  <p:stCondLst>
                                    <p:cond delay="0"/>
                                  </p:stCondLst>
                                  <p:iterate type="wd">
                                    <p:tmPct val="10000"/>
                                  </p:iterate>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7"/>
                                        </p:tgtEl>
                                        <p:attrNameLst>
                                          <p:attrName>ppt_y</p:attrName>
                                        </p:attrNameLst>
                                      </p:cBhvr>
                                      <p:tavLst>
                                        <p:tav tm="0">
                                          <p:val>
                                            <p:strVal val="#ppt_y"/>
                                          </p:val>
                                        </p:tav>
                                        <p:tav tm="100000">
                                          <p:val>
                                            <p:strVal val="#ppt_y"/>
                                          </p:val>
                                        </p:tav>
                                      </p:tavLst>
                                    </p:anim>
                                    <p:anim calcmode="lin" valueType="num">
                                      <p:cBhvr>
                                        <p:cTn id="9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7"/>
                                        </p:tgtEl>
                                      </p:cBhvr>
                                    </p:animEffect>
                                  </p:childTnLst>
                                </p:cTn>
                              </p:par>
                            </p:childTnLst>
                          </p:cTn>
                        </p:par>
                        <p:par>
                          <p:cTn id="96" fill="hold">
                            <p:stCondLst>
                              <p:cond delay="12950"/>
                            </p:stCondLst>
                            <p:childTnLst>
                              <p:par>
                                <p:cTn id="97" presetID="41" presetClass="entr" presetSubtype="0" fill="hold" grpId="0" nodeType="afterEffect">
                                  <p:stCondLst>
                                    <p:cond delay="0"/>
                                  </p:stCondLst>
                                  <p:iterate type="wd">
                                    <p:tmPct val="10000"/>
                                  </p:iterate>
                                  <p:childTnLst>
                                    <p:set>
                                      <p:cBhvr>
                                        <p:cTn id="98" dur="1" fill="hold">
                                          <p:stCondLst>
                                            <p:cond delay="0"/>
                                          </p:stCondLst>
                                        </p:cTn>
                                        <p:tgtEl>
                                          <p:spTgt spid="18"/>
                                        </p:tgtEl>
                                        <p:attrNameLst>
                                          <p:attrName>style.visibility</p:attrName>
                                        </p:attrNameLst>
                                      </p:cBhvr>
                                      <p:to>
                                        <p:strVal val="visible"/>
                                      </p:to>
                                    </p:set>
                                    <p:anim calcmode="lin" valueType="num">
                                      <p:cBhvr>
                                        <p:cTn id="9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8"/>
                                        </p:tgtEl>
                                        <p:attrNameLst>
                                          <p:attrName>ppt_y</p:attrName>
                                        </p:attrNameLst>
                                      </p:cBhvr>
                                      <p:tavLst>
                                        <p:tav tm="0">
                                          <p:val>
                                            <p:strVal val="#ppt_y"/>
                                          </p:val>
                                        </p:tav>
                                        <p:tav tm="100000">
                                          <p:val>
                                            <p:strVal val="#ppt_y"/>
                                          </p:val>
                                        </p:tav>
                                      </p:tavLst>
                                    </p:anim>
                                    <p:anim calcmode="lin" valueType="num">
                                      <p:cBhvr>
                                        <p:cTn id="10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8"/>
                                        </p:tgtEl>
                                      </p:cBhvr>
                                    </p:animEffect>
                                  </p:childTnLst>
                                </p:cTn>
                              </p:par>
                            </p:childTnLst>
                          </p:cTn>
                        </p:par>
                        <p:par>
                          <p:cTn id="104" fill="hold">
                            <p:stCondLst>
                              <p:cond delay="14000"/>
                            </p:stCondLst>
                            <p:childTnLst>
                              <p:par>
                                <p:cTn id="105" presetID="41" presetClass="entr" presetSubtype="0" fill="hold" grpId="0" nodeType="afterEffect">
                                  <p:stCondLst>
                                    <p:cond delay="0"/>
                                  </p:stCondLst>
                                  <p:iterate type="wd">
                                    <p:tmPct val="10000"/>
                                  </p:iterate>
                                  <p:childTnLst>
                                    <p:set>
                                      <p:cBhvr>
                                        <p:cTn id="106" dur="1" fill="hold">
                                          <p:stCondLst>
                                            <p:cond delay="0"/>
                                          </p:stCondLst>
                                        </p:cTn>
                                        <p:tgtEl>
                                          <p:spTgt spid="3"/>
                                        </p:tgtEl>
                                        <p:attrNameLst>
                                          <p:attrName>style.visibility</p:attrName>
                                        </p:attrNameLst>
                                      </p:cBhvr>
                                      <p:to>
                                        <p:strVal val="visible"/>
                                      </p:to>
                                    </p:set>
                                    <p:anim calcmode="lin" valueType="num">
                                      <p:cBhvr>
                                        <p:cTn id="10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3"/>
                                        </p:tgtEl>
                                        <p:attrNameLst>
                                          <p:attrName>ppt_y</p:attrName>
                                        </p:attrNameLst>
                                      </p:cBhvr>
                                      <p:tavLst>
                                        <p:tav tm="0">
                                          <p:val>
                                            <p:strVal val="#ppt_y"/>
                                          </p:val>
                                        </p:tav>
                                        <p:tav tm="100000">
                                          <p:val>
                                            <p:strVal val="#ppt_y"/>
                                          </p:val>
                                        </p:tav>
                                      </p:tavLst>
                                    </p:anim>
                                    <p:anim calcmode="lin" valueType="num">
                                      <p:cBhvr>
                                        <p:cTn id="10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3"/>
                                        </p:tgtEl>
                                      </p:cBhvr>
                                    </p:animEffect>
                                  </p:childTnLst>
                                </p:cTn>
                              </p:par>
                            </p:childTnLst>
                          </p:cTn>
                        </p:par>
                        <p:par>
                          <p:cTn id="112" fill="hold">
                            <p:stCondLst>
                              <p:cond delay="14750"/>
                            </p:stCondLst>
                            <p:childTnLst>
                              <p:par>
                                <p:cTn id="113" presetID="41" presetClass="entr" presetSubtype="0" fill="hold" grpId="0" nodeType="afterEffect">
                                  <p:stCondLst>
                                    <p:cond delay="0"/>
                                  </p:stCondLst>
                                  <p:iterate type="wd">
                                    <p:tmPct val="10000"/>
                                  </p:iterate>
                                  <p:childTnLst>
                                    <p:set>
                                      <p:cBhvr>
                                        <p:cTn id="114" dur="1" fill="hold">
                                          <p:stCondLst>
                                            <p:cond delay="0"/>
                                          </p:stCondLst>
                                        </p:cTn>
                                        <p:tgtEl>
                                          <p:spTgt spid="6"/>
                                        </p:tgtEl>
                                        <p:attrNameLst>
                                          <p:attrName>style.visibility</p:attrName>
                                        </p:attrNameLst>
                                      </p:cBhvr>
                                      <p:to>
                                        <p:strVal val="visible"/>
                                      </p:to>
                                    </p:set>
                                    <p:anim calcmode="lin" valueType="num">
                                      <p:cBhvr>
                                        <p:cTn id="1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6"/>
                                        </p:tgtEl>
                                        <p:attrNameLst>
                                          <p:attrName>ppt_y</p:attrName>
                                        </p:attrNameLst>
                                      </p:cBhvr>
                                      <p:tavLst>
                                        <p:tav tm="0">
                                          <p:val>
                                            <p:strVal val="#ppt_y"/>
                                          </p:val>
                                        </p:tav>
                                        <p:tav tm="100000">
                                          <p:val>
                                            <p:strVal val="#ppt_y"/>
                                          </p:val>
                                        </p:tav>
                                      </p:tavLst>
                                    </p:anim>
                                    <p:anim calcmode="lin" valueType="num">
                                      <p:cBhvr>
                                        <p:cTn id="1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6"/>
                                        </p:tgtEl>
                                      </p:cBhvr>
                                    </p:animEffect>
                                  </p:childTnLst>
                                </p:cTn>
                              </p:par>
                            </p:childTnLst>
                          </p:cTn>
                        </p:par>
                        <p:par>
                          <p:cTn id="120" fill="hold">
                            <p:stCondLst>
                              <p:cond delay="15700"/>
                            </p:stCondLst>
                            <p:childTnLst>
                              <p:par>
                                <p:cTn id="121" presetID="41" presetClass="entr" presetSubtype="0" fill="hold" grpId="0" nodeType="afterEffect">
                                  <p:stCondLst>
                                    <p:cond delay="0"/>
                                  </p:stCondLst>
                                  <p:iterate type="wd">
                                    <p:tmPct val="10000"/>
                                  </p:iterate>
                                  <p:childTnLst>
                                    <p:set>
                                      <p:cBhvr>
                                        <p:cTn id="122" dur="1" fill="hold">
                                          <p:stCondLst>
                                            <p:cond delay="0"/>
                                          </p:stCondLst>
                                        </p:cTn>
                                        <p:tgtEl>
                                          <p:spTgt spid="7"/>
                                        </p:tgtEl>
                                        <p:attrNameLst>
                                          <p:attrName>style.visibility</p:attrName>
                                        </p:attrNameLst>
                                      </p:cBhvr>
                                      <p:to>
                                        <p:strVal val="visible"/>
                                      </p:to>
                                    </p:set>
                                    <p:anim calcmode="lin" valueType="num">
                                      <p:cBhvr>
                                        <p:cTn id="1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7"/>
                                        </p:tgtEl>
                                        <p:attrNameLst>
                                          <p:attrName>ppt_y</p:attrName>
                                        </p:attrNameLst>
                                      </p:cBhvr>
                                      <p:tavLst>
                                        <p:tav tm="0">
                                          <p:val>
                                            <p:strVal val="#ppt_y"/>
                                          </p:val>
                                        </p:tav>
                                        <p:tav tm="100000">
                                          <p:val>
                                            <p:strVal val="#ppt_y"/>
                                          </p:val>
                                        </p:tav>
                                      </p:tavLst>
                                    </p:anim>
                                    <p:anim calcmode="lin" valueType="num">
                                      <p:cBhvr>
                                        <p:cTn id="1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7"/>
                                        </p:tgtEl>
                                      </p:cBhvr>
                                    </p:animEffect>
                                  </p:childTnLst>
                                </p:cTn>
                              </p:par>
                            </p:childTnLst>
                          </p:cTn>
                        </p:par>
                        <p:par>
                          <p:cTn id="128" fill="hold">
                            <p:stCondLst>
                              <p:cond delay="16550"/>
                            </p:stCondLst>
                            <p:childTnLst>
                              <p:par>
                                <p:cTn id="129" presetID="41" presetClass="entr" presetSubtype="0" fill="hold" grpId="0" nodeType="afterEffect">
                                  <p:stCondLst>
                                    <p:cond delay="0"/>
                                  </p:stCondLst>
                                  <p:iterate type="wd">
                                    <p:tmPct val="10000"/>
                                  </p:iterate>
                                  <p:childTnLst>
                                    <p:set>
                                      <p:cBhvr>
                                        <p:cTn id="130" dur="1" fill="hold">
                                          <p:stCondLst>
                                            <p:cond delay="0"/>
                                          </p:stCondLst>
                                        </p:cTn>
                                        <p:tgtEl>
                                          <p:spTgt spid="9"/>
                                        </p:tgtEl>
                                        <p:attrNameLst>
                                          <p:attrName>style.visibility</p:attrName>
                                        </p:attrNameLst>
                                      </p:cBhvr>
                                      <p:to>
                                        <p:strVal val="visible"/>
                                      </p:to>
                                    </p:set>
                                    <p:anim calcmode="lin" valueType="num">
                                      <p:cBhvr>
                                        <p:cTn id="1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9"/>
                                        </p:tgtEl>
                                        <p:attrNameLst>
                                          <p:attrName>ppt_y</p:attrName>
                                        </p:attrNameLst>
                                      </p:cBhvr>
                                      <p:tavLst>
                                        <p:tav tm="0">
                                          <p:val>
                                            <p:strVal val="#ppt_y"/>
                                          </p:val>
                                        </p:tav>
                                        <p:tav tm="100000">
                                          <p:val>
                                            <p:strVal val="#ppt_y"/>
                                          </p:val>
                                        </p:tav>
                                      </p:tavLst>
                                    </p:anim>
                                    <p:anim calcmode="lin" valueType="num">
                                      <p:cBhvr>
                                        <p:cTn id="1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6" restart="whenNotActive" fill="hold" evtFilter="cancelBubble" nodeType="interactiveSeq">
                <p:stCondLst>
                  <p:cond evt="onClick" delay="0">
                    <p:tgtEl>
                      <p:spTgt spid="2"/>
                    </p:tgtEl>
                  </p:cond>
                </p:stCondLst>
                <p:endSync evt="end" delay="0">
                  <p:rtn val="all"/>
                </p:endSync>
                <p:childTnLst>
                  <p:par>
                    <p:cTn id="137" fill="hold">
                      <p:stCondLst>
                        <p:cond delay="0"/>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45">
                                            <p:txEl>
                                              <p:pRg st="0" end="0"/>
                                            </p:txEl>
                                          </p:spTgt>
                                        </p:tgtEl>
                                        <p:attrNameLst>
                                          <p:attrName>style.visibility</p:attrName>
                                        </p:attrNameLst>
                                      </p:cBhvr>
                                      <p:to>
                                        <p:strVal val="visible"/>
                                      </p:to>
                                    </p:set>
                                    <p:animEffect transition="in" filter="barn(inVertical)">
                                      <p:cBhvr>
                                        <p:cTn id="141" dur="500"/>
                                        <p:tgtEl>
                                          <p:spTgt spid="45">
                                            <p:txEl>
                                              <p:pRg st="0" end="0"/>
                                            </p:txEl>
                                          </p:spTgt>
                                        </p:tgtEl>
                                      </p:cBhvr>
                                    </p:animEffect>
                                  </p:childTnLst>
                                </p:cTn>
                              </p:par>
                            </p:childTnLst>
                          </p:cTn>
                        </p:par>
                      </p:childTnLst>
                    </p:cTn>
                  </p:par>
                </p:childTnLst>
              </p:cTn>
              <p:nextCondLst>
                <p:cond evt="onClick" delay="0">
                  <p:tgtEl>
                    <p:spTgt spid="2"/>
                  </p:tgtEl>
                </p:cond>
              </p:nextCondLst>
            </p:seq>
            <p:seq concurrent="1" nextAc="seek">
              <p:cTn id="142" restart="whenNotActive" fill="hold" evtFilter="cancelBubble" nodeType="interactiveSeq">
                <p:stCondLst>
                  <p:cond evt="onClick" delay="0">
                    <p:tgtEl>
                      <p:spTgt spid="3"/>
                    </p:tgtEl>
                  </p:cond>
                </p:stCondLst>
                <p:endSync evt="end" delay="0">
                  <p:rtn val="all"/>
                </p:endSync>
                <p:childTnLst>
                  <p:par>
                    <p:cTn id="143" fill="hold">
                      <p:stCondLst>
                        <p:cond delay="0"/>
                      </p:stCondLst>
                      <p:childTnLst>
                        <p:par>
                          <p:cTn id="144" fill="hold">
                            <p:stCondLst>
                              <p:cond delay="0"/>
                            </p:stCondLst>
                            <p:childTnLst>
                              <p:par>
                                <p:cTn id="145" presetID="6" presetClass="entr" presetSubtype="16" fill="hold" nodeType="clickEffect">
                                  <p:stCondLst>
                                    <p:cond delay="0"/>
                                  </p:stCondLst>
                                  <p:childTnLst>
                                    <p:set>
                                      <p:cBhvr>
                                        <p:cTn id="146" dur="1" fill="hold">
                                          <p:stCondLst>
                                            <p:cond delay="0"/>
                                          </p:stCondLst>
                                        </p:cTn>
                                        <p:tgtEl>
                                          <p:spTgt spid="39">
                                            <p:txEl>
                                              <p:pRg st="0" end="0"/>
                                            </p:txEl>
                                          </p:spTgt>
                                        </p:tgtEl>
                                        <p:attrNameLst>
                                          <p:attrName>style.visibility</p:attrName>
                                        </p:attrNameLst>
                                      </p:cBhvr>
                                      <p:to>
                                        <p:strVal val="visible"/>
                                      </p:to>
                                    </p:set>
                                    <p:animEffect transition="in" filter="circle(in)">
                                      <p:cBhvr>
                                        <p:cTn id="147" dur="2000"/>
                                        <p:tgtEl>
                                          <p:spTgt spid="39">
                                            <p:txEl>
                                              <p:pRg st="0" end="0"/>
                                            </p:txEl>
                                          </p:spTgt>
                                        </p:tgtEl>
                                      </p:cBhvr>
                                    </p:animEffect>
                                  </p:childTnLst>
                                </p:cTn>
                              </p:par>
                            </p:childTnLst>
                          </p:cTn>
                        </p:par>
                      </p:childTnLst>
                    </p:cTn>
                  </p:par>
                </p:childTnLst>
              </p:cTn>
              <p:nextCondLst>
                <p:cond evt="onClick" delay="0">
                  <p:tgtEl>
                    <p:spTgt spid="3"/>
                  </p:tgtEl>
                </p:cond>
              </p:nextCondLst>
            </p:seq>
            <p:seq concurrent="1" nextAc="seek">
              <p:cTn id="148" restart="whenNotActive" fill="hold" evtFilter="cancelBubble" nodeType="interactiveSeq">
                <p:stCondLst>
                  <p:cond evt="onClick" delay="0">
                    <p:tgtEl>
                      <p:spTgt spid="6"/>
                    </p:tgtEl>
                  </p:cond>
                </p:stCondLst>
                <p:endSync evt="end" delay="0">
                  <p:rtn val="all"/>
                </p:endSync>
                <p:childTnLst>
                  <p:par>
                    <p:cTn id="149" fill="hold">
                      <p:stCondLst>
                        <p:cond delay="0"/>
                      </p:stCondLst>
                      <p:childTnLst>
                        <p:par>
                          <p:cTn id="150" fill="hold">
                            <p:stCondLst>
                              <p:cond delay="0"/>
                            </p:stCondLst>
                            <p:childTnLst>
                              <p:par>
                                <p:cTn id="151" presetID="6" presetClass="entr" presetSubtype="16" fill="hold" nodeType="clickEffect">
                                  <p:stCondLst>
                                    <p:cond delay="0"/>
                                  </p:stCondLst>
                                  <p:childTnLst>
                                    <p:set>
                                      <p:cBhvr>
                                        <p:cTn id="152" dur="1" fill="hold">
                                          <p:stCondLst>
                                            <p:cond delay="0"/>
                                          </p:stCondLst>
                                        </p:cTn>
                                        <p:tgtEl>
                                          <p:spTgt spid="40">
                                            <p:txEl>
                                              <p:pRg st="0" end="0"/>
                                            </p:txEl>
                                          </p:spTgt>
                                        </p:tgtEl>
                                        <p:attrNameLst>
                                          <p:attrName>style.visibility</p:attrName>
                                        </p:attrNameLst>
                                      </p:cBhvr>
                                      <p:to>
                                        <p:strVal val="visible"/>
                                      </p:to>
                                    </p:set>
                                    <p:animEffect transition="in" filter="circle(in)">
                                      <p:cBhvr>
                                        <p:cTn id="153" dur="2000"/>
                                        <p:tgtEl>
                                          <p:spTgt spid="40">
                                            <p:txEl>
                                              <p:pRg st="0" end="0"/>
                                            </p:txEl>
                                          </p:spTgt>
                                        </p:tgtEl>
                                      </p:cBhvr>
                                    </p:animEffect>
                                  </p:childTnLst>
                                </p:cTn>
                              </p:par>
                            </p:childTnLst>
                          </p:cTn>
                        </p:par>
                      </p:childTnLst>
                    </p:cTn>
                  </p:par>
                </p:childTnLst>
              </p:cTn>
              <p:nextCondLst>
                <p:cond evt="onClick" delay="0">
                  <p:tgtEl>
                    <p:spTgt spid="6"/>
                  </p:tgtEl>
                </p:cond>
              </p:nextCondLst>
            </p:seq>
            <p:seq concurrent="1" nextAc="seek">
              <p:cTn id="154" restart="whenNotActive" fill="hold" evtFilter="cancelBubble" nodeType="interactiveSeq">
                <p:stCondLst>
                  <p:cond evt="onClick" delay="0">
                    <p:tgtEl>
                      <p:spTgt spid="7"/>
                    </p:tgtEl>
                  </p:cond>
                </p:stCondLst>
                <p:endSync evt="end" delay="0">
                  <p:rtn val="all"/>
                </p:endSync>
                <p:childTnLst>
                  <p:par>
                    <p:cTn id="155" fill="hold">
                      <p:stCondLst>
                        <p:cond delay="0"/>
                      </p:stCondLst>
                      <p:childTnLst>
                        <p:par>
                          <p:cTn id="156" fill="hold">
                            <p:stCondLst>
                              <p:cond delay="0"/>
                            </p:stCondLst>
                            <p:childTnLst>
                              <p:par>
                                <p:cTn id="157" presetID="6" presetClass="entr" presetSubtype="16" fill="hold" nodeType="clickEffect">
                                  <p:stCondLst>
                                    <p:cond delay="0"/>
                                  </p:stCondLst>
                                  <p:childTnLst>
                                    <p:set>
                                      <p:cBhvr>
                                        <p:cTn id="158" dur="1" fill="hold">
                                          <p:stCondLst>
                                            <p:cond delay="0"/>
                                          </p:stCondLst>
                                        </p:cTn>
                                        <p:tgtEl>
                                          <p:spTgt spid="41">
                                            <p:txEl>
                                              <p:pRg st="0" end="0"/>
                                            </p:txEl>
                                          </p:spTgt>
                                        </p:tgtEl>
                                        <p:attrNameLst>
                                          <p:attrName>style.visibility</p:attrName>
                                        </p:attrNameLst>
                                      </p:cBhvr>
                                      <p:to>
                                        <p:strVal val="visible"/>
                                      </p:to>
                                    </p:set>
                                    <p:animEffect transition="in" filter="circle(in)">
                                      <p:cBhvr>
                                        <p:cTn id="159" dur="2000"/>
                                        <p:tgtEl>
                                          <p:spTgt spid="41">
                                            <p:txEl>
                                              <p:pRg st="0" end="0"/>
                                            </p:txEl>
                                          </p:spTgt>
                                        </p:tgtEl>
                                      </p:cBhvr>
                                    </p:animEffect>
                                  </p:childTnLst>
                                </p:cTn>
                              </p:par>
                            </p:childTnLst>
                          </p:cTn>
                        </p:par>
                      </p:childTnLst>
                    </p:cTn>
                  </p:par>
                </p:childTnLst>
              </p:cTn>
              <p:nextCondLst>
                <p:cond evt="onClick" delay="0">
                  <p:tgtEl>
                    <p:spTgt spid="7"/>
                  </p:tgtEl>
                </p:cond>
              </p:nextCondLst>
            </p:seq>
            <p:seq concurrent="1" nextAc="seek">
              <p:cTn id="160" restart="whenNotActive" fill="hold" evtFilter="cancelBubble" nodeType="interactiveSeq">
                <p:stCondLst>
                  <p:cond evt="onClick" delay="0">
                    <p:tgtEl>
                      <p:spTgt spid="9"/>
                    </p:tgtEl>
                  </p:cond>
                </p:stCondLst>
                <p:endSync evt="end" delay="0">
                  <p:rtn val="all"/>
                </p:endSync>
                <p:childTnLst>
                  <p:par>
                    <p:cTn id="161" fill="hold">
                      <p:stCondLst>
                        <p:cond delay="0"/>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circle(in)">
                                      <p:cBhvr>
                                        <p:cTn id="165" dur="2000"/>
                                        <p:tgtEl>
                                          <p:spTgt spid="42"/>
                                        </p:tgtEl>
                                      </p:cBhvr>
                                    </p:animEffect>
                                  </p:childTnLst>
                                </p:cTn>
                              </p:par>
                            </p:childTnLst>
                          </p:cTn>
                        </p:par>
                      </p:childTnLst>
                    </p:cTn>
                  </p:par>
                </p:childTnLst>
              </p:cTn>
              <p:nextCondLst>
                <p:cond evt="onClick" delay="0">
                  <p:tgtEl>
                    <p:spTgt spid="9"/>
                  </p:tgtEl>
                </p:cond>
              </p:nextCondLst>
            </p:seq>
            <p:seq concurrent="1" nextAc="seek">
              <p:cTn id="166" restart="whenNotActive" fill="hold" evtFilter="cancelBubble" nodeType="interactiveSeq">
                <p:stCondLst>
                  <p:cond evt="onClick" delay="0">
                    <p:tgtEl>
                      <p:spTgt spid="11"/>
                    </p:tgtEl>
                  </p:cond>
                </p:stCondLst>
                <p:endSync evt="end" delay="0">
                  <p:rtn val="all"/>
                </p:endSync>
                <p:childTnLst>
                  <p:par>
                    <p:cTn id="167" fill="hold">
                      <p:stCondLst>
                        <p:cond delay="0"/>
                      </p:stCondLst>
                      <p:childTnLst>
                        <p:par>
                          <p:cTn id="168" fill="hold">
                            <p:stCondLst>
                              <p:cond delay="0"/>
                            </p:stCondLst>
                            <p:childTnLst>
                              <p:par>
                                <p:cTn id="169" presetID="6" presetClass="entr" presetSubtype="16" fill="hold" grpId="0" nodeType="click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circle(in)">
                                      <p:cBhvr>
                                        <p:cTn id="171" dur="2000"/>
                                        <p:tgtEl>
                                          <p:spTgt spid="43"/>
                                        </p:tgtEl>
                                      </p:cBhvr>
                                    </p:animEffect>
                                  </p:childTnLst>
                                </p:cTn>
                              </p:par>
                            </p:childTnLst>
                          </p:cTn>
                        </p:par>
                      </p:childTnLst>
                    </p:cTn>
                  </p:par>
                </p:childTnLst>
              </p:cTn>
              <p:nextCondLst>
                <p:cond evt="onClick" delay="0">
                  <p:tgtEl>
                    <p:spTgt spid="11"/>
                  </p:tgtEl>
                </p:cond>
              </p:nextCondLst>
            </p:seq>
            <p:seq concurrent="1" nextAc="seek">
              <p:cTn id="172" restart="whenNotActive" fill="hold" evtFilter="cancelBubble" nodeType="interactiveSeq">
                <p:stCondLst>
                  <p:cond evt="onClick" delay="0">
                    <p:tgtEl>
                      <p:spTgt spid="13"/>
                    </p:tgtEl>
                  </p:cond>
                </p:stCondLst>
                <p:endSync evt="end" delay="0">
                  <p:rtn val="all"/>
                </p:endSync>
                <p:childTnLst>
                  <p:par>
                    <p:cTn id="173" fill="hold">
                      <p:stCondLst>
                        <p:cond delay="0"/>
                      </p:stCondLst>
                      <p:childTnLst>
                        <p:par>
                          <p:cTn id="174" fill="hold">
                            <p:stCondLst>
                              <p:cond delay="0"/>
                            </p:stCondLst>
                            <p:childTnLst>
                              <p:par>
                                <p:cTn id="175" presetID="6" presetClass="entr" presetSubtype="16" fill="hold" grpId="0"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circle(in)">
                                      <p:cBhvr>
                                        <p:cTn id="177" dur="2000"/>
                                        <p:tgtEl>
                                          <p:spTgt spid="44"/>
                                        </p:tgtEl>
                                      </p:cBhvr>
                                    </p:animEffect>
                                  </p:childTnLst>
                                </p:cTn>
                              </p:par>
                            </p:childTnLst>
                          </p:cTn>
                        </p:par>
                      </p:childTnLst>
                    </p:cTn>
                  </p:par>
                </p:childTnLst>
              </p:cTn>
              <p:nextCondLst>
                <p:cond evt="onClick" delay="0">
                  <p:tgtEl>
                    <p:spTgt spid="13"/>
                  </p:tgtEl>
                </p:cond>
              </p:nextCondLst>
            </p:seq>
            <p:seq concurrent="1" nextAc="seek">
              <p:cTn id="178" restart="whenNotActive" fill="hold" evtFilter="cancelBubble" nodeType="interactiveSeq">
                <p:stCondLst>
                  <p:cond evt="onClick" delay="0">
                    <p:tgtEl>
                      <p:spTgt spid="17"/>
                    </p:tgtEl>
                  </p:cond>
                </p:stCondLst>
                <p:endSync evt="end" delay="0">
                  <p:rtn val="all"/>
                </p:endSync>
                <p:childTnLst>
                  <p:par>
                    <p:cTn id="179" fill="hold">
                      <p:stCondLst>
                        <p:cond delay="0"/>
                      </p:stCondLst>
                      <p:childTnLst>
                        <p:par>
                          <p:cTn id="180" fill="hold">
                            <p:stCondLst>
                              <p:cond delay="0"/>
                            </p:stCondLst>
                            <p:childTnLst>
                              <p:par>
                                <p:cTn id="181" presetID="6" presetClass="entr" presetSubtype="16" fill="hold" grpId="0" nodeType="click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circle(in)">
                                      <p:cBhvr>
                                        <p:cTn id="183" dur="2000"/>
                                        <p:tgtEl>
                                          <p:spTgt spid="46"/>
                                        </p:tgtEl>
                                      </p:cBhvr>
                                    </p:animEffect>
                                  </p:childTnLst>
                                </p:cTn>
                              </p:par>
                            </p:childTnLst>
                          </p:cTn>
                        </p:par>
                      </p:childTnLst>
                    </p:cTn>
                  </p:par>
                </p:childTnLst>
              </p:cTn>
              <p:nextCondLst>
                <p:cond evt="onClick" delay="0">
                  <p:tgtEl>
                    <p:spTgt spid="17"/>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42" grpId="0"/>
      <p:bldP spid="43" grpId="0"/>
      <p:bldP spid="44"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9715" y="275771"/>
            <a:ext cx="1814285" cy="584775"/>
          </a:xfrm>
          <a:prstGeom prst="rect">
            <a:avLst/>
          </a:prstGeom>
          <a:noFill/>
          <a:ln w="57150">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77372" y="2481943"/>
            <a:ext cx="11205028" cy="1815882"/>
          </a:xfrm>
          <a:prstGeom prst="rect">
            <a:avLst/>
          </a:prstGeom>
          <a:noFill/>
          <a:ln w="57150">
            <a:no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সূর্য থেকে দুরত্ব অনুসারে ৫ম গ্রহ কোনটি ?                                                                   ১</a:t>
            </a:r>
          </a:p>
          <a:p>
            <a:pPr algn="just"/>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বৃহস্পতি থেকে নেপচুনের দুরত্ব কত কিলোমিটার ?                                                        ২</a:t>
            </a:r>
          </a:p>
          <a:p>
            <a:pPr algn="just"/>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সৌরজগতে একটি চিত্র অঙ্কন কর।                                                                              ৩</a:t>
            </a:r>
          </a:p>
          <a:p>
            <a:pPr algn="just"/>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জীবন ধারনের জন্য পৃথিবীই আদর্শ গ্রহ, কথাটি ব্যাখ্যা কর।                                                 ৪</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74172" y="1349829"/>
            <a:ext cx="11422742" cy="954107"/>
          </a:xfrm>
          <a:prstGeom prst="rect">
            <a:avLst/>
          </a:prstGeom>
          <a:noFill/>
          <a:ln w="57150">
            <a:no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আমরা যে পৃথিবীতে বাস করি তা হল গ্রহ। আর এই গ্রহের নক্ষত্র হল সূর্য। পৃথিবী ছাড়াও এই গ্রহে আরও বেশ কিছু গ্রহ আছে, কথা গুলো আদিল তাঁর খালাতু ভাই সায়িদকে বলল। </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49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xEl>
                                              <p:pRg st="0" end="0"/>
                                            </p:txEl>
                                          </p:spTgt>
                                        </p:tgtEl>
                                      </p:cBhvr>
                                    </p:animEffect>
                                  </p:childTnLst>
                                </p:cTn>
                              </p:par>
                            </p:childTnLst>
                          </p:cTn>
                        </p:par>
                        <p:par>
                          <p:cTn id="16" fill="hold">
                            <p:stCondLst>
                              <p:cond delay="7300"/>
                            </p:stCondLst>
                            <p:childTnLst>
                              <p:par>
                                <p:cTn id="17" presetID="41" presetClass="entr" presetSubtype="0" fill="hold" nodeType="afterEffect">
                                  <p:stCondLst>
                                    <p:cond delay="0"/>
                                  </p:stCondLst>
                                  <p:iterate type="wd">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par>
                                <p:cTn id="24" presetID="41" presetClass="entr" presetSubtype="0" fill="hold" nodeType="withEffect">
                                  <p:stCondLst>
                                    <p:cond delay="0"/>
                                  </p:stCondLst>
                                  <p:iterate type="wd">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1" end="1"/>
                                            </p:txEl>
                                          </p:spTgt>
                                        </p:tgtEl>
                                      </p:cBhvr>
                                    </p:animEffect>
                                  </p:childTnLst>
                                </p:cTn>
                              </p:par>
                              <p:par>
                                <p:cTn id="31" presetID="41" presetClass="entr" presetSubtype="0" fill="hold" nodeType="withEffect">
                                  <p:stCondLst>
                                    <p:cond delay="0"/>
                                  </p:stCondLst>
                                  <p:iterate type="wd">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2" end="2"/>
                                            </p:txEl>
                                          </p:spTgt>
                                        </p:tgtEl>
                                      </p:cBhvr>
                                    </p:animEffect>
                                  </p:childTnLst>
                                </p:cTn>
                              </p:par>
                              <p:par>
                                <p:cTn id="38" presetID="41" presetClass="entr" presetSubtype="0" fill="hold" nodeType="withEffect">
                                  <p:stCondLst>
                                    <p:cond delay="0"/>
                                  </p:stCondLst>
                                  <p:iterate type="wd">
                                    <p:tmPct val="10000"/>
                                  </p:iterate>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080" y="199570"/>
            <a:ext cx="7132320" cy="2646878"/>
          </a:xfrm>
          <a:prstGeom prst="rect">
            <a:avLst/>
          </a:prstGeom>
          <a:noFill/>
          <a:ln w="57150">
            <a:solidFill>
              <a:srgbClr val="C00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bn-IN" sz="9600" b="1" dirty="0" smtClean="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r>
              <a:rPr lang="bn-IN" sz="16600" b="1" dirty="0" smtClean="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ধন্যবাদ </a:t>
            </a:r>
            <a:endParaRPr lang="en-US" sz="16600" b="1" dirty="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930" y="2895458"/>
            <a:ext cx="7175710" cy="3520582"/>
          </a:xfrm>
          <a:prstGeom prst="rect">
            <a:avLst/>
          </a:prstGeom>
        </p:spPr>
      </p:pic>
    </p:spTree>
    <p:extLst>
      <p:ext uri="{BB962C8B-B14F-4D97-AF65-F5344CB8AC3E}">
        <p14:creationId xmlns:p14="http://schemas.microsoft.com/office/powerpoint/2010/main" val="12277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36000">
              <a:srgbClr val="00B050"/>
            </a:gs>
            <a:gs pos="74000">
              <a:schemeClr val="accent5">
                <a:lumMod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3708" y="1509484"/>
            <a:ext cx="4775200" cy="2699657"/>
          </a:xfrm>
          <a:gradFill flip="none" rotWithShape="1">
            <a:gsLst>
              <a:gs pos="0">
                <a:srgbClr val="7030A0"/>
              </a:gs>
              <a:gs pos="48000">
                <a:srgbClr val="00B050"/>
              </a:gs>
              <a:gs pos="100000">
                <a:schemeClr val="accent5">
                  <a:lumMod val="50000"/>
                </a:schemeClr>
              </a:gs>
            </a:gsLst>
            <a:lin ang="16200000" scaled="1"/>
            <a:tileRect/>
          </a:gradFill>
        </p:spPr>
        <p:style>
          <a:lnRef idx="0">
            <a:schemeClr val="accent5"/>
          </a:lnRef>
          <a:fillRef idx="3">
            <a:schemeClr val="accent5"/>
          </a:fillRef>
          <a:effectRef idx="3">
            <a:schemeClr val="accent5"/>
          </a:effectRef>
          <a:fontRef idx="minor">
            <a:schemeClr val="lt1"/>
          </a:fontRef>
        </p:style>
        <p:txBody>
          <a:bodyPr anchor="t">
            <a:scene3d>
              <a:camera prst="orthographicFront"/>
              <a:lightRig rig="harsh" dir="t"/>
            </a:scene3d>
            <a:sp3d extrusionH="57150" prstMaterial="matte">
              <a:bevelT w="63500" h="12700" prst="angle"/>
              <a:contourClr>
                <a:schemeClr val="bg1">
                  <a:lumMod val="65000"/>
                </a:schemeClr>
              </a:contourClr>
            </a:sp3d>
          </a:bodyPr>
          <a:lstStyle/>
          <a:p>
            <a:r>
              <a:rPr lang="en-US" sz="4800" cap="none" dirty="0" err="1"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সাইফুল</a:t>
            </a:r>
            <a:r>
              <a:rPr lang="en-US" sz="4800" cap="none" dirty="0"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cap="none" dirty="0" err="1"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আলাম</a:t>
            </a:r>
            <a:r>
              <a:rPr lang="en-US" sz="6000" cap="none" dirty="0"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r>
            <a:br>
              <a:rPr lang="en-US" sz="6000" cap="none" dirty="0"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b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সহকারি</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শিক্ষক</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b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b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চাতল</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এস.সি</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উচ্চ</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বিদ্যালয়</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r>
            <a:b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b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করিমগঞ্জ</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r>
              <a:rPr lang="en-US" sz="4000" b="1" dirty="0" err="1" smtClean="0">
                <a:ln/>
                <a:blipFill>
                  <a:blip r:embed="rId2"/>
                  <a:tile tx="0" ty="0" sx="100000" sy="100000" flip="none" algn="tl"/>
                </a:blipFill>
                <a:latin typeface="NikoshBAN" panose="02000000000000000000" pitchFamily="2" charset="0"/>
                <a:cs typeface="NikoshBAN" panose="02000000000000000000" pitchFamily="2" charset="0"/>
              </a:rPr>
              <a:t>কিশোরগঞ্জ</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a:t>
            </a:r>
            <a:b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br>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 </a:t>
            </a:r>
            <a:endParaRPr lang="en-US" sz="4000" b="1" dirty="0">
              <a:ln/>
              <a:blipFill>
                <a:blip r:embed="rId2"/>
                <a:tile tx="0" ty="0" sx="100000" sy="100000" flip="none" algn="tl"/>
              </a:blipFill>
              <a:latin typeface="NikoshBAN" panose="02000000000000000000" pitchFamily="2" charset="0"/>
              <a:cs typeface="NikoshBAN" panose="02000000000000000000" pitchFamily="2" charset="0"/>
            </a:endParaRPr>
          </a:p>
        </p:txBody>
      </p:sp>
      <p:sp>
        <p:nvSpPr>
          <p:cNvPr id="3" name="Title 1"/>
          <p:cNvSpPr txBox="1">
            <a:spLocks/>
          </p:cNvSpPr>
          <p:nvPr/>
        </p:nvSpPr>
        <p:spPr>
          <a:xfrm>
            <a:off x="6183089" y="1494971"/>
            <a:ext cx="4775200" cy="2714172"/>
          </a:xfrm>
          <a:prstGeom prst="rect">
            <a:avLst/>
          </a:prstGeom>
          <a:gradFill flip="none" rotWithShape="1">
            <a:gsLst>
              <a:gs pos="0">
                <a:srgbClr val="7030A0"/>
              </a:gs>
              <a:gs pos="48000">
                <a:srgbClr val="00B050"/>
              </a:gs>
              <a:gs pos="100000">
                <a:schemeClr val="accent5">
                  <a:lumMod val="50000"/>
                </a:schemeClr>
              </a:gs>
            </a:gsLst>
            <a:lin ang="162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বিষয় – ভূগোল ও পরিবেশ </a:t>
            </a:r>
          </a:p>
          <a:p>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শ্রেণি – নবম</a:t>
            </a:r>
          </a:p>
          <a:p>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অধ্যায় -২য়</a:t>
            </a:r>
            <a:r>
              <a:rPr lang="en-US" sz="4000" b="1" dirty="0" smtClean="0">
                <a:ln/>
                <a:blipFill>
                  <a:blip r:embed="rId2"/>
                  <a:tile tx="0" ty="0" sx="100000" sy="100000" flip="none" algn="tl"/>
                </a:blipFill>
                <a:latin typeface="NikoshBAN" panose="02000000000000000000" pitchFamily="2" charset="0"/>
                <a:cs typeface="NikoshBAN" panose="02000000000000000000" pitchFamily="2" charset="0"/>
              </a:rPr>
              <a:t> (</a:t>
            </a:r>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সৌরজগৎ) </a:t>
            </a:r>
          </a:p>
          <a:p>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সময় – ৪০ মিনিট</a:t>
            </a:r>
          </a:p>
          <a:p>
            <a:r>
              <a:rPr lang="bn-IN" sz="4000" b="1" dirty="0" smtClean="0">
                <a:ln/>
                <a:blipFill>
                  <a:blip r:embed="rId2"/>
                  <a:tile tx="0" ty="0" sx="100000" sy="100000" flip="none" algn="tl"/>
                </a:blipFill>
                <a:latin typeface="NikoshBAN" panose="02000000000000000000" pitchFamily="2" charset="0"/>
                <a:cs typeface="NikoshBAN" panose="02000000000000000000" pitchFamily="2" charset="0"/>
              </a:rPr>
              <a:t>তাং – 3/4/২০২০  </a:t>
            </a:r>
            <a:endParaRPr lang="en-US" sz="4000" b="1" dirty="0">
              <a:ln/>
              <a:blipFill>
                <a:blip r:embed="rId2"/>
                <a:tile tx="0" ty="0" sx="100000" sy="100000" flip="none" algn="tl"/>
              </a:blipFill>
              <a:latin typeface="NikoshBAN" panose="02000000000000000000" pitchFamily="2" charset="0"/>
              <a:cs typeface="NikoshBAN" panose="02000000000000000000" pitchFamily="2" charset="0"/>
            </a:endParaRPr>
          </a:p>
        </p:txBody>
      </p:sp>
      <p:sp>
        <p:nvSpPr>
          <p:cNvPr id="4" name="Title 1"/>
          <p:cNvSpPr txBox="1">
            <a:spLocks/>
          </p:cNvSpPr>
          <p:nvPr/>
        </p:nvSpPr>
        <p:spPr>
          <a:xfrm>
            <a:off x="4746166" y="507999"/>
            <a:ext cx="2409377" cy="798287"/>
          </a:xfrm>
          <a:prstGeom prst="rect">
            <a:avLst/>
          </a:prstGeom>
          <a:gradFill flip="none" rotWithShape="1">
            <a:gsLst>
              <a:gs pos="0">
                <a:srgbClr val="7030A0"/>
              </a:gs>
              <a:gs pos="48000">
                <a:srgbClr val="00B050"/>
              </a:gs>
              <a:gs pos="100000">
                <a:schemeClr val="accent5">
                  <a:lumMod val="50000"/>
                </a:schemeClr>
              </a:gs>
            </a:gsLst>
            <a:lin ang="162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cap="none" dirty="0"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bn-IN" sz="4800" cap="none" dirty="0" smtClean="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পরিচিতি</a:t>
            </a:r>
            <a:endParaRPr lang="en-US" sz="4000" b="1" dirty="0">
              <a:ln/>
              <a:blipFill>
                <a:blip r:embed="rId2"/>
                <a:tile tx="0" ty="0" sx="100000" sy="100000" flip="none" algn="tl"/>
              </a:blip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5910" t="11659" r="14840" b="11312"/>
          <a:stretch/>
        </p:blipFill>
        <p:spPr>
          <a:xfrm>
            <a:off x="0" y="17431"/>
            <a:ext cx="12192000" cy="6840569"/>
          </a:xfrm>
          <a:prstGeom prst="rect">
            <a:avLst/>
          </a:prstGeom>
        </p:spPr>
      </p:pic>
    </p:spTree>
    <p:extLst>
      <p:ext uri="{BB962C8B-B14F-4D97-AF65-F5344CB8AC3E}">
        <p14:creationId xmlns:p14="http://schemas.microsoft.com/office/powerpoint/2010/main" val="3995701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5">
              <a:lumMod val="75000"/>
            </a:schemeClr>
          </a:fgClr>
          <a:bgClr>
            <a:srgbClr val="AB845D"/>
          </a:bgClr>
        </a:pattFill>
        <a:effectLst/>
      </p:bgPr>
    </p:bg>
    <p:spTree>
      <p:nvGrpSpPr>
        <p:cNvPr id="1" name=""/>
        <p:cNvGrpSpPr/>
        <p:nvPr/>
      </p:nvGrpSpPr>
      <p:grpSpPr>
        <a:xfrm>
          <a:off x="0" y="0"/>
          <a:ext cx="0" cy="0"/>
          <a:chOff x="0" y="0"/>
          <a:chExt cx="0" cy="0"/>
        </a:xfrm>
      </p:grpSpPr>
      <p:sp>
        <p:nvSpPr>
          <p:cNvPr id="4" name="Oval 3"/>
          <p:cNvSpPr/>
          <p:nvPr/>
        </p:nvSpPr>
        <p:spPr>
          <a:xfrm>
            <a:off x="856342" y="1212535"/>
            <a:ext cx="1843314" cy="1893522"/>
          </a:xfrm>
          <a:prstGeom prst="ellipse">
            <a:avLst/>
          </a:prstGeom>
          <a:gradFill flip="none" rotWithShape="1">
            <a:gsLst>
              <a:gs pos="17000">
                <a:srgbClr val="FFC000"/>
              </a:gs>
              <a:gs pos="56000">
                <a:srgbClr val="FFFF00"/>
              </a:gs>
              <a:gs pos="85000">
                <a:srgbClr val="FF0000"/>
              </a:gs>
            </a:gsLst>
            <a:path path="circle">
              <a:fillToRect r="100000" b="100000"/>
            </a:path>
            <a:tileRect l="-100000" t="-100000"/>
          </a:gradFill>
          <a:ln>
            <a:noFill/>
          </a:ln>
          <a:effectLst>
            <a:outerShdw blurRad="50800" dist="38100" dir="10800000" algn="r" rotWithShape="0">
              <a:prstClr val="black">
                <a:alpha val="40000"/>
              </a:prstClr>
            </a:outerShdw>
            <a:softEdge rad="635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195" t="7112" r="42541" b="62920"/>
          <a:stretch/>
        </p:blipFill>
        <p:spPr>
          <a:xfrm>
            <a:off x="3541484" y="1701701"/>
            <a:ext cx="943430" cy="968928"/>
          </a:xfrm>
          <a:prstGeom prst="ellipse">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1254" t="4731" r="3404" b="65138"/>
          <a:stretch/>
        </p:blipFill>
        <p:spPr>
          <a:xfrm>
            <a:off x="5660572" y="1190172"/>
            <a:ext cx="2078557" cy="2002972"/>
          </a:xfrm>
          <a:prstGeom prst="ellipse">
            <a:avLst/>
          </a:prstGeom>
        </p:spPr>
      </p:pic>
      <p:grpSp>
        <p:nvGrpSpPr>
          <p:cNvPr id="2" name="Group 1"/>
          <p:cNvGrpSpPr/>
          <p:nvPr/>
        </p:nvGrpSpPr>
        <p:grpSpPr>
          <a:xfrm>
            <a:off x="8882743" y="1596571"/>
            <a:ext cx="2278744" cy="1146629"/>
            <a:chOff x="8882743" y="1596571"/>
            <a:chExt cx="2278744" cy="1146629"/>
          </a:xfrm>
        </p:grpSpPr>
        <p:sp>
          <p:nvSpPr>
            <p:cNvPr id="8" name="Oval 7"/>
            <p:cNvSpPr/>
            <p:nvPr/>
          </p:nvSpPr>
          <p:spPr>
            <a:xfrm rot="19563063">
              <a:off x="9484746" y="1596571"/>
              <a:ext cx="1008859" cy="1146629"/>
            </a:xfrm>
            <a:prstGeom prst="ellipse">
              <a:avLst/>
            </a:prstGeom>
            <a:gradFill flip="none" rotWithShape="1">
              <a:gsLst>
                <a:gs pos="17000">
                  <a:schemeClr val="bg1">
                    <a:lumMod val="85000"/>
                  </a:schemeClr>
                </a:gs>
                <a:gs pos="56000">
                  <a:schemeClr val="tx2">
                    <a:lumMod val="60000"/>
                    <a:lumOff val="40000"/>
                  </a:schemeClr>
                </a:gs>
                <a:gs pos="85000">
                  <a:schemeClr val="bg1">
                    <a:lumMod val="75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Arc 8"/>
            <p:cNvSpPr/>
            <p:nvPr/>
          </p:nvSpPr>
          <p:spPr>
            <a:xfrm rot="353929">
              <a:off x="8882743" y="2001474"/>
              <a:ext cx="2266408" cy="321322"/>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353929">
              <a:off x="8895079" y="2088721"/>
              <a:ext cx="2266408" cy="321322"/>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353929">
              <a:off x="8890003" y="2052276"/>
              <a:ext cx="2266408" cy="321322"/>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TextBox 12"/>
          <p:cNvSpPr txBox="1"/>
          <p:nvPr/>
        </p:nvSpPr>
        <p:spPr>
          <a:xfrm>
            <a:off x="3657601" y="3222172"/>
            <a:ext cx="928913" cy="769441"/>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গ্রহ</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4" name="TextBox 13"/>
          <p:cNvSpPr txBox="1"/>
          <p:nvPr/>
        </p:nvSpPr>
        <p:spPr>
          <a:xfrm>
            <a:off x="769259" y="3323772"/>
            <a:ext cx="1393370" cy="769441"/>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নক্ষত্র</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5" name="TextBox 14"/>
          <p:cNvSpPr txBox="1"/>
          <p:nvPr/>
        </p:nvSpPr>
        <p:spPr>
          <a:xfrm>
            <a:off x="6139544" y="3323772"/>
            <a:ext cx="928913" cy="769441"/>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গ্রহ</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6" name="TextBox 15"/>
          <p:cNvSpPr txBox="1"/>
          <p:nvPr/>
        </p:nvSpPr>
        <p:spPr>
          <a:xfrm>
            <a:off x="9492344" y="3178629"/>
            <a:ext cx="928913" cy="769441"/>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গ্রহ</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5-Point Star 2"/>
          <p:cNvSpPr/>
          <p:nvPr/>
        </p:nvSpPr>
        <p:spPr>
          <a:xfrm>
            <a:off x="4789713" y="4194629"/>
            <a:ext cx="1741714" cy="1306286"/>
          </a:xfrm>
          <a:prstGeom prst="star5">
            <a:avLst>
              <a:gd name="adj" fmla="val 12063"/>
              <a:gd name="hf" fmla="val 105146"/>
              <a:gd name="vf" fmla="val 110557"/>
            </a:avLst>
          </a:prstGeom>
          <a:gradFill>
            <a:gsLst>
              <a:gs pos="33596">
                <a:srgbClr val="FF0000"/>
              </a:gs>
              <a:gs pos="0">
                <a:srgbClr val="FFC000"/>
              </a:gs>
              <a:gs pos="69000">
                <a:srgbClr val="FFFF00"/>
              </a:gs>
              <a:gs pos="83000">
                <a:schemeClr val="accent1">
                  <a:lumMod val="45000"/>
                  <a:lumOff val="55000"/>
                </a:schemeClr>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p:cNvSpPr/>
          <p:nvPr/>
        </p:nvSpPr>
        <p:spPr>
          <a:xfrm rot="16200000">
            <a:off x="2041075" y="3884388"/>
            <a:ext cx="1088570" cy="1825172"/>
          </a:xfrm>
          <a:prstGeom prst="moon">
            <a:avLst>
              <a:gd name="adj" fmla="val 32667"/>
            </a:avLst>
          </a:prstGeom>
          <a:gradFill>
            <a:gsLst>
              <a:gs pos="70000">
                <a:schemeClr val="accent2">
                  <a:lumMod val="75000"/>
                </a:schemeClr>
              </a:gs>
              <a:gs pos="33600">
                <a:srgbClr val="FFFF00"/>
              </a:gs>
              <a:gs pos="0">
                <a:srgbClr val="FFC000"/>
              </a:gs>
              <a:gs pos="100000">
                <a:srgbClr val="FFFF0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17486" y="5500915"/>
            <a:ext cx="928913"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চাঁদ</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8" name="TextBox 17"/>
          <p:cNvSpPr txBox="1"/>
          <p:nvPr/>
        </p:nvSpPr>
        <p:spPr>
          <a:xfrm>
            <a:off x="4934857" y="5733143"/>
            <a:ext cx="137885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তারকা </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4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7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7500"/>
                            </p:stCondLst>
                            <p:childTnLst>
                              <p:par>
                                <p:cTn id="29" presetID="6"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par>
                          <p:cTn id="32" fill="hold">
                            <p:stCondLst>
                              <p:cond delay="9500"/>
                            </p:stCondLst>
                            <p:childTnLst>
                              <p:par>
                                <p:cTn id="33" presetID="16" presetClass="entr" presetSubtype="2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par>
                          <p:cTn id="36" fill="hold">
                            <p:stCondLst>
                              <p:cond delay="10000"/>
                            </p:stCondLst>
                            <p:childTnLst>
                              <p:par>
                                <p:cTn id="37" presetID="6"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par>
                          <p:cTn id="40" fill="hold">
                            <p:stCondLst>
                              <p:cond delay="12000"/>
                            </p:stCondLst>
                            <p:childTnLst>
                              <p:par>
                                <p:cTn id="41" presetID="16" presetClass="entr" presetSubtype="2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par>
                          <p:cTn id="44" fill="hold">
                            <p:stCondLst>
                              <p:cond delay="12500"/>
                            </p:stCondLst>
                            <p:childTnLst>
                              <p:par>
                                <p:cTn id="45" presetID="6"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ircle(in)">
                                      <p:cBhvr>
                                        <p:cTn id="47" dur="2000"/>
                                        <p:tgtEl>
                                          <p:spTgt spid="3"/>
                                        </p:tgtEl>
                                      </p:cBhvr>
                                    </p:animEffect>
                                  </p:childTnLst>
                                </p:cTn>
                              </p:par>
                            </p:childTnLst>
                          </p:cTn>
                        </p:par>
                        <p:par>
                          <p:cTn id="48" fill="hold">
                            <p:stCondLst>
                              <p:cond delay="145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3" grpId="0" animBg="1"/>
      <p:bldP spid="7"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256" y="1190173"/>
            <a:ext cx="338182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আজকের আলোচনা</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323771" y="1741715"/>
            <a:ext cx="7010400"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আমাদের সৌরজগৎ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207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mph" presetSubtype="1" repeatCount="5000" nodeType="clickEffect">
                                  <p:stCondLst>
                                    <p:cond delay="0"/>
                                  </p:stCondLst>
                                  <p:childTnLst>
                                    <p:set>
                                      <p:cBhvr>
                                        <p:cTn id="18" dur="indefinite"/>
                                        <p:tgtEl>
                                          <p:spTgt spid="3"/>
                                        </p:tgtEl>
                                        <p:attrNameLst>
                                          <p:attrName>stroke.color</p:attrName>
                                        </p:attrNameLst>
                                      </p:cBhvr>
                                      <p:to>
                                        <p:clrVal>
                                          <a:srgbClr val="9F0982"/>
                                        </p:clrVal>
                                      </p:to>
                                    </p:set>
                                    <p:set>
                                      <p:cBhvr>
                                        <p:cTn id="19" dur="indefinite"/>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086" y="2002971"/>
            <a:ext cx="6241143"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১. গ্রহ গুলোর পরিচিতি বর্ণনা করতে পারবে।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499428" y="464456"/>
            <a:ext cx="2394857"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 শিখনফল </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1146629" y="2728686"/>
            <a:ext cx="6241143"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২. গ্রহ গুলোর বিস্তারিত ব্যাখ্যা করতে পারবে।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270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770">
              <a:srgbClr val="00FF00"/>
            </a:gs>
            <a:gs pos="22000">
              <a:srgbClr val="92D050"/>
            </a:gs>
            <a:gs pos="39000">
              <a:schemeClr val="accent1">
                <a:lumMod val="60000"/>
                <a:lumOff val="40000"/>
              </a:schemeClr>
            </a:gs>
            <a:gs pos="57000">
              <a:srgbClr val="7030A0"/>
            </a:gs>
            <a:gs pos="93000">
              <a:srgbClr val="0070C0"/>
            </a:gs>
          </a:gsLst>
          <a:lin ang="2700000" scaled="1"/>
          <a:tileRect/>
        </a:gradFill>
        <a:effectLst/>
      </p:bgPr>
    </p:bg>
    <p:spTree>
      <p:nvGrpSpPr>
        <p:cNvPr id="1" name=""/>
        <p:cNvGrpSpPr/>
        <p:nvPr/>
      </p:nvGrpSpPr>
      <p:grpSpPr>
        <a:xfrm>
          <a:off x="0" y="0"/>
          <a:ext cx="0" cy="0"/>
          <a:chOff x="0" y="0"/>
          <a:chExt cx="0" cy="0"/>
        </a:xfrm>
      </p:grpSpPr>
      <p:sp>
        <p:nvSpPr>
          <p:cNvPr id="3" name="Oval 2"/>
          <p:cNvSpPr/>
          <p:nvPr/>
        </p:nvSpPr>
        <p:spPr>
          <a:xfrm rot="10800000">
            <a:off x="3667758" y="2135051"/>
            <a:ext cx="5399315" cy="2332446"/>
          </a:xfrm>
          <a:prstGeom prst="ellipse">
            <a:avLst/>
          </a:prstGeom>
          <a:noFill/>
          <a:ln w="28575">
            <a:gradFill>
              <a:gsLst>
                <a:gs pos="0">
                  <a:srgbClr val="00FF00"/>
                </a:gs>
                <a:gs pos="38000">
                  <a:srgbClr val="FF0000"/>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467429" y="1175657"/>
            <a:ext cx="7736114" cy="4295503"/>
          </a:xfrm>
          <a:prstGeom prst="ellipse">
            <a:avLst/>
          </a:prstGeom>
          <a:noFill/>
          <a:ln w="28575"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19303" y="2554515"/>
            <a:ext cx="4310744" cy="1484086"/>
          </a:xfrm>
          <a:prstGeom prst="ellipse">
            <a:avLst/>
          </a:prstGeom>
          <a:noFill/>
          <a:ln w="28575">
            <a:gradFill>
              <a:gsLst>
                <a:gs pos="0">
                  <a:srgbClr val="00FF00"/>
                </a:gs>
                <a:gs pos="38000">
                  <a:srgbClr val="FF0000"/>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5400000">
            <a:off x="4634773" y="9798"/>
            <a:ext cx="3357879" cy="6589486"/>
          </a:xfrm>
          <a:prstGeom prst="ellipse">
            <a:avLst/>
          </a:prstGeom>
          <a:noFill/>
          <a:ln w="28575">
            <a:gradFill>
              <a:gsLst>
                <a:gs pos="0">
                  <a:srgbClr val="00FF00"/>
                </a:gs>
                <a:gs pos="38000">
                  <a:srgbClr val="2BCFE5"/>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5400000">
            <a:off x="3754119" y="-1277257"/>
            <a:ext cx="5143140" cy="9207139"/>
          </a:xfrm>
          <a:prstGeom prst="ellipse">
            <a:avLst/>
          </a:prstGeom>
          <a:noFill/>
          <a:ln w="28575"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800000">
            <a:off x="975358" y="435424"/>
            <a:ext cx="10500361" cy="5889173"/>
          </a:xfrm>
          <a:prstGeom prst="ellipse">
            <a:avLst/>
          </a:prstGeom>
          <a:noFill/>
          <a:ln w="28575"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2834641" y="-2438401"/>
            <a:ext cx="6583678" cy="11704320"/>
          </a:xfrm>
          <a:prstGeom prst="ellipse">
            <a:avLst/>
          </a:prstGeom>
          <a:noFill/>
          <a:ln w="28575"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5400000">
            <a:off x="5875020" y="1805940"/>
            <a:ext cx="1036320" cy="3063240"/>
          </a:xfrm>
          <a:prstGeom prst="ellipse">
            <a:avLst/>
          </a:prstGeom>
          <a:noFill/>
          <a:ln w="28575">
            <a:gradFill>
              <a:gsLst>
                <a:gs pos="0">
                  <a:srgbClr val="00FF00"/>
                </a:gs>
                <a:gs pos="38000">
                  <a:srgbClr val="FF0000"/>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23430" y="3057435"/>
            <a:ext cx="478970" cy="484051"/>
          </a:xfrm>
          <a:prstGeom prst="ellipse">
            <a:avLst/>
          </a:prstGeom>
          <a:gradFill flip="none" rotWithShape="1">
            <a:gsLst>
              <a:gs pos="17000">
                <a:srgbClr val="FFC000"/>
              </a:gs>
              <a:gs pos="56000">
                <a:srgbClr val="FFFF00"/>
              </a:gs>
              <a:gs pos="85000">
                <a:srgbClr val="FFC000"/>
              </a:gs>
            </a:gsLst>
            <a:path path="circle">
              <a:fillToRect l="100000" t="100000"/>
            </a:path>
            <a:tileRect r="-100000" b="-100000"/>
          </a:gradFill>
          <a:ln>
            <a:noFill/>
          </a:ln>
          <a:effectLst>
            <a:glow rad="101600">
              <a:srgbClr val="FFFF00">
                <a:alpha val="60000"/>
              </a:srgbClr>
            </a:glow>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2195" t="7112" r="42541" b="62920"/>
          <a:stretch/>
        </p:blipFill>
        <p:spPr>
          <a:xfrm>
            <a:off x="7968342" y="2191657"/>
            <a:ext cx="406401" cy="377372"/>
          </a:xfrm>
          <a:prstGeom prst="ellipse">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81254" t="4731" r="3404" b="65138"/>
          <a:stretch/>
        </p:blipFill>
        <p:spPr>
          <a:xfrm>
            <a:off x="6168573" y="839719"/>
            <a:ext cx="740227" cy="713309"/>
          </a:xfrm>
          <a:prstGeom prst="ellipse">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2763" t="5891" r="61663" b="62367"/>
          <a:stretch/>
        </p:blipFill>
        <p:spPr>
          <a:xfrm>
            <a:off x="2975427" y="2743197"/>
            <a:ext cx="319316" cy="319316"/>
          </a:xfrm>
          <a:prstGeom prst="ellipse">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5669" t="11123" r="84053" b="68865"/>
          <a:stretch/>
        </p:blipFill>
        <p:spPr>
          <a:xfrm>
            <a:off x="4775200" y="3236685"/>
            <a:ext cx="290105" cy="261257"/>
          </a:xfrm>
          <a:prstGeom prst="ellipse">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62566" t="7144" r="22889" b="64688"/>
          <a:stretch/>
        </p:blipFill>
        <p:spPr>
          <a:xfrm>
            <a:off x="7750628" y="3593322"/>
            <a:ext cx="348343" cy="354563"/>
          </a:xfrm>
          <a:prstGeom prst="ellipse">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8572" t="53956" r="36666" b="15302"/>
          <a:stretch/>
        </p:blipFill>
        <p:spPr>
          <a:xfrm>
            <a:off x="1393372" y="4528457"/>
            <a:ext cx="468780" cy="478971"/>
          </a:xfrm>
          <a:prstGeom prst="ellipse">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1428" t="55581" r="56191" b="19184"/>
          <a:stretch/>
        </p:blipFill>
        <p:spPr>
          <a:xfrm>
            <a:off x="11451773" y="4005942"/>
            <a:ext cx="537029" cy="537031"/>
          </a:xfrm>
          <a:prstGeom prst="ellipse">
            <a:avLst/>
          </a:prstGeom>
        </p:spPr>
      </p:pic>
      <p:grpSp>
        <p:nvGrpSpPr>
          <p:cNvPr id="30" name="Group 29"/>
          <p:cNvGrpSpPr/>
          <p:nvPr/>
        </p:nvGrpSpPr>
        <p:grpSpPr>
          <a:xfrm>
            <a:off x="5583404" y="5486399"/>
            <a:ext cx="1341087" cy="667657"/>
            <a:chOff x="7600890" y="4731656"/>
            <a:chExt cx="1341087" cy="667657"/>
          </a:xfrm>
        </p:grpSpPr>
        <p:sp>
          <p:nvSpPr>
            <p:cNvPr id="31" name="Oval 30"/>
            <p:cNvSpPr/>
            <p:nvPr/>
          </p:nvSpPr>
          <p:spPr>
            <a:xfrm>
              <a:off x="7955181" y="4731656"/>
              <a:ext cx="593734" cy="667657"/>
            </a:xfrm>
            <a:prstGeom prst="ellipse">
              <a:avLst/>
            </a:prstGeom>
            <a:gradFill flip="none" rotWithShape="1">
              <a:gsLst>
                <a:gs pos="17000">
                  <a:schemeClr val="bg1">
                    <a:lumMod val="85000"/>
                  </a:schemeClr>
                </a:gs>
                <a:gs pos="56000">
                  <a:schemeClr val="tx2">
                    <a:lumMod val="60000"/>
                    <a:lumOff val="40000"/>
                  </a:schemeClr>
                </a:gs>
                <a:gs pos="85000">
                  <a:schemeClr val="bg1">
                    <a:lumMod val="75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Arc 31"/>
            <p:cNvSpPr/>
            <p:nvPr/>
          </p:nvSpPr>
          <p:spPr>
            <a:xfrm rot="353929">
              <a:off x="7600890" y="4967422"/>
              <a:ext cx="1333827" cy="187099"/>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353929">
              <a:off x="7608150" y="5018224"/>
              <a:ext cx="1333827" cy="187099"/>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5661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 fill="hold"/>
                                        <p:tgtEl>
                                          <p:spTgt spid="61"/>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8"/>
                                        </p:tgtEl>
                                        <p:attrNameLst>
                                          <p:attrName>r</p:attrName>
                                        </p:attrNameLst>
                                      </p:cBhvr>
                                    </p:animRot>
                                  </p:childTnLst>
                                </p:cTn>
                              </p:par>
                              <p:par>
                                <p:cTn id="9" presetID="1" presetClass="path" presetSubtype="0" repeatCount="indefinite" fill="hold" nodeType="withEffect">
                                  <p:stCondLst>
                                    <p:cond delay="0"/>
                                  </p:stCondLst>
                                  <p:childTnLst>
                                    <p:animMotion origin="layout" path="M 0.11966 -0.08472 C 0.18945 -0.08472 0.24648 -0.05069 0.24648 -0.00764 C 0.24648 0.03449 0.18945 0.06968 0.11966 0.06968 C 0.04947 0.06968 -0.00717 0.03449 -0.00717 -0.00764 C -0.00717 -0.05069 0.04947 -0.08472 0.11966 -0.08472 Z " pathEditMode="relative" rAng="0" ptsTypes="AAAAA">
                                      <p:cBhvr>
                                        <p:cTn id="10" dur="3000" fill="hold"/>
                                        <p:tgtEl>
                                          <p:spTgt spid="18"/>
                                        </p:tgtEl>
                                        <p:attrNameLst>
                                          <p:attrName>ppt_x</p:attrName>
                                          <p:attrName>ppt_y</p:attrName>
                                        </p:attrNameLst>
                                      </p:cBhvr>
                                      <p:rCtr x="0" y="7708"/>
                                    </p:animMotion>
                                  </p:childTnLst>
                                </p:cTn>
                              </p:par>
                              <p:par>
                                <p:cTn id="11" presetID="8" presetClass="emph" presetSubtype="0" repeatCount="indefinite" fill="hold" nodeType="withEffect">
                                  <p:stCondLst>
                                    <p:cond delay="0"/>
                                  </p:stCondLst>
                                  <p:childTnLst>
                                    <p:animRot by="21600000">
                                      <p:cBhvr>
                                        <p:cTn id="12" dur="3000" fill="hold"/>
                                        <p:tgtEl>
                                          <p:spTgt spid="19"/>
                                        </p:tgtEl>
                                        <p:attrNameLst>
                                          <p:attrName>r</p:attrName>
                                        </p:attrNameLst>
                                      </p:cBhvr>
                                    </p:animRot>
                                  </p:childTnLst>
                                </p:cTn>
                              </p:par>
                              <p:par>
                                <p:cTn id="13" presetID="1" presetClass="path" presetSubtype="0" repeatCount="indefinite" fill="hold" nodeType="withEffect">
                                  <p:stCondLst>
                                    <p:cond delay="0"/>
                                  </p:stCondLst>
                                  <p:childTnLst>
                                    <p:animMotion origin="layout" path="M -0.12682 -0.18102 C -0.0293 -0.18102 0.05039 -0.13264 0.05039 -0.07246 C 0.05039 -0.01273 -0.0293 0.03634 -0.12682 0.03634 C -0.22448 0.03634 -0.30339 -0.01273 -0.30339 -0.07246 C -0.30339 -0.13264 -0.22448 -0.18102 -0.12682 -0.18102 Z " pathEditMode="relative" rAng="0" ptsTypes="AAAAA">
                                      <p:cBhvr>
                                        <p:cTn id="14" dur="5000" fill="hold"/>
                                        <p:tgtEl>
                                          <p:spTgt spid="19"/>
                                        </p:tgtEl>
                                        <p:attrNameLst>
                                          <p:attrName>ppt_x</p:attrName>
                                          <p:attrName>ppt_y</p:attrName>
                                        </p:attrNameLst>
                                      </p:cBhvr>
                                      <p:rCtr x="26" y="10856"/>
                                    </p:animMotion>
                                  </p:childTnLst>
                                </p:cTn>
                              </p:par>
                              <p:par>
                                <p:cTn id="15" presetID="8" presetClass="emph" presetSubtype="0" repeatCount="indefinite" fill="hold" nodeType="withEffect">
                                  <p:stCondLst>
                                    <p:cond delay="0"/>
                                  </p:stCondLst>
                                  <p:childTnLst>
                                    <p:animRot by="21600000">
                                      <p:cBhvr>
                                        <p:cTn id="16" dur="2000" fill="hold"/>
                                        <p:tgtEl>
                                          <p:spTgt spid="15"/>
                                        </p:tgtEl>
                                        <p:attrNameLst>
                                          <p:attrName>r</p:attrName>
                                        </p:attrNameLst>
                                      </p:cBhvr>
                                    </p:animRot>
                                  </p:childTnLst>
                                </p:cTn>
                              </p:par>
                              <p:par>
                                <p:cTn id="17" presetID="1" presetClass="path" presetSubtype="0" repeatCount="indefinite" fill="hold" nodeType="withEffect">
                                  <p:stCondLst>
                                    <p:cond delay="0"/>
                                  </p:stCondLst>
                                  <p:childTnLst>
                                    <p:animMotion origin="layout" path="M -0.15039 -0.03773 C -0.02929 -0.03773 0.06927 0.0382 0.06927 0.13218 C 0.06927 0.22593 -0.02929 0.30255 -0.15039 0.30255 C -0.27174 0.30255 -0.36992 0.22593 -0.36992 0.13218 C -0.36992 0.0382 -0.27174 -0.03773 -0.15039 -0.03773 Z " pathEditMode="relative" rAng="0" ptsTypes="AAAAA">
                                      <p:cBhvr>
                                        <p:cTn id="18" dur="4000" fill="hold"/>
                                        <p:tgtEl>
                                          <p:spTgt spid="15"/>
                                        </p:tgtEl>
                                        <p:attrNameLst>
                                          <p:attrName>ppt_x</p:attrName>
                                          <p:attrName>ppt_y</p:attrName>
                                        </p:attrNameLst>
                                      </p:cBhvr>
                                      <p:rCtr x="0" y="17014"/>
                                    </p:animMotion>
                                  </p:childTnLst>
                                </p:cTn>
                              </p:par>
                              <p:par>
                                <p:cTn id="19" presetID="8" presetClass="emph" presetSubtype="0" repeatCount="indefinite" fill="hold" nodeType="withEffect">
                                  <p:stCondLst>
                                    <p:cond delay="0"/>
                                  </p:stCondLst>
                                  <p:childTnLst>
                                    <p:animRot by="21600000">
                                      <p:cBhvr>
                                        <p:cTn id="20" dur="3000" fill="hold"/>
                                        <p:tgtEl>
                                          <p:spTgt spid="17"/>
                                        </p:tgtEl>
                                        <p:attrNameLst>
                                          <p:attrName>r</p:attrName>
                                        </p:attrNameLst>
                                      </p:cBhvr>
                                    </p:animRot>
                                  </p:childTnLst>
                                </p:cTn>
                              </p:par>
                              <p:par>
                                <p:cTn id="21" presetID="1" presetClass="path" presetSubtype="0" repeatCount="indefinite" fill="hold" nodeType="withEffect">
                                  <p:stCondLst>
                                    <p:cond delay="0"/>
                                  </p:stCondLst>
                                  <p:childTnLst>
                                    <p:animMotion origin="layout" path="M 0.26029 -0.19028 C 0.40938 -0.19028 0.53021 -0.07963 0.53021 0.05694 C 0.53021 0.19352 0.40938 0.30486 0.26029 0.30486 C 0.11107 0.30486 -0.0095 0.19352 -0.0095 0.05694 C -0.0095 -0.07963 0.11107 -0.19028 0.26029 -0.19028 Z " pathEditMode="relative" rAng="0" ptsTypes="AAAAA">
                                      <p:cBhvr>
                                        <p:cTn id="22" dur="6000" fill="hold"/>
                                        <p:tgtEl>
                                          <p:spTgt spid="17"/>
                                        </p:tgtEl>
                                        <p:attrNameLst>
                                          <p:attrName>ppt_x</p:attrName>
                                          <p:attrName>ppt_y</p:attrName>
                                        </p:attrNameLst>
                                      </p:cBhvr>
                                      <p:rCtr x="0" y="24745"/>
                                    </p:animMotion>
                                  </p:childTnLst>
                                </p:cTn>
                              </p:par>
                              <p:par>
                                <p:cTn id="23" presetID="8" presetClass="emph" presetSubtype="0" fill="hold" nodeType="withEffect">
                                  <p:stCondLst>
                                    <p:cond delay="0"/>
                                  </p:stCondLst>
                                  <p:childTnLst>
                                    <p:animRot by="21600000">
                                      <p:cBhvr>
                                        <p:cTn id="24" dur="3000" fill="hold"/>
                                        <p:tgtEl>
                                          <p:spTgt spid="16"/>
                                        </p:tgtEl>
                                        <p:attrNameLst>
                                          <p:attrName>r</p:attrName>
                                        </p:attrNameLst>
                                      </p:cBhvr>
                                    </p:animRot>
                                  </p:childTnLst>
                                </p:cTn>
                              </p:par>
                              <p:par>
                                <p:cTn id="25" presetID="1" presetClass="path" presetSubtype="0" repeatCount="indefinite" fill="hold" nodeType="withEffect">
                                  <p:stCondLst>
                                    <p:cond delay="0"/>
                                  </p:stCondLst>
                                  <p:childTnLst>
                                    <p:animMotion origin="layout" path="M -0.01055 0.00208 C 0.16588 0.00208 0.30911 0.14005 0.30911 0.30995 C 0.30911 0.47963 0.16588 0.61783 -0.01055 0.61783 C -0.18711 0.61783 -0.33008 0.47963 -0.33008 0.30995 C -0.33008 0.14005 -0.18711 0.00208 -0.01055 0.00208 Z " pathEditMode="relative" rAng="0" ptsTypes="AAAAA">
                                      <p:cBhvr>
                                        <p:cTn id="26" dur="7000" fill="hold"/>
                                        <p:tgtEl>
                                          <p:spTgt spid="16"/>
                                        </p:tgtEl>
                                        <p:attrNameLst>
                                          <p:attrName>ppt_x</p:attrName>
                                          <p:attrName>ppt_y</p:attrName>
                                        </p:attrNameLst>
                                      </p:cBhvr>
                                      <p:rCtr x="0" y="30787"/>
                                    </p:animMotion>
                                  </p:childTnLst>
                                </p:cTn>
                              </p:par>
                              <p:par>
                                <p:cTn id="27" presetID="8" presetClass="emph" presetSubtype="0" repeatCount="indefinite" fill="hold" nodeType="withEffect">
                                  <p:stCondLst>
                                    <p:cond delay="0"/>
                                  </p:stCondLst>
                                  <p:childTnLst>
                                    <p:animRot by="21600000">
                                      <p:cBhvr>
                                        <p:cTn id="28" dur="2000" fill="hold"/>
                                        <p:tgtEl>
                                          <p:spTgt spid="20"/>
                                        </p:tgtEl>
                                        <p:attrNameLst>
                                          <p:attrName>r</p:attrName>
                                        </p:attrNameLst>
                                      </p:cBhvr>
                                    </p:animRot>
                                  </p:childTnLst>
                                </p:cTn>
                              </p:par>
                              <p:par>
                                <p:cTn id="29" presetID="1" presetClass="path" presetSubtype="0" repeatCount="indefinite" fill="hold" nodeType="withEffect">
                                  <p:stCondLst>
                                    <p:cond delay="0"/>
                                  </p:stCondLst>
                                  <p:childTnLst>
                                    <p:animMotion origin="layout" path="M 0.38151 -0.63542 C 0.61927 -0.63542 0.81237 -0.44445 0.81237 -0.20695 C 0.81237 0.0294 0.61927 0.22268 0.38151 0.22268 C 0.14349 0.22268 -0.04844 0.0294 -0.04844 -0.20695 C -0.04844 -0.44445 0.14349 -0.63542 0.38151 -0.63542 Z " pathEditMode="relative" rAng="0" ptsTypes="AAAAA">
                                      <p:cBhvr>
                                        <p:cTn id="30" dur="4000" fill="hold"/>
                                        <p:tgtEl>
                                          <p:spTgt spid="20"/>
                                        </p:tgtEl>
                                        <p:attrNameLst>
                                          <p:attrName>ppt_x</p:attrName>
                                          <p:attrName>ppt_y</p:attrName>
                                        </p:attrNameLst>
                                      </p:cBhvr>
                                      <p:rCtr x="39" y="42894"/>
                                    </p:animMotion>
                                  </p:childTnLst>
                                </p:cTn>
                              </p:par>
                              <p:par>
                                <p:cTn id="31" presetID="8" presetClass="emph" presetSubtype="0" repeatCount="indefinite" fill="hold" nodeType="withEffect">
                                  <p:stCondLst>
                                    <p:cond delay="0"/>
                                  </p:stCondLst>
                                  <p:childTnLst>
                                    <p:animRot by="21600000">
                                      <p:cBhvr>
                                        <p:cTn id="32" dur="3000" fill="hold"/>
                                        <p:tgtEl>
                                          <p:spTgt spid="21"/>
                                        </p:tgtEl>
                                        <p:attrNameLst>
                                          <p:attrName>r</p:attrName>
                                        </p:attrNameLst>
                                      </p:cBhvr>
                                    </p:animRot>
                                  </p:childTnLst>
                                </p:cTn>
                              </p:par>
                              <p:par>
                                <p:cTn id="33" presetID="1" presetClass="path" presetSubtype="0" repeatCount="indefinite" fill="hold" nodeType="withEffect">
                                  <p:stCondLst>
                                    <p:cond delay="0"/>
                                  </p:stCondLst>
                                  <p:childTnLst>
                                    <p:animMotion origin="layout" path="M -0.46224 -0.59121 C -0.19687 -0.59121 0.01875 -0.37917 0.01875 -0.11736 C 0.01875 0.14467 -0.19687 0.35995 -0.46224 0.35995 C -0.72747 0.35995 -0.94218 0.14467 -0.94218 -0.11736 C -0.94218 -0.37917 -0.72747 -0.59121 -0.46224 -0.59121 Z " pathEditMode="relative" rAng="0" ptsTypes="AAAAA">
                                      <p:cBhvr>
                                        <p:cTn id="34" dur="5000" fill="hold"/>
                                        <p:tgtEl>
                                          <p:spTgt spid="21"/>
                                        </p:tgtEl>
                                        <p:attrNameLst>
                                          <p:attrName>ppt_x</p:attrName>
                                          <p:attrName>ppt_y</p:attrName>
                                        </p:attrNameLst>
                                      </p:cBhvr>
                                      <p:rCtr x="52" y="47546"/>
                                    </p:animMotion>
                                  </p:childTnLst>
                                </p:cTn>
                              </p:par>
                              <p:par>
                                <p:cTn id="35" presetID="8" presetClass="emph" presetSubtype="0" repeatCount="indefinite" fill="hold" nodeType="withEffect">
                                  <p:stCondLst>
                                    <p:cond delay="0"/>
                                  </p:stCondLst>
                                  <p:childTnLst>
                                    <p:animRot by="21600000">
                                      <p:cBhvr>
                                        <p:cTn id="36" dur="3000" fill="hold"/>
                                        <p:tgtEl>
                                          <p:spTgt spid="30"/>
                                        </p:tgtEl>
                                        <p:attrNameLst>
                                          <p:attrName>r</p:attrName>
                                        </p:attrNameLst>
                                      </p:cBhvr>
                                    </p:animRot>
                                  </p:childTnLst>
                                </p:cTn>
                              </p:par>
                              <p:par>
                                <p:cTn id="37" presetID="1" presetClass="path" presetSubtype="0" repeatCount="indefinite" fill="hold" nodeType="withEffect">
                                  <p:stCondLst>
                                    <p:cond delay="0"/>
                                  </p:stCondLst>
                                  <p:childTnLst>
                                    <p:animMotion origin="layout" path="M 0.00625 -0.74375 C 0.21589 -0.74375 0.38633 -0.57523 0.38633 -0.3669 C 0.38633 -0.15903 0.21589 0.00995 0.00625 0.00995 C -0.20312 0.00995 -0.37292 -0.15903 -0.37292 -0.3669 C -0.37292 -0.57523 -0.20312 -0.74375 0.00625 -0.74375 Z " pathEditMode="relative" rAng="0" ptsTypes="AAAAA">
                                      <p:cBhvr>
                                        <p:cTn id="38" dur="6000" fill="hold"/>
                                        <p:tgtEl>
                                          <p:spTgt spid="30"/>
                                        </p:tgtEl>
                                        <p:attrNameLst>
                                          <p:attrName>ppt_x</p:attrName>
                                          <p:attrName>ppt_y</p:attrName>
                                        </p:attrNameLst>
                                      </p:cBhvr>
                                      <p:rCtr x="39" y="3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428" y="464456"/>
            <a:ext cx="2394857" cy="830997"/>
          </a:xfrm>
          <a:prstGeom prst="rect">
            <a:avLst/>
          </a:prstGeom>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bn-IN"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1001484" y="2815772"/>
            <a:ext cx="10580915" cy="707886"/>
          </a:xfrm>
          <a:prstGeom prst="rect">
            <a:avLst/>
          </a:prstGeom>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4000" dirty="0" smtClean="0">
                <a:latin typeface="NikoshBAN" panose="02000000000000000000" pitchFamily="2" charset="0"/>
                <a:cs typeface="NikoshBAN" panose="02000000000000000000" pitchFamily="2" charset="0"/>
              </a:rPr>
              <a:t> ** </a:t>
            </a:r>
            <a:r>
              <a:rPr lang="en-US" sz="4000" dirty="0" err="1" smtClean="0">
                <a:latin typeface="NikoshBAN" panose="02000000000000000000" pitchFamily="2" charset="0"/>
                <a:cs typeface="NikoshBAN" panose="02000000000000000000" pitchFamily="2" charset="0"/>
              </a:rPr>
              <a:t>তোমরা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প্রত্যেকে</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যে </a:t>
            </a:r>
            <a:r>
              <a:rPr lang="en-US" sz="4000" dirty="0" err="1" smtClean="0">
                <a:latin typeface="NikoshBAN" panose="02000000000000000000" pitchFamily="2" charset="0"/>
                <a:cs typeface="NikoshBAN" panose="02000000000000000000" pitchFamily="2" charset="0"/>
              </a:rPr>
              <a:t>ভিডিওটি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r>
              <a:rPr lang="bn-IN" sz="4000" dirty="0" smtClean="0">
                <a:latin typeface="NikoshBAN" panose="02000000000000000000" pitchFamily="2" charset="0"/>
                <a:cs typeface="NikoshBAN" panose="02000000000000000000" pitchFamily="2" charset="0"/>
              </a:rPr>
              <a:t>ছ 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চিত্রটি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অঙ্কন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Rectangle 3"/>
          <p:cNvSpPr/>
          <p:nvPr/>
        </p:nvSpPr>
        <p:spPr>
          <a:xfrm>
            <a:off x="4237557" y="1618734"/>
            <a:ext cx="3049233" cy="70788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4000" dirty="0" err="1">
                <a:latin typeface="NikoshBAN" panose="02000000000000000000" pitchFamily="2" charset="0"/>
                <a:cs typeface="NikoshBAN" panose="02000000000000000000" pitchFamily="2" charset="0"/>
              </a:rPr>
              <a:t>সময়</a:t>
            </a:r>
            <a:r>
              <a:rPr lang="en-US" sz="4000" dirty="0">
                <a:latin typeface="NikoshBAN" panose="02000000000000000000" pitchFamily="2" charset="0"/>
                <a:cs typeface="NikoshBAN" panose="02000000000000000000" pitchFamily="2" charset="0"/>
              </a:rPr>
              <a:t> – ৫ </a:t>
            </a:r>
            <a:r>
              <a:rPr lang="en-US" sz="4000" dirty="0" err="1">
                <a:latin typeface="NikoshBAN" panose="02000000000000000000" pitchFamily="2" charset="0"/>
                <a:cs typeface="NikoshBAN" panose="02000000000000000000" pitchFamily="2" charset="0"/>
              </a:rPr>
              <a:t>মিনিট</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36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0667984" y="3100977"/>
            <a:ext cx="478970" cy="484051"/>
          </a:xfrm>
          <a:prstGeom prst="ellipse">
            <a:avLst/>
          </a:prstGeom>
          <a:gradFill flip="none" rotWithShape="1">
            <a:gsLst>
              <a:gs pos="17000">
                <a:srgbClr val="FFC000"/>
              </a:gs>
              <a:gs pos="56000">
                <a:srgbClr val="FFFF00"/>
              </a:gs>
              <a:gs pos="85000">
                <a:srgbClr val="FFC000"/>
              </a:gs>
            </a:gsLst>
            <a:path path="circle">
              <a:fillToRect l="100000" t="100000"/>
            </a:path>
            <a:tileRect r="-100000" b="-100000"/>
          </a:gradFill>
          <a:ln>
            <a:noFill/>
          </a:ln>
          <a:effectLst>
            <a:glow rad="101600">
              <a:srgbClr val="FFFF00">
                <a:alpha val="60000"/>
              </a:srgbClr>
            </a:glow>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4" name="Group 93"/>
          <p:cNvGrpSpPr/>
          <p:nvPr/>
        </p:nvGrpSpPr>
        <p:grpSpPr>
          <a:xfrm>
            <a:off x="10000343" y="2833916"/>
            <a:ext cx="1567525" cy="1084939"/>
            <a:chOff x="10450269" y="2833916"/>
            <a:chExt cx="1117599" cy="1084939"/>
          </a:xfrm>
        </p:grpSpPr>
        <p:sp>
          <p:nvSpPr>
            <p:cNvPr id="9" name="Oval 8"/>
            <p:cNvSpPr/>
            <p:nvPr/>
          </p:nvSpPr>
          <p:spPr>
            <a:xfrm rot="5400000">
              <a:off x="10512317" y="2814684"/>
              <a:ext cx="1036320" cy="1074783"/>
            </a:xfrm>
            <a:prstGeom prst="ellipse">
              <a:avLst/>
            </a:prstGeom>
            <a:noFill/>
            <a:ln w="57150">
              <a:gradFill>
                <a:gsLst>
                  <a:gs pos="0">
                    <a:srgbClr val="00FF00"/>
                  </a:gs>
                  <a:gs pos="38000">
                    <a:srgbClr val="FF0000"/>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5669" t="11123" r="84053" b="68865"/>
            <a:stretch/>
          </p:blipFill>
          <p:spPr>
            <a:xfrm>
              <a:off x="10450269" y="3585028"/>
              <a:ext cx="370688" cy="333827"/>
            </a:xfrm>
            <a:prstGeom prst="ellipse">
              <a:avLst/>
            </a:prstGeom>
          </p:spPr>
        </p:pic>
      </p:grpSp>
      <p:grpSp>
        <p:nvGrpSpPr>
          <p:cNvPr id="95" name="Group 94"/>
          <p:cNvGrpSpPr/>
          <p:nvPr/>
        </p:nvGrpSpPr>
        <p:grpSpPr>
          <a:xfrm>
            <a:off x="9027887" y="2612572"/>
            <a:ext cx="2612554" cy="1484086"/>
            <a:chOff x="9855181" y="2612572"/>
            <a:chExt cx="1785259" cy="1484086"/>
          </a:xfrm>
        </p:grpSpPr>
        <p:sp>
          <p:nvSpPr>
            <p:cNvPr id="4" name="Oval 3"/>
            <p:cNvSpPr/>
            <p:nvPr/>
          </p:nvSpPr>
          <p:spPr>
            <a:xfrm>
              <a:off x="9923400" y="2612572"/>
              <a:ext cx="1717040" cy="1484086"/>
            </a:xfrm>
            <a:prstGeom prst="ellipse">
              <a:avLst/>
            </a:prstGeom>
            <a:noFill/>
            <a:ln w="57150">
              <a:gradFill>
                <a:gsLst>
                  <a:gs pos="0">
                    <a:srgbClr val="00FF00"/>
                  </a:gs>
                  <a:gs pos="38000">
                    <a:srgbClr val="FF0000"/>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62566" t="7144" r="22889" b="64688"/>
            <a:stretch/>
          </p:blipFill>
          <p:spPr>
            <a:xfrm>
              <a:off x="9855181" y="2757715"/>
              <a:ext cx="442049" cy="449942"/>
            </a:xfrm>
            <a:prstGeom prst="ellipse">
              <a:avLst/>
            </a:prstGeom>
          </p:spPr>
        </p:pic>
      </p:grpSp>
      <p:grpSp>
        <p:nvGrpSpPr>
          <p:cNvPr id="107" name="Group 106"/>
          <p:cNvGrpSpPr/>
          <p:nvPr/>
        </p:nvGrpSpPr>
        <p:grpSpPr>
          <a:xfrm>
            <a:off x="7064340" y="1625604"/>
            <a:ext cx="4663185" cy="3357879"/>
            <a:chOff x="7064340" y="1625604"/>
            <a:chExt cx="4663185" cy="3357879"/>
          </a:xfrm>
        </p:grpSpPr>
        <p:sp>
          <p:nvSpPr>
            <p:cNvPr id="5" name="Oval 4"/>
            <p:cNvSpPr/>
            <p:nvPr/>
          </p:nvSpPr>
          <p:spPr>
            <a:xfrm rot="5400000">
              <a:off x="7827908" y="1083866"/>
              <a:ext cx="3357879" cy="4441355"/>
            </a:xfrm>
            <a:prstGeom prst="ellipse">
              <a:avLst/>
            </a:prstGeom>
            <a:noFill/>
            <a:ln w="57150">
              <a:gradFill>
                <a:gsLst>
                  <a:gs pos="0">
                    <a:srgbClr val="00FF00"/>
                  </a:gs>
                  <a:gs pos="38000">
                    <a:srgbClr val="2BCFE5"/>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7064340" y="3728602"/>
              <a:ext cx="888298" cy="698258"/>
              <a:chOff x="10305124" y="4526887"/>
              <a:chExt cx="595104" cy="698258"/>
            </a:xfrm>
          </p:grpSpPr>
          <p:grpSp>
            <p:nvGrpSpPr>
              <p:cNvPr id="92" name="Group 91"/>
              <p:cNvGrpSpPr/>
              <p:nvPr/>
            </p:nvGrpSpPr>
            <p:grpSpPr>
              <a:xfrm>
                <a:off x="10406723" y="4526887"/>
                <a:ext cx="493505" cy="611168"/>
                <a:chOff x="10406723" y="4526887"/>
                <a:chExt cx="493505" cy="611168"/>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2763" t="5891" r="61663" b="62367"/>
                <a:stretch/>
              </p:blipFill>
              <p:spPr>
                <a:xfrm>
                  <a:off x="10406723" y="4688114"/>
                  <a:ext cx="449941" cy="449941"/>
                </a:xfrm>
                <a:prstGeom prst="ellipse">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10718781" y="4526887"/>
                  <a:ext cx="181447" cy="168486"/>
                </a:xfrm>
                <a:prstGeom prst="ellipse">
                  <a:avLst/>
                </a:prstGeom>
              </p:spPr>
            </p:pic>
          </p:gr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10305124" y="5056659"/>
                <a:ext cx="181447" cy="168486"/>
              </a:xfrm>
              <a:prstGeom prst="ellipse">
                <a:avLst/>
              </a:prstGeom>
            </p:spPr>
          </p:pic>
        </p:grpSp>
      </p:grpSp>
      <p:grpSp>
        <p:nvGrpSpPr>
          <p:cNvPr id="101" name="Group 100"/>
          <p:cNvGrpSpPr/>
          <p:nvPr/>
        </p:nvGrpSpPr>
        <p:grpSpPr>
          <a:xfrm>
            <a:off x="3672115" y="121922"/>
            <a:ext cx="8258612" cy="6583678"/>
            <a:chOff x="6109045" y="121922"/>
            <a:chExt cx="5865223" cy="6583678"/>
          </a:xfrm>
        </p:grpSpPr>
        <p:sp>
          <p:nvSpPr>
            <p:cNvPr id="8" name="Oval 7"/>
            <p:cNvSpPr/>
            <p:nvPr/>
          </p:nvSpPr>
          <p:spPr>
            <a:xfrm rot="16200000">
              <a:off x="5749818" y="481149"/>
              <a:ext cx="6583678" cy="5865223"/>
            </a:xfrm>
            <a:prstGeom prst="ellipse">
              <a:avLst/>
            </a:prstGeom>
            <a:noFill/>
            <a:ln w="57150"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553180" y="5230830"/>
              <a:ext cx="1248248" cy="1235284"/>
              <a:chOff x="6553180" y="5230830"/>
              <a:chExt cx="1248248" cy="1235284"/>
            </a:xfrm>
          </p:grpSpPr>
          <p:grpSp>
            <p:nvGrpSpPr>
              <p:cNvPr id="85" name="Group 84"/>
              <p:cNvGrpSpPr/>
              <p:nvPr/>
            </p:nvGrpSpPr>
            <p:grpSpPr>
              <a:xfrm>
                <a:off x="6553180" y="5230830"/>
                <a:ext cx="1248248" cy="1162716"/>
                <a:chOff x="6625752" y="5550144"/>
                <a:chExt cx="1248248" cy="1162716"/>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31428" t="55581" r="56191" b="19184"/>
                <a:stretch/>
              </p:blipFill>
              <p:spPr>
                <a:xfrm>
                  <a:off x="6792670" y="5711351"/>
                  <a:ext cx="957960" cy="957964"/>
                </a:xfrm>
                <a:prstGeom prst="ellipse">
                  <a:avLst/>
                </a:prstGeom>
              </p:spPr>
            </p:pic>
            <p:pic>
              <p:nvPicPr>
                <p:cNvPr id="60" name="Picture 59"/>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763639" y="6508087"/>
                  <a:ext cx="181447" cy="168486"/>
                </a:xfrm>
                <a:prstGeom prst="ellipse">
                  <a:avLst/>
                </a:prstGeom>
              </p:spPr>
            </p:pic>
            <p:pic>
              <p:nvPicPr>
                <p:cNvPr id="61" name="Picture 60"/>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625752" y="6123458"/>
                  <a:ext cx="181447" cy="168486"/>
                </a:xfrm>
                <a:prstGeom prst="ellipse">
                  <a:avLst/>
                </a:prstGeom>
              </p:spPr>
            </p:pic>
            <p:pic>
              <p:nvPicPr>
                <p:cNvPr id="62" name="Picture 61"/>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691068" y="5840431"/>
                  <a:ext cx="181447" cy="168486"/>
                </a:xfrm>
                <a:prstGeom prst="ellipse">
                  <a:avLst/>
                </a:prstGeom>
              </p:spPr>
            </p:pic>
            <p:pic>
              <p:nvPicPr>
                <p:cNvPr id="65" name="Picture 64"/>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908780" y="5550144"/>
                  <a:ext cx="181447" cy="168486"/>
                </a:xfrm>
                <a:prstGeom prst="ellipse">
                  <a:avLst/>
                </a:prstGeom>
              </p:spPr>
            </p:pic>
            <p:pic>
              <p:nvPicPr>
                <p:cNvPr id="66" name="Picture 65"/>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482096" y="6544374"/>
                  <a:ext cx="181447" cy="168486"/>
                </a:xfrm>
                <a:prstGeom prst="ellipse">
                  <a:avLst/>
                </a:prstGeom>
              </p:spPr>
            </p:pic>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692553" y="6174260"/>
                  <a:ext cx="181447" cy="168486"/>
                </a:xfrm>
                <a:prstGeom prst="ellipse">
                  <a:avLst/>
                </a:prstGeom>
              </p:spPr>
            </p:pic>
            <p:pic>
              <p:nvPicPr>
                <p:cNvPr id="68" name="Picture 67"/>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569182" y="5731574"/>
                  <a:ext cx="181447" cy="168486"/>
                </a:xfrm>
                <a:prstGeom prst="ellipse">
                  <a:avLst/>
                </a:prstGeom>
              </p:spPr>
            </p:pic>
            <p:pic>
              <p:nvPicPr>
                <p:cNvPr id="69" name="Picture 68"/>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228095" y="5564658"/>
                  <a:ext cx="181447" cy="168486"/>
                </a:xfrm>
                <a:prstGeom prst="ellipse">
                  <a:avLst/>
                </a:prstGeom>
              </p:spPr>
            </p:pic>
          </p:grpSp>
          <p:pic>
            <p:nvPicPr>
              <p:cNvPr id="75"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032152" y="6297628"/>
                <a:ext cx="181447" cy="168486"/>
              </a:xfrm>
              <a:prstGeom prst="ellipse">
                <a:avLst/>
              </a:prstGeom>
            </p:spPr>
          </p:pic>
        </p:grpSp>
      </p:grpSp>
      <p:grpSp>
        <p:nvGrpSpPr>
          <p:cNvPr id="96" name="Group 95"/>
          <p:cNvGrpSpPr/>
          <p:nvPr/>
        </p:nvGrpSpPr>
        <p:grpSpPr>
          <a:xfrm>
            <a:off x="8055429" y="2120537"/>
            <a:ext cx="3614039" cy="2451464"/>
            <a:chOff x="9139626" y="2120537"/>
            <a:chExt cx="2529842" cy="2451464"/>
          </a:xfrm>
        </p:grpSpPr>
        <p:sp>
          <p:nvSpPr>
            <p:cNvPr id="2" name="Oval 1"/>
            <p:cNvSpPr/>
            <p:nvPr/>
          </p:nvSpPr>
          <p:spPr>
            <a:xfrm rot="10800000">
              <a:off x="9139626" y="2120537"/>
              <a:ext cx="2529842" cy="2332446"/>
            </a:xfrm>
            <a:prstGeom prst="ellipse">
              <a:avLst/>
            </a:prstGeom>
            <a:noFill/>
            <a:ln w="57150">
              <a:gradFill>
                <a:gsLst>
                  <a:gs pos="0">
                    <a:srgbClr val="00FF00"/>
                  </a:gs>
                  <a:gs pos="38000">
                    <a:srgbClr val="FF0000"/>
                  </a:gs>
                  <a:gs pos="71000">
                    <a:srgbClr val="00B0F0"/>
                  </a:gs>
                  <a:gs pos="100000">
                    <a:srgbClr val="00206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9463295" y="3743117"/>
              <a:ext cx="656494" cy="828884"/>
              <a:chOff x="9463295" y="3743117"/>
              <a:chExt cx="656494" cy="828884"/>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2195" t="7112" r="42541" b="62920"/>
              <a:stretch/>
            </p:blipFill>
            <p:spPr>
              <a:xfrm>
                <a:off x="9463295" y="3962400"/>
                <a:ext cx="656494" cy="609601"/>
              </a:xfrm>
              <a:prstGeom prst="ellipse">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557638" y="3743117"/>
                <a:ext cx="181447" cy="168486"/>
              </a:xfrm>
              <a:prstGeom prst="ellipse">
                <a:avLst/>
              </a:prstGeom>
            </p:spPr>
          </p:pic>
        </p:grpSp>
      </p:grpSp>
      <p:grpSp>
        <p:nvGrpSpPr>
          <p:cNvPr id="120" name="Group 119"/>
          <p:cNvGrpSpPr/>
          <p:nvPr/>
        </p:nvGrpSpPr>
        <p:grpSpPr>
          <a:xfrm>
            <a:off x="1814285" y="203200"/>
            <a:ext cx="1204686" cy="660847"/>
            <a:chOff x="1886856" y="203200"/>
            <a:chExt cx="1204686" cy="660847"/>
          </a:xfrm>
        </p:grpSpPr>
        <p:sp>
          <p:nvSpPr>
            <p:cNvPr id="110" name="Oval 109"/>
            <p:cNvSpPr/>
            <p:nvPr/>
          </p:nvSpPr>
          <p:spPr>
            <a:xfrm rot="5400000">
              <a:off x="2162628" y="-72572"/>
              <a:ext cx="653142" cy="120468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TextBox 76"/>
            <p:cNvSpPr txBox="1"/>
            <p:nvPr/>
          </p:nvSpPr>
          <p:spPr>
            <a:xfrm>
              <a:off x="1944916" y="217716"/>
              <a:ext cx="957941"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বুধ</a:t>
              </a:r>
              <a:endParaRPr lang="en-US" sz="3600" dirty="0">
                <a:latin typeface="NikoshBAN" panose="02000000000000000000" pitchFamily="2" charset="0"/>
                <a:cs typeface="NikoshBAN" panose="02000000000000000000" pitchFamily="2" charset="0"/>
              </a:endParaRPr>
            </a:p>
          </p:txBody>
        </p:sp>
      </p:grpSp>
      <p:grpSp>
        <p:nvGrpSpPr>
          <p:cNvPr id="121" name="Group 120"/>
          <p:cNvGrpSpPr/>
          <p:nvPr/>
        </p:nvGrpSpPr>
        <p:grpSpPr>
          <a:xfrm>
            <a:off x="1756228" y="986971"/>
            <a:ext cx="1204686" cy="653142"/>
            <a:chOff x="1799771" y="986971"/>
            <a:chExt cx="1204686" cy="653142"/>
          </a:xfrm>
        </p:grpSpPr>
        <p:sp>
          <p:nvSpPr>
            <p:cNvPr id="112" name="Oval 111"/>
            <p:cNvSpPr/>
            <p:nvPr/>
          </p:nvSpPr>
          <p:spPr>
            <a:xfrm rot="5400000">
              <a:off x="2075543" y="711199"/>
              <a:ext cx="653142" cy="1204686"/>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 name="TextBox 77"/>
            <p:cNvSpPr txBox="1"/>
            <p:nvPr/>
          </p:nvSpPr>
          <p:spPr>
            <a:xfrm>
              <a:off x="1959430" y="986972"/>
              <a:ext cx="914400"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শুক্র</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23" name="Group 122"/>
          <p:cNvGrpSpPr/>
          <p:nvPr/>
        </p:nvGrpSpPr>
        <p:grpSpPr>
          <a:xfrm>
            <a:off x="1698173" y="2569028"/>
            <a:ext cx="1248225" cy="689877"/>
            <a:chOff x="1698173" y="2569028"/>
            <a:chExt cx="1248225" cy="689877"/>
          </a:xfrm>
        </p:grpSpPr>
        <p:sp>
          <p:nvSpPr>
            <p:cNvPr id="114" name="Oval 113"/>
            <p:cNvSpPr/>
            <p:nvPr/>
          </p:nvSpPr>
          <p:spPr>
            <a:xfrm rot="5400000">
              <a:off x="2017484" y="2293256"/>
              <a:ext cx="653142" cy="1204686"/>
            </a:xfrm>
            <a:prstGeom prst="ellipse">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9" name="TextBox 78"/>
            <p:cNvSpPr txBox="1"/>
            <p:nvPr/>
          </p:nvSpPr>
          <p:spPr>
            <a:xfrm>
              <a:off x="1698173" y="2612574"/>
              <a:ext cx="1146627"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মঙ্গল</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24" name="Group 123"/>
          <p:cNvGrpSpPr/>
          <p:nvPr/>
        </p:nvGrpSpPr>
        <p:grpSpPr>
          <a:xfrm>
            <a:off x="1611088" y="3309259"/>
            <a:ext cx="1291769" cy="667655"/>
            <a:chOff x="1654630" y="3309258"/>
            <a:chExt cx="1291769" cy="667655"/>
          </a:xfrm>
        </p:grpSpPr>
        <p:sp>
          <p:nvSpPr>
            <p:cNvPr id="115" name="Oval 114"/>
            <p:cNvSpPr/>
            <p:nvPr/>
          </p:nvSpPr>
          <p:spPr>
            <a:xfrm rot="5400000">
              <a:off x="2017485" y="3047999"/>
              <a:ext cx="653142" cy="1204686"/>
            </a:xfrm>
            <a:prstGeom prst="ellipse">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0" name="TextBox 79"/>
            <p:cNvSpPr txBox="1"/>
            <p:nvPr/>
          </p:nvSpPr>
          <p:spPr>
            <a:xfrm>
              <a:off x="1654630" y="3309258"/>
              <a:ext cx="126274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বৃহস্পতি</a:t>
              </a:r>
              <a:endParaRPr lang="en-US" sz="2800" dirty="0">
                <a:latin typeface="NikoshBAN" panose="02000000000000000000" pitchFamily="2" charset="0"/>
                <a:cs typeface="NikoshBAN" panose="02000000000000000000" pitchFamily="2" charset="0"/>
              </a:endParaRPr>
            </a:p>
          </p:txBody>
        </p:sp>
      </p:grpSp>
      <p:grpSp>
        <p:nvGrpSpPr>
          <p:cNvPr id="125" name="Group 124"/>
          <p:cNvGrpSpPr/>
          <p:nvPr/>
        </p:nvGrpSpPr>
        <p:grpSpPr>
          <a:xfrm>
            <a:off x="1654628" y="4093027"/>
            <a:ext cx="1204686" cy="689878"/>
            <a:chOff x="1799771" y="4107541"/>
            <a:chExt cx="1204686" cy="689878"/>
          </a:xfrm>
        </p:grpSpPr>
        <p:sp>
          <p:nvSpPr>
            <p:cNvPr id="116" name="Oval 115"/>
            <p:cNvSpPr/>
            <p:nvPr/>
          </p:nvSpPr>
          <p:spPr>
            <a:xfrm rot="5400000">
              <a:off x="2075543" y="3831769"/>
              <a:ext cx="653142" cy="1204686"/>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1" name="TextBox 80"/>
            <p:cNvSpPr txBox="1"/>
            <p:nvPr/>
          </p:nvSpPr>
          <p:spPr>
            <a:xfrm>
              <a:off x="1901375" y="4151088"/>
              <a:ext cx="943426"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শনি</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26" name="Group 125"/>
          <p:cNvGrpSpPr/>
          <p:nvPr/>
        </p:nvGrpSpPr>
        <p:grpSpPr>
          <a:xfrm>
            <a:off x="1335315" y="4949370"/>
            <a:ext cx="1436914" cy="653142"/>
            <a:chOff x="1422401" y="4891313"/>
            <a:chExt cx="1436914" cy="653142"/>
          </a:xfrm>
        </p:grpSpPr>
        <p:sp>
          <p:nvSpPr>
            <p:cNvPr id="117" name="Oval 116"/>
            <p:cNvSpPr/>
            <p:nvPr/>
          </p:nvSpPr>
          <p:spPr>
            <a:xfrm rot="5400000">
              <a:off x="1915884" y="4615541"/>
              <a:ext cx="653142" cy="1204686"/>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2" name="TextBox 81"/>
            <p:cNvSpPr txBox="1"/>
            <p:nvPr/>
          </p:nvSpPr>
          <p:spPr>
            <a:xfrm>
              <a:off x="1422401" y="4891313"/>
              <a:ext cx="1436914"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ইউরেনাস</a:t>
              </a:r>
              <a:endParaRPr lang="en-US" sz="2800" dirty="0">
                <a:latin typeface="NikoshBAN" panose="02000000000000000000" pitchFamily="2" charset="0"/>
                <a:cs typeface="NikoshBAN" panose="02000000000000000000" pitchFamily="2" charset="0"/>
              </a:endParaRPr>
            </a:p>
          </p:txBody>
        </p:sp>
      </p:grpSp>
      <p:grpSp>
        <p:nvGrpSpPr>
          <p:cNvPr id="127" name="Group 126"/>
          <p:cNvGrpSpPr/>
          <p:nvPr/>
        </p:nvGrpSpPr>
        <p:grpSpPr>
          <a:xfrm>
            <a:off x="1378858" y="5776686"/>
            <a:ext cx="1436912" cy="667655"/>
            <a:chOff x="1509487" y="5718629"/>
            <a:chExt cx="1436912" cy="667655"/>
          </a:xfrm>
        </p:grpSpPr>
        <p:sp>
          <p:nvSpPr>
            <p:cNvPr id="118" name="Oval 117"/>
            <p:cNvSpPr/>
            <p:nvPr/>
          </p:nvSpPr>
          <p:spPr>
            <a:xfrm rot="5400000">
              <a:off x="2017485" y="5457370"/>
              <a:ext cx="653142" cy="1204686"/>
            </a:xfrm>
            <a:prstGeom prst="ellipse">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3" name="TextBox 82"/>
            <p:cNvSpPr txBox="1"/>
            <p:nvPr/>
          </p:nvSpPr>
          <p:spPr>
            <a:xfrm>
              <a:off x="1509487" y="5718629"/>
              <a:ext cx="132080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নেপচুন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grpSp>
        <p:nvGrpSpPr>
          <p:cNvPr id="106" name="Group 105"/>
          <p:cNvGrpSpPr/>
          <p:nvPr/>
        </p:nvGrpSpPr>
        <p:grpSpPr>
          <a:xfrm>
            <a:off x="4871872" y="798288"/>
            <a:ext cx="6971767" cy="5143140"/>
            <a:chOff x="4871872" y="798288"/>
            <a:chExt cx="6971767" cy="5143140"/>
          </a:xfrm>
        </p:grpSpPr>
        <p:sp>
          <p:nvSpPr>
            <p:cNvPr id="6" name="Oval 5"/>
            <p:cNvSpPr/>
            <p:nvPr/>
          </p:nvSpPr>
          <p:spPr>
            <a:xfrm rot="5400000">
              <a:off x="6122478" y="220267"/>
              <a:ext cx="5143140" cy="6299182"/>
            </a:xfrm>
            <a:prstGeom prst="ellipse">
              <a:avLst/>
            </a:prstGeom>
            <a:noFill/>
            <a:ln w="57150"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4871872" y="3053690"/>
              <a:ext cx="1583798" cy="1010313"/>
              <a:chOff x="6705581" y="3285916"/>
              <a:chExt cx="1756247" cy="1010313"/>
            </a:xfrm>
          </p:grpSpPr>
          <p:grpSp>
            <p:nvGrpSpPr>
              <p:cNvPr id="18" name="Group 17"/>
              <p:cNvGrpSpPr/>
              <p:nvPr/>
            </p:nvGrpSpPr>
            <p:grpSpPr>
              <a:xfrm>
                <a:off x="6846130" y="3396344"/>
                <a:ext cx="1470538" cy="899885"/>
                <a:chOff x="7600890" y="4720888"/>
                <a:chExt cx="1341087" cy="667657"/>
              </a:xfrm>
            </p:grpSpPr>
            <p:sp>
              <p:nvSpPr>
                <p:cNvPr id="19" name="Oval 18"/>
                <p:cNvSpPr/>
                <p:nvPr/>
              </p:nvSpPr>
              <p:spPr>
                <a:xfrm>
                  <a:off x="7955181" y="4720888"/>
                  <a:ext cx="593734" cy="667657"/>
                </a:xfrm>
                <a:prstGeom prst="ellipse">
                  <a:avLst/>
                </a:prstGeom>
                <a:gradFill flip="none" rotWithShape="1">
                  <a:gsLst>
                    <a:gs pos="17000">
                      <a:schemeClr val="bg1">
                        <a:lumMod val="85000"/>
                      </a:schemeClr>
                    </a:gs>
                    <a:gs pos="56000">
                      <a:schemeClr val="tx2">
                        <a:lumMod val="60000"/>
                        <a:lumOff val="40000"/>
                      </a:schemeClr>
                    </a:gs>
                    <a:gs pos="85000">
                      <a:schemeClr val="bg1">
                        <a:lumMod val="75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Arc 19"/>
                <p:cNvSpPr/>
                <p:nvPr/>
              </p:nvSpPr>
              <p:spPr>
                <a:xfrm rot="353929">
                  <a:off x="7600890" y="4967422"/>
                  <a:ext cx="1333827" cy="187099"/>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353929">
                  <a:off x="7608150" y="5018224"/>
                  <a:ext cx="1333827" cy="187099"/>
                </a:xfrm>
                <a:prstGeom prst="arc">
                  <a:avLst>
                    <a:gd name="adj1" fmla="val 20456404"/>
                    <a:gd name="adj2" fmla="val 11663707"/>
                  </a:avLst>
                </a:prstGeom>
                <a:ln w="38100">
                  <a:gradFill>
                    <a:gsLst>
                      <a:gs pos="33596">
                        <a:srgbClr val="2BCFE5"/>
                      </a:gs>
                      <a:gs pos="0">
                        <a:srgbClr val="FF0000"/>
                      </a:gs>
                      <a:gs pos="74000">
                        <a:schemeClr val="accent1">
                          <a:lumMod val="45000"/>
                          <a:lumOff val="55000"/>
                        </a:schemeClr>
                      </a:gs>
                      <a:gs pos="57000">
                        <a:srgbClr val="0070C0"/>
                      </a:gs>
                      <a:gs pos="94000">
                        <a:srgbClr val="00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026381" y="3663287"/>
                <a:ext cx="181447" cy="168486"/>
              </a:xfrm>
              <a:prstGeom prst="ellipse">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903010" y="3554430"/>
                <a:ext cx="181447" cy="168486"/>
              </a:xfrm>
              <a:prstGeom prst="ellipse">
                <a:avLst/>
              </a:prstGeom>
            </p:spPr>
          </p:pic>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634495" y="3314944"/>
                <a:ext cx="181447" cy="168486"/>
              </a:xfrm>
              <a:prstGeom prst="ellipse">
                <a:avLst/>
              </a:prstGeom>
            </p:spPr>
          </p:pic>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249867" y="3307687"/>
                <a:ext cx="181447" cy="168486"/>
              </a:xfrm>
              <a:prstGeom prst="ellipse">
                <a:avLst/>
              </a:prstGeom>
            </p:spPr>
          </p:pic>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865238" y="3561687"/>
                <a:ext cx="181447" cy="168486"/>
              </a:xfrm>
              <a:prstGeom prst="ellipse">
                <a:avLst/>
              </a:prstGeom>
            </p:spPr>
          </p:pic>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932039" y="4076944"/>
                <a:ext cx="181447" cy="168486"/>
              </a:xfrm>
              <a:prstGeom prst="ellipse">
                <a:avLst/>
              </a:prstGeom>
            </p:spPr>
          </p:pic>
          <p:pic>
            <p:nvPicPr>
              <p:cNvPr id="49"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786895" y="3409288"/>
                <a:ext cx="181447" cy="168486"/>
              </a:xfrm>
              <a:prstGeom prst="ellipse">
                <a:avLst/>
              </a:prstGeom>
            </p:spPr>
          </p:pic>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046666" y="3452830"/>
                <a:ext cx="181447" cy="168486"/>
              </a:xfrm>
              <a:prstGeom prst="ellipse">
                <a:avLst/>
              </a:prstGeom>
            </p:spPr>
          </p:pic>
          <p:pic>
            <p:nvPicPr>
              <p:cNvPr id="51" name="Picture 50"/>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705581" y="3648773"/>
                <a:ext cx="181447" cy="168486"/>
              </a:xfrm>
              <a:prstGeom prst="ellipse">
                <a:avLst/>
              </a:prstGeom>
            </p:spPr>
          </p:pic>
          <p:pic>
            <p:nvPicPr>
              <p:cNvPr id="52" name="Picture 51"/>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206324" y="4004373"/>
                <a:ext cx="181447" cy="168486"/>
              </a:xfrm>
              <a:prstGeom prst="ellipse">
                <a:avLst/>
              </a:prstGeom>
            </p:spPr>
          </p:pic>
          <p:pic>
            <p:nvPicPr>
              <p:cNvPr id="53" name="Picture 52"/>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981352" y="3968087"/>
                <a:ext cx="181447" cy="168486"/>
              </a:xfrm>
              <a:prstGeom prst="ellipse">
                <a:avLst/>
              </a:prstGeom>
            </p:spPr>
          </p:pic>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431295" y="3285916"/>
                <a:ext cx="181447" cy="168486"/>
              </a:xfrm>
              <a:prstGeom prst="ellipse">
                <a:avLst/>
              </a:prstGeom>
            </p:spPr>
          </p:pic>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171524" y="4069687"/>
                <a:ext cx="181447" cy="168486"/>
              </a:xfrm>
              <a:prstGeom prst="ellipse">
                <a:avLst/>
              </a:prstGeom>
            </p:spPr>
          </p:pic>
          <p:pic>
            <p:nvPicPr>
              <p:cNvPr id="56" name="Picture 55"/>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685296" y="4105972"/>
                <a:ext cx="181447" cy="168486"/>
              </a:xfrm>
              <a:prstGeom prst="ellipse">
                <a:avLst/>
              </a:prstGeom>
            </p:spPr>
          </p:pic>
          <p:pic>
            <p:nvPicPr>
              <p:cNvPr id="57" name="Picture 56"/>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6792667" y="3910029"/>
                <a:ext cx="181447" cy="168486"/>
              </a:xfrm>
              <a:prstGeom prst="ellipse">
                <a:avLst/>
              </a:prstGeom>
            </p:spPr>
          </p:pic>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424038" y="4062430"/>
                <a:ext cx="181447" cy="168486"/>
              </a:xfrm>
              <a:prstGeom prst="ellipse">
                <a:avLst/>
              </a:prstGeom>
            </p:spPr>
          </p:pic>
          <p:pic>
            <p:nvPicPr>
              <p:cNvPr id="63" name="Picture 62"/>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280381" y="3902773"/>
                <a:ext cx="181447" cy="168486"/>
              </a:xfrm>
              <a:prstGeom prst="ellipse">
                <a:avLst/>
              </a:prstGeom>
            </p:spPr>
          </p:pic>
          <p:pic>
            <p:nvPicPr>
              <p:cNvPr id="64" name="Picture 63"/>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171524" y="3706830"/>
                <a:ext cx="181447" cy="168486"/>
              </a:xfrm>
              <a:prstGeom prst="ellipse">
                <a:avLst/>
              </a:prstGeom>
            </p:spPr>
          </p:pic>
        </p:grpSp>
      </p:grpSp>
      <p:grpSp>
        <p:nvGrpSpPr>
          <p:cNvPr id="103" name="Group 102"/>
          <p:cNvGrpSpPr/>
          <p:nvPr/>
        </p:nvGrpSpPr>
        <p:grpSpPr>
          <a:xfrm>
            <a:off x="6226629" y="1065231"/>
            <a:ext cx="5529925" cy="4420443"/>
            <a:chOff x="6516914" y="1065231"/>
            <a:chExt cx="5239640" cy="4420443"/>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7961066" y="1145059"/>
              <a:ext cx="181447" cy="168486"/>
            </a:xfrm>
            <a:prstGeom prst="ellipse">
              <a:avLst/>
            </a:prstGeom>
          </p:spPr>
        </p:pic>
        <p:grpSp>
          <p:nvGrpSpPr>
            <p:cNvPr id="98" name="Group 97"/>
            <p:cNvGrpSpPr/>
            <p:nvPr/>
          </p:nvGrpSpPr>
          <p:grpSpPr>
            <a:xfrm>
              <a:off x="6516914" y="1065231"/>
              <a:ext cx="5239640" cy="4420443"/>
              <a:chOff x="8048152" y="1065231"/>
              <a:chExt cx="3708402" cy="4420443"/>
            </a:xfrm>
          </p:grpSpPr>
          <p:sp>
            <p:nvSpPr>
              <p:cNvPr id="3" name="Oval 2"/>
              <p:cNvSpPr/>
              <p:nvPr/>
            </p:nvSpPr>
            <p:spPr>
              <a:xfrm>
                <a:off x="8200554" y="1190171"/>
                <a:ext cx="3556000" cy="4295503"/>
              </a:xfrm>
              <a:prstGeom prst="ellipse">
                <a:avLst/>
              </a:prstGeom>
              <a:noFill/>
              <a:ln w="57150"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8048152" y="1065231"/>
                <a:ext cx="1436934" cy="1322371"/>
                <a:chOff x="8048152" y="1065231"/>
                <a:chExt cx="1436934" cy="1322371"/>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505353" y="1079745"/>
                  <a:ext cx="181447" cy="168486"/>
                </a:xfrm>
                <a:prstGeom prst="ellipse">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781124" y="1065231"/>
                  <a:ext cx="181447" cy="168486"/>
                </a:xfrm>
                <a:prstGeom prst="ellipse">
                  <a:avLst/>
                </a:prstGeom>
              </p:spPr>
            </p:pic>
            <p:grpSp>
              <p:nvGrpSpPr>
                <p:cNvPr id="87" name="Group 86"/>
                <p:cNvGrpSpPr/>
                <p:nvPr/>
              </p:nvGrpSpPr>
              <p:grpSpPr>
                <a:xfrm>
                  <a:off x="8048152" y="1204685"/>
                  <a:ext cx="1436934" cy="1182917"/>
                  <a:chOff x="8048152" y="1204685"/>
                  <a:chExt cx="1436934" cy="1182917"/>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81254" t="4731" r="3404" b="65138"/>
                  <a:stretch/>
                </p:blipFill>
                <p:spPr>
                  <a:xfrm>
                    <a:off x="8200556" y="1204685"/>
                    <a:ext cx="1114589" cy="1074057"/>
                  </a:xfrm>
                  <a:prstGeom prst="ellipse">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048152" y="1827230"/>
                    <a:ext cx="181447" cy="168486"/>
                  </a:xfrm>
                  <a:prstGeom prst="ellipse">
                    <a:avLst/>
                  </a:prstGeom>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084439" y="1515172"/>
                    <a:ext cx="181447" cy="168486"/>
                  </a:xfrm>
                  <a:prstGeom prst="ellipse">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207809" y="1232144"/>
                    <a:ext cx="181447" cy="168486"/>
                  </a:xfrm>
                  <a:prstGeom prst="ellipse">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209297" y="1304717"/>
                    <a:ext cx="181447" cy="168486"/>
                  </a:xfrm>
                  <a:prstGeom prst="ellipse">
                    <a:avLst/>
                  </a:prstGeom>
                </p:spPr>
              </p:pic>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171524" y="1994144"/>
                    <a:ext cx="181447" cy="168486"/>
                  </a:xfrm>
                  <a:prstGeom prst="ellipse">
                    <a:avLst/>
                  </a:prstGeom>
                </p:spPr>
              </p:pic>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200552" y="1979630"/>
                    <a:ext cx="181447" cy="168486"/>
                  </a:xfrm>
                  <a:prstGeom prst="ellipse">
                    <a:avLst/>
                  </a:prstGeom>
                </p:spPr>
              </p:pic>
              <p:pic>
                <p:nvPicPr>
                  <p:cNvPr id="42" name="Picture 41"/>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730325" y="2219116"/>
                    <a:ext cx="181447" cy="168486"/>
                  </a:xfrm>
                  <a:prstGeom prst="ellipse">
                    <a:avLst/>
                  </a:prstGeom>
                </p:spPr>
              </p:pic>
              <p:pic>
                <p:nvPicPr>
                  <p:cNvPr id="43" name="Picture 42"/>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505352" y="2211858"/>
                    <a:ext cx="181447" cy="168486"/>
                  </a:xfrm>
                  <a:prstGeom prst="ellipse">
                    <a:avLst/>
                  </a:prstGeom>
                </p:spPr>
              </p:pic>
              <p:pic>
                <p:nvPicPr>
                  <p:cNvPr id="44" name="Picture 43"/>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962553" y="2132030"/>
                    <a:ext cx="181447" cy="168486"/>
                  </a:xfrm>
                  <a:prstGeom prst="ellipse">
                    <a:avLst/>
                  </a:prstGeom>
                </p:spPr>
              </p:pic>
              <p:pic>
                <p:nvPicPr>
                  <p:cNvPr id="45" name="Picture 44"/>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260096" y="1776431"/>
                    <a:ext cx="181447" cy="168486"/>
                  </a:xfrm>
                  <a:prstGeom prst="ellipse">
                    <a:avLst/>
                  </a:prstGeom>
                </p:spPr>
              </p:pic>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165753" y="2030430"/>
                    <a:ext cx="181447" cy="168486"/>
                  </a:xfrm>
                  <a:prstGeom prst="ellipse">
                    <a:avLst/>
                  </a:prstGeom>
                </p:spPr>
              </p:pic>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303639" y="1544202"/>
                    <a:ext cx="181447" cy="168486"/>
                  </a:xfrm>
                  <a:prstGeom prst="ellipse">
                    <a:avLst/>
                  </a:prstGeom>
                </p:spPr>
              </p:pic>
              <p:pic>
                <p:nvPicPr>
                  <p:cNvPr id="48" name="Picture 47"/>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8323924" y="2146544"/>
                    <a:ext cx="181447" cy="168486"/>
                  </a:xfrm>
                  <a:prstGeom prst="ellipse">
                    <a:avLst/>
                  </a:prstGeom>
                </p:spPr>
              </p:pic>
            </p:grpSp>
          </p:grpSp>
        </p:grpSp>
      </p:grpSp>
      <p:grpSp>
        <p:nvGrpSpPr>
          <p:cNvPr id="105" name="Group 104"/>
          <p:cNvGrpSpPr/>
          <p:nvPr/>
        </p:nvGrpSpPr>
        <p:grpSpPr>
          <a:xfrm>
            <a:off x="4702629" y="435423"/>
            <a:ext cx="7184553" cy="5889173"/>
            <a:chOff x="4702629" y="435423"/>
            <a:chExt cx="7184553" cy="5889173"/>
          </a:xfrm>
        </p:grpSpPr>
        <p:sp>
          <p:nvSpPr>
            <p:cNvPr id="7" name="Oval 6"/>
            <p:cNvSpPr/>
            <p:nvPr/>
          </p:nvSpPr>
          <p:spPr>
            <a:xfrm rot="10800000">
              <a:off x="4702629" y="435423"/>
              <a:ext cx="7184553" cy="5889173"/>
            </a:xfrm>
            <a:prstGeom prst="ellipse">
              <a:avLst/>
            </a:prstGeom>
            <a:noFill/>
            <a:ln w="57150" cap="sq" cmpd="sng">
              <a:gradFill>
                <a:gsLst>
                  <a:gs pos="0">
                    <a:srgbClr val="FF0000"/>
                  </a:gs>
                  <a:gs pos="31000">
                    <a:srgbClr val="2BCFE5"/>
                  </a:gs>
                  <a:gs pos="68000">
                    <a:srgbClr val="FFFF00"/>
                  </a:gs>
                  <a:gs pos="100000">
                    <a:srgbClr val="002060"/>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714764" y="1306286"/>
              <a:ext cx="1364439" cy="986974"/>
              <a:chOff x="9216552" y="0"/>
              <a:chExt cx="972476" cy="986974"/>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48572" t="53956" r="36666" b="15302"/>
              <a:stretch/>
            </p:blipFill>
            <p:spPr>
              <a:xfrm>
                <a:off x="9332667" y="130629"/>
                <a:ext cx="710273" cy="725714"/>
              </a:xfrm>
              <a:prstGeom prst="ellipse">
                <a:avLst/>
              </a:prstGeom>
            </p:spPr>
          </p:pic>
          <p:pic>
            <p:nvPicPr>
              <p:cNvPr id="59" name="Picture 58"/>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10007581" y="303230"/>
                <a:ext cx="181447" cy="168486"/>
              </a:xfrm>
              <a:prstGeom prst="ellipse">
                <a:avLst/>
              </a:prstGeom>
            </p:spPr>
          </p:pic>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826153" y="107287"/>
                <a:ext cx="181447" cy="168486"/>
              </a:xfrm>
              <a:prstGeom prst="ellipse">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281867" y="666087"/>
                <a:ext cx="181447" cy="168486"/>
              </a:xfrm>
              <a:prstGeom prst="ellipse">
                <a:avLst/>
              </a:prstGeom>
            </p:spPr>
          </p:pic>
          <p:pic>
            <p:nvPicPr>
              <p:cNvPr id="72" name="Picture 71"/>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637468" y="818488"/>
                <a:ext cx="181447" cy="168486"/>
              </a:xfrm>
              <a:prstGeom prst="ellipse">
                <a:avLst/>
              </a:prstGeom>
            </p:spPr>
          </p:pic>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905981" y="593516"/>
                <a:ext cx="181447" cy="168486"/>
              </a:xfrm>
              <a:prstGeom prst="ellipse">
                <a:avLst/>
              </a:prstGeom>
            </p:spPr>
          </p:pic>
          <p:pic>
            <p:nvPicPr>
              <p:cNvPr id="74" name="Picture 73"/>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448782" y="0"/>
                <a:ext cx="181447" cy="168486"/>
              </a:xfrm>
              <a:prstGeom prst="ellipse">
                <a:avLst/>
              </a:prstGeom>
            </p:spPr>
          </p:pic>
          <p:pic>
            <p:nvPicPr>
              <p:cNvPr id="76" name="Picture 75"/>
              <p:cNvPicPr>
                <a:picLocks noChangeAspect="1"/>
              </p:cNvPicPr>
              <p:nvPr/>
            </p:nvPicPr>
            <p:blipFill rotWithShape="1">
              <a:blip r:embed="rId2" cstate="print">
                <a:extLst>
                  <a:ext uri="{28A0092B-C50C-407E-A947-70E740481C1C}">
                    <a14:useLocalDpi xmlns:a14="http://schemas.microsoft.com/office/drawing/2010/main" val="0"/>
                  </a:ext>
                </a:extLst>
              </a:blip>
              <a:srcRect l="42195" t="7112" r="42541" b="62920"/>
              <a:stretch/>
            </p:blipFill>
            <p:spPr>
              <a:xfrm>
                <a:off x="9216552" y="295972"/>
                <a:ext cx="181447" cy="168486"/>
              </a:xfrm>
              <a:prstGeom prst="ellipse">
                <a:avLst/>
              </a:prstGeom>
            </p:spPr>
          </p:pic>
        </p:grpSp>
      </p:grpSp>
      <p:grpSp>
        <p:nvGrpSpPr>
          <p:cNvPr id="122" name="Group 121"/>
          <p:cNvGrpSpPr/>
          <p:nvPr/>
        </p:nvGrpSpPr>
        <p:grpSpPr>
          <a:xfrm>
            <a:off x="1770741" y="1799771"/>
            <a:ext cx="1204686" cy="660849"/>
            <a:chOff x="1814284" y="1799771"/>
            <a:chExt cx="1204686" cy="660849"/>
          </a:xfrm>
        </p:grpSpPr>
        <p:sp>
          <p:nvSpPr>
            <p:cNvPr id="113" name="Oval 112"/>
            <p:cNvSpPr/>
            <p:nvPr/>
          </p:nvSpPr>
          <p:spPr>
            <a:xfrm rot="5400000">
              <a:off x="2090056" y="1523999"/>
              <a:ext cx="653142" cy="1204686"/>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4" name="TextBox 103"/>
            <p:cNvSpPr txBox="1"/>
            <p:nvPr/>
          </p:nvSpPr>
          <p:spPr>
            <a:xfrm>
              <a:off x="1828800" y="1814289"/>
              <a:ext cx="1045029"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পৃথিবী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19" name="Group 118"/>
          <p:cNvGrpSpPr/>
          <p:nvPr/>
        </p:nvGrpSpPr>
        <p:grpSpPr>
          <a:xfrm>
            <a:off x="261259" y="2438400"/>
            <a:ext cx="1103086" cy="1306286"/>
            <a:chOff x="261259" y="2438400"/>
            <a:chExt cx="1103086" cy="1306286"/>
          </a:xfrm>
        </p:grpSpPr>
        <p:sp>
          <p:nvSpPr>
            <p:cNvPr id="108" name="Oval 107"/>
            <p:cNvSpPr/>
            <p:nvPr/>
          </p:nvSpPr>
          <p:spPr>
            <a:xfrm>
              <a:off x="261259" y="2438400"/>
              <a:ext cx="1103086" cy="1306286"/>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9" name="TextBox 108"/>
            <p:cNvSpPr txBox="1"/>
            <p:nvPr/>
          </p:nvSpPr>
          <p:spPr>
            <a:xfrm rot="16200000">
              <a:off x="333831" y="2685144"/>
              <a:ext cx="1074055"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 সূর্য</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9667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arn(inVertical)">
                                      <p:cBhvr>
                                        <p:cTn id="7" dur="500"/>
                                        <p:tgtEl>
                                          <p:spTgt spid="1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barn(inVertical)">
                                      <p:cBhvr>
                                        <p:cTn id="11" dur="500"/>
                                        <p:tgtEl>
                                          <p:spTgt spid="12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barn(inVertical)">
                                      <p:cBhvr>
                                        <p:cTn id="15" dur="500"/>
                                        <p:tgtEl>
                                          <p:spTgt spid="12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barn(inVertical)">
                                      <p:cBhvr>
                                        <p:cTn id="19" dur="500"/>
                                        <p:tgtEl>
                                          <p:spTgt spid="122"/>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barn(inVertical)">
                                      <p:cBhvr>
                                        <p:cTn id="23" dur="500"/>
                                        <p:tgtEl>
                                          <p:spTgt spid="123"/>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barn(inVertical)">
                                      <p:cBhvr>
                                        <p:cTn id="27" dur="500"/>
                                        <p:tgtEl>
                                          <p:spTgt spid="124"/>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barn(inVertical)">
                                      <p:cBhvr>
                                        <p:cTn id="31" dur="500"/>
                                        <p:tgtEl>
                                          <p:spTgt spid="125"/>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barn(inVertical)">
                                      <p:cBhvr>
                                        <p:cTn id="39"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19"/>
                    </p:tgtEl>
                  </p:cond>
                </p:stCondLst>
                <p:endSync evt="end" delay="0">
                  <p:rtn val="all"/>
                </p:endSync>
                <p:childTnLst>
                  <p:par>
                    <p:cTn id="41" fill="hold">
                      <p:stCondLst>
                        <p:cond delay="0"/>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childTnLst>
              </p:cTn>
              <p:nextCondLst>
                <p:cond evt="onClick" delay="0">
                  <p:tgtEl>
                    <p:spTgt spid="119"/>
                  </p:tgtEl>
                </p:cond>
              </p:nextCondLst>
            </p:seq>
            <p:seq concurrent="1" nextAc="seek">
              <p:cTn id="46" restart="whenNotActive" fill="hold" evtFilter="cancelBubble" nodeType="interactiveSeq">
                <p:stCondLst>
                  <p:cond evt="onClick" delay="0">
                    <p:tgtEl>
                      <p:spTgt spid="120"/>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barn(inVertical)">
                                      <p:cBhvr>
                                        <p:cTn id="51" dur="500"/>
                                        <p:tgtEl>
                                          <p:spTgt spid="94"/>
                                        </p:tgtEl>
                                      </p:cBhvr>
                                    </p:animEffect>
                                  </p:childTnLst>
                                </p:cTn>
                              </p:par>
                            </p:childTnLst>
                          </p:cTn>
                        </p:par>
                      </p:childTnLst>
                    </p:cTn>
                  </p:par>
                </p:childTnLst>
              </p:cTn>
              <p:nextCondLst>
                <p:cond evt="onClick" delay="0">
                  <p:tgtEl>
                    <p:spTgt spid="120"/>
                  </p:tgtEl>
                </p:cond>
              </p:nextCondLst>
            </p:seq>
            <p:seq concurrent="1" nextAc="seek">
              <p:cTn id="52" restart="whenNotActive" fill="hold" evtFilter="cancelBubble" nodeType="interactiveSeq">
                <p:stCondLst>
                  <p:cond evt="onClick" delay="0">
                    <p:tgtEl>
                      <p:spTgt spid="121"/>
                    </p:tgtEl>
                  </p:cond>
                </p:stCondLst>
                <p:endSync evt="end" delay="0">
                  <p:rtn val="all"/>
                </p:endSync>
                <p:childTnLst>
                  <p:par>
                    <p:cTn id="53" fill="hold">
                      <p:stCondLst>
                        <p:cond delay="0"/>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barn(inVertical)">
                                      <p:cBhvr>
                                        <p:cTn id="57" dur="500"/>
                                        <p:tgtEl>
                                          <p:spTgt spid="95"/>
                                        </p:tgtEl>
                                      </p:cBhvr>
                                    </p:animEffect>
                                  </p:childTnLst>
                                </p:cTn>
                              </p:par>
                            </p:childTnLst>
                          </p:cTn>
                        </p:par>
                      </p:childTnLst>
                    </p:cTn>
                  </p:par>
                </p:childTnLst>
              </p:cTn>
              <p:nextCondLst>
                <p:cond evt="onClick" delay="0">
                  <p:tgtEl>
                    <p:spTgt spid="121"/>
                  </p:tgtEl>
                </p:cond>
              </p:nextCondLst>
            </p:seq>
            <p:seq concurrent="1" nextAc="seek">
              <p:cTn id="58" restart="whenNotActive" fill="hold" evtFilter="cancelBubble" nodeType="interactiveSeq">
                <p:stCondLst>
                  <p:cond evt="onClick" delay="0">
                    <p:tgtEl>
                      <p:spTgt spid="122"/>
                    </p:tgtEl>
                  </p:cond>
                </p:stCondLst>
                <p:endSync evt="end" delay="0">
                  <p:rtn val="all"/>
                </p:endSync>
                <p:childTnLst>
                  <p:par>
                    <p:cTn id="59" fill="hold">
                      <p:stCondLst>
                        <p:cond delay="0"/>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barn(inVertical)">
                                      <p:cBhvr>
                                        <p:cTn id="63" dur="500"/>
                                        <p:tgtEl>
                                          <p:spTgt spid="96"/>
                                        </p:tgtEl>
                                      </p:cBhvr>
                                    </p:animEffect>
                                  </p:childTnLst>
                                </p:cTn>
                              </p:par>
                            </p:childTnLst>
                          </p:cTn>
                        </p:par>
                      </p:childTnLst>
                    </p:cTn>
                  </p:par>
                </p:childTnLst>
              </p:cTn>
              <p:nextCondLst>
                <p:cond evt="onClick" delay="0">
                  <p:tgtEl>
                    <p:spTgt spid="122"/>
                  </p:tgtEl>
                </p:cond>
              </p:nextCondLst>
            </p:seq>
            <p:seq concurrent="1" nextAc="seek">
              <p:cTn id="64" restart="whenNotActive" fill="hold" evtFilter="cancelBubble" nodeType="interactiveSeq">
                <p:stCondLst>
                  <p:cond evt="onClick" delay="0">
                    <p:tgtEl>
                      <p:spTgt spid="123"/>
                    </p:tgtEl>
                  </p:cond>
                </p:stCondLst>
                <p:endSync evt="end" delay="0">
                  <p:rtn val="all"/>
                </p:endSync>
                <p:childTnLst>
                  <p:par>
                    <p:cTn id="65" fill="hold">
                      <p:stCondLst>
                        <p:cond delay="0"/>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barn(inVertical)">
                                      <p:cBhvr>
                                        <p:cTn id="69" dur="500"/>
                                        <p:tgtEl>
                                          <p:spTgt spid="107"/>
                                        </p:tgtEl>
                                      </p:cBhvr>
                                    </p:animEffect>
                                  </p:childTnLst>
                                </p:cTn>
                              </p:par>
                            </p:childTnLst>
                          </p:cTn>
                        </p:par>
                      </p:childTnLst>
                    </p:cTn>
                  </p:par>
                </p:childTnLst>
              </p:cTn>
              <p:nextCondLst>
                <p:cond evt="onClick" delay="0">
                  <p:tgtEl>
                    <p:spTgt spid="123"/>
                  </p:tgtEl>
                </p:cond>
              </p:nextCondLst>
            </p:seq>
            <p:seq concurrent="1" nextAc="seek">
              <p:cTn id="70" restart="whenNotActive" fill="hold" evtFilter="cancelBubble" nodeType="interactiveSeq">
                <p:stCondLst>
                  <p:cond evt="onClick" delay="0">
                    <p:tgtEl>
                      <p:spTgt spid="124"/>
                    </p:tgtEl>
                  </p:cond>
                </p:stCondLst>
                <p:endSync evt="end" delay="0">
                  <p:rtn val="all"/>
                </p:endSync>
                <p:childTnLst>
                  <p:par>
                    <p:cTn id="71" fill="hold">
                      <p:stCondLst>
                        <p:cond delay="0"/>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barn(inVertical)">
                                      <p:cBhvr>
                                        <p:cTn id="75" dur="500"/>
                                        <p:tgtEl>
                                          <p:spTgt spid="103"/>
                                        </p:tgtEl>
                                      </p:cBhvr>
                                    </p:animEffect>
                                  </p:childTnLst>
                                </p:cTn>
                              </p:par>
                            </p:childTnLst>
                          </p:cTn>
                        </p:par>
                      </p:childTnLst>
                    </p:cTn>
                  </p:par>
                </p:childTnLst>
              </p:cTn>
              <p:nextCondLst>
                <p:cond evt="onClick" delay="0">
                  <p:tgtEl>
                    <p:spTgt spid="124"/>
                  </p:tgtEl>
                </p:cond>
              </p:nextCondLst>
            </p:seq>
            <p:seq concurrent="1" nextAc="seek">
              <p:cTn id="76" restart="whenNotActive" fill="hold" evtFilter="cancelBubble" nodeType="interactiveSeq">
                <p:stCondLst>
                  <p:cond evt="onClick" delay="0">
                    <p:tgtEl>
                      <p:spTgt spid="125"/>
                    </p:tgtEl>
                  </p:cond>
                </p:stCondLst>
                <p:endSync evt="end" delay="0">
                  <p:rtn val="all"/>
                </p:endSync>
                <p:childTnLst>
                  <p:par>
                    <p:cTn id="77" fill="hold">
                      <p:stCondLst>
                        <p:cond delay="0"/>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barn(inVertical)">
                                      <p:cBhvr>
                                        <p:cTn id="81" dur="500"/>
                                        <p:tgtEl>
                                          <p:spTgt spid="106"/>
                                        </p:tgtEl>
                                      </p:cBhvr>
                                    </p:animEffect>
                                  </p:childTnLst>
                                </p:cTn>
                              </p:par>
                            </p:childTnLst>
                          </p:cTn>
                        </p:par>
                      </p:childTnLst>
                    </p:cTn>
                  </p:par>
                </p:childTnLst>
              </p:cTn>
              <p:nextCondLst>
                <p:cond evt="onClick" delay="0">
                  <p:tgtEl>
                    <p:spTgt spid="125"/>
                  </p:tgtEl>
                </p:cond>
              </p:nextCondLst>
            </p:seq>
            <p:seq concurrent="1" nextAc="seek">
              <p:cTn id="82" restart="whenNotActive" fill="hold" evtFilter="cancelBubble" nodeType="interactiveSeq">
                <p:stCondLst>
                  <p:cond evt="onClick" delay="0">
                    <p:tgtEl>
                      <p:spTgt spid="126"/>
                    </p:tgtEl>
                  </p:cond>
                </p:stCondLst>
                <p:endSync evt="end" delay="0">
                  <p:rtn val="all"/>
                </p:endSync>
                <p:childTnLst>
                  <p:par>
                    <p:cTn id="83" fill="hold">
                      <p:stCondLst>
                        <p:cond delay="0"/>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barn(inVertical)">
                                      <p:cBhvr>
                                        <p:cTn id="87" dur="500"/>
                                        <p:tgtEl>
                                          <p:spTgt spid="105"/>
                                        </p:tgtEl>
                                      </p:cBhvr>
                                    </p:animEffect>
                                  </p:childTnLst>
                                </p:cTn>
                              </p:par>
                            </p:childTnLst>
                          </p:cTn>
                        </p:par>
                      </p:childTnLst>
                    </p:cTn>
                  </p:par>
                </p:childTnLst>
              </p:cTn>
              <p:nextCondLst>
                <p:cond evt="onClick" delay="0">
                  <p:tgtEl>
                    <p:spTgt spid="126"/>
                  </p:tgtEl>
                </p:cond>
              </p:nextCondLst>
            </p:seq>
            <p:seq concurrent="1" nextAc="seek">
              <p:cTn id="88" restart="whenNotActive" fill="hold" evtFilter="cancelBubble" nodeType="interactiveSeq">
                <p:stCondLst>
                  <p:cond evt="onClick" delay="0">
                    <p:tgtEl>
                      <p:spTgt spid="127"/>
                    </p:tgtEl>
                  </p:cond>
                </p:stCondLst>
                <p:endSync evt="end" delay="0">
                  <p:rtn val="all"/>
                </p:endSync>
                <p:childTnLst>
                  <p:par>
                    <p:cTn id="89" fill="hold">
                      <p:stCondLst>
                        <p:cond delay="0"/>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barn(inVertical)">
                                      <p:cBhvr>
                                        <p:cTn id="93" dur="500"/>
                                        <p:tgtEl>
                                          <p:spTgt spid="101"/>
                                        </p:tgtEl>
                                      </p:cBhvr>
                                    </p:animEffect>
                                  </p:childTnLst>
                                </p:cTn>
                              </p:par>
                            </p:childTnLst>
                          </p:cTn>
                        </p:par>
                      </p:childTnLst>
                    </p:cTn>
                  </p:par>
                </p:childTnLst>
              </p:cTn>
              <p:nextCondLst>
                <p:cond evt="onClick" delay="0">
                  <p:tgtEl>
                    <p:spTgt spid="127"/>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03520" y="628650"/>
            <a:ext cx="1280160" cy="1371600"/>
          </a:xfrm>
          <a:prstGeom prst="ellipse">
            <a:avLst/>
          </a:prstGeom>
          <a:gradFill flip="none" rotWithShape="1">
            <a:gsLst>
              <a:gs pos="17000">
                <a:srgbClr val="FFC000"/>
              </a:gs>
              <a:gs pos="70000">
                <a:srgbClr val="FFFF00"/>
              </a:gs>
              <a:gs pos="96000">
                <a:srgbClr val="FF0000"/>
              </a:gs>
            </a:gsLst>
            <a:path path="circle">
              <a:fillToRect r="100000" b="100000"/>
            </a:path>
            <a:tileRect l="-100000" t="-100000"/>
          </a:gradFill>
          <a:ln>
            <a:noFill/>
          </a:ln>
          <a:effectLst>
            <a:outerShdw blurRad="50800" dist="38100" dir="10800000" algn="r" rotWithShape="0">
              <a:prstClr val="black">
                <a:alpha val="40000"/>
              </a:prstClr>
            </a:outerShdw>
            <a:softEdge rad="635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Connector 11"/>
          <p:cNvCxnSpPr/>
          <p:nvPr/>
        </p:nvCxnSpPr>
        <p:spPr>
          <a:xfrm flipH="1">
            <a:off x="232229" y="3294743"/>
            <a:ext cx="11393715" cy="4354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733143" y="2032000"/>
            <a:ext cx="14514" cy="1248229"/>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65371" y="3294743"/>
            <a:ext cx="0" cy="2191657"/>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721600" y="3323771"/>
            <a:ext cx="1" cy="420915"/>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695543" y="3323772"/>
            <a:ext cx="14514" cy="1494971"/>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1596914" y="3280230"/>
            <a:ext cx="29030" cy="696684"/>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034971" y="3316515"/>
            <a:ext cx="21774" cy="1182914"/>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35201" y="3294743"/>
            <a:ext cx="14514" cy="333828"/>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0458" y="3331029"/>
            <a:ext cx="21771" cy="1386115"/>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4702629"/>
            <a:ext cx="1248227" cy="584775"/>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3200" dirty="0" err="1" smtClean="0">
                <a:latin typeface="NikoshBAN" panose="02000000000000000000" pitchFamily="2" charset="0"/>
                <a:cs typeface="NikoshBAN" panose="02000000000000000000" pitchFamily="2" charset="0"/>
              </a:rPr>
              <a:t>নক্ষত্র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29" name="TextBox 28"/>
          <p:cNvSpPr txBox="1"/>
          <p:nvPr/>
        </p:nvSpPr>
        <p:spPr>
          <a:xfrm>
            <a:off x="609601" y="3628572"/>
            <a:ext cx="3323770" cy="584775"/>
          </a:xfrm>
          <a:prstGeom prst="rect">
            <a:avLst/>
          </a:prstGeom>
          <a:solidFill>
            <a:srgbClr val="19713D"/>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ব্যাস ১৩,৮৪,০০০ কিমি</a:t>
            </a:r>
            <a:endParaRPr lang="en-US" sz="3200" dirty="0">
              <a:latin typeface="NikoshBAN" panose="02000000000000000000" pitchFamily="2" charset="0"/>
              <a:cs typeface="NikoshBAN" panose="02000000000000000000" pitchFamily="2" charset="0"/>
            </a:endParaRPr>
          </a:p>
        </p:txBody>
      </p:sp>
      <p:sp>
        <p:nvSpPr>
          <p:cNvPr id="30" name="TextBox 29"/>
          <p:cNvSpPr txBox="1"/>
          <p:nvPr/>
        </p:nvSpPr>
        <p:spPr>
          <a:xfrm>
            <a:off x="1436915" y="4441373"/>
            <a:ext cx="4310742" cy="584775"/>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3200" dirty="0" smtClean="0">
                <a:latin typeface="NikoshBAN" panose="02000000000000000000" pitchFamily="2" charset="0"/>
                <a:cs typeface="NikoshBAN" panose="02000000000000000000" pitchFamily="2" charset="0"/>
              </a:rPr>
              <a:t>সকল গ্রহের তাপ ও আলোর উৎস</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1" name="TextBox 30"/>
          <p:cNvSpPr txBox="1"/>
          <p:nvPr/>
        </p:nvSpPr>
        <p:spPr>
          <a:xfrm>
            <a:off x="4165602" y="5486400"/>
            <a:ext cx="3410855" cy="1077218"/>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3200" dirty="0" smtClean="0">
                <a:latin typeface="NikoshBAN" panose="02000000000000000000" pitchFamily="2" charset="0"/>
                <a:cs typeface="NikoshBAN" panose="02000000000000000000" pitchFamily="2" charset="0"/>
              </a:rPr>
              <a:t>আলো ছাড়া পৃথিবীর জীব ও উদ্ভিদ কিছুই বাঁচত না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2" name="TextBox 31"/>
          <p:cNvSpPr txBox="1"/>
          <p:nvPr/>
        </p:nvSpPr>
        <p:spPr>
          <a:xfrm>
            <a:off x="6037942" y="3802742"/>
            <a:ext cx="3454400" cy="584775"/>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কেন্দ্র করে ঘুরছে ৮টি গ্রহ </a:t>
            </a:r>
            <a:endParaRPr lang="en-US" sz="3200" dirty="0">
              <a:latin typeface="NikoshBAN" panose="02000000000000000000" pitchFamily="2" charset="0"/>
              <a:cs typeface="NikoshBAN" panose="02000000000000000000" pitchFamily="2" charset="0"/>
            </a:endParaRPr>
          </a:p>
        </p:txBody>
      </p:sp>
      <p:sp>
        <p:nvSpPr>
          <p:cNvPr id="33" name="TextBox 32"/>
          <p:cNvSpPr txBox="1"/>
          <p:nvPr/>
        </p:nvSpPr>
        <p:spPr>
          <a:xfrm>
            <a:off x="9942287" y="4020456"/>
            <a:ext cx="2061028" cy="584775"/>
          </a:xfrm>
          <a:prstGeom prst="rect">
            <a:avLst/>
          </a:prstGeom>
          <a:solidFill>
            <a:srgbClr val="0C0CE4"/>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3200" dirty="0" smtClean="0">
                <a:latin typeface="NikoshBAN" panose="02000000000000000000" pitchFamily="2" charset="0"/>
                <a:cs typeface="NikoshBAN" panose="02000000000000000000" pitchFamily="2" charset="0"/>
              </a:rPr>
              <a:t>বুধ ক্ষুদ্রতম গ্রহ</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4" name="TextBox 33"/>
          <p:cNvSpPr txBox="1"/>
          <p:nvPr/>
        </p:nvSpPr>
        <p:spPr>
          <a:xfrm>
            <a:off x="7590973" y="4775198"/>
            <a:ext cx="2757714" cy="584775"/>
          </a:xfrm>
          <a:prstGeom prst="rect">
            <a:avLst/>
          </a:prstGeom>
          <a:solidFill>
            <a:srgbClr val="19713D"/>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bn-IN" sz="3200" dirty="0" smtClean="0">
                <a:latin typeface="NikoshBAN" panose="02000000000000000000" pitchFamily="2" charset="0"/>
                <a:cs typeface="NikoshBAN" panose="02000000000000000000" pitchFamily="2" charset="0"/>
              </a:rPr>
              <a:t>বৃহস্পতি বৃহত্তম গ্রহ</a:t>
            </a:r>
            <a:endParaRPr lang="en-US" sz="3200" dirty="0">
              <a:latin typeface="NikoshBAN" panose="02000000000000000000" pitchFamily="2" charset="0"/>
              <a:cs typeface="NikoshBAN" panose="02000000000000000000" pitchFamily="2" charset="0"/>
            </a:endParaRPr>
          </a:p>
        </p:txBody>
      </p:sp>
      <p:sp>
        <p:nvSpPr>
          <p:cNvPr id="41" name="Right Arrow 40"/>
          <p:cNvSpPr/>
          <p:nvPr/>
        </p:nvSpPr>
        <p:spPr>
          <a:xfrm>
            <a:off x="1451429" y="711199"/>
            <a:ext cx="2859313" cy="1204686"/>
          </a:xfrm>
          <a:prstGeom prst="rightArrow">
            <a:avLst>
              <a:gd name="adj1" fmla="val 45181"/>
              <a:gd name="adj2" fmla="val 50000"/>
            </a:avLst>
          </a:prstGeom>
          <a:solidFill>
            <a:srgbClr val="2BC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সূর্য/ </a:t>
            </a:r>
            <a:r>
              <a:rPr lang="en-US" sz="2800" dirty="0" smtClean="0">
                <a:ln w="0"/>
                <a:solidFill>
                  <a:srgbClr val="002060"/>
                </a:solidFill>
                <a:effectLst>
                  <a:outerShdw blurRad="38100" dist="25400" dir="5400000" algn="ctr" rotWithShape="0">
                    <a:srgbClr val="6E747A">
                      <a:alpha val="43000"/>
                    </a:srgbClr>
                  </a:outerShdw>
                </a:effectLst>
                <a:latin typeface="Algerian" panose="04020705040A02060702" pitchFamily="82" charset="0"/>
                <a:cs typeface="NikoshBAN" panose="02000000000000000000" pitchFamily="2" charset="0"/>
              </a:rPr>
              <a:t>sun</a:t>
            </a:r>
            <a:endParaRPr lang="en-US" sz="2800"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58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2500"/>
                            </p:stCondLst>
                            <p:childTnLst>
                              <p:par>
                                <p:cTn id="13" presetID="8" presetClass="emph" presetSubtype="0" repeatCount="indefinite" fill="hold" grpId="1" nodeType="afterEffect">
                                  <p:stCondLst>
                                    <p:cond delay="0"/>
                                  </p:stCondLst>
                                  <p:childTnLst>
                                    <p:animRot by="21600000">
                                      <p:cBhvr>
                                        <p:cTn id="14" dur="2000" fill="hold"/>
                                        <p:tgtEl>
                                          <p:spTgt spid="2"/>
                                        </p:tgtEl>
                                        <p:attrNameLst>
                                          <p:attrName>r</p:attrName>
                                        </p:attrNameLst>
                                      </p:cBhvr>
                                    </p:animRot>
                                  </p:childTnLst>
                                </p:cTn>
                              </p:par>
                            </p:childTnLst>
                          </p:cTn>
                        </p:par>
                        <p:par>
                          <p:cTn id="15" fill="hold">
                            <p:stCondLst>
                              <p:cond delay="4500"/>
                            </p:stCondLst>
                            <p:childTnLst>
                              <p:par>
                                <p:cTn id="16" presetID="2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par>
                                <p:cTn id="26" presetID="2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par>
                                <p:cTn id="36" presetID="25"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8"/>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9"/>
                                        </p:tgtEl>
                                      </p:cBhvr>
                                    </p:animEffect>
                                  </p:childTnLst>
                                </p:cTn>
                              </p:par>
                              <p:par>
                                <p:cTn id="56" presetID="25"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7"/>
                                        </p:tgtEl>
                                      </p:cBhvr>
                                    </p:animEffect>
                                  </p:childTnLst>
                                </p:cTn>
                              </p:par>
                              <p:par>
                                <p:cTn id="66" presetID="25"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1" dur="1000" fill="hold"/>
                                        <p:tgtEl>
                                          <p:spTgt spid="29"/>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9"/>
                                        </p:tgtEl>
                                      </p:cBhvr>
                                    </p:animEffect>
                                  </p:childTnLst>
                                </p:cTn>
                              </p:par>
                              <p:par>
                                <p:cTn id="76" presetID="25"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81" dur="1000" fill="hold"/>
                                        <p:tgtEl>
                                          <p:spTgt spid="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91" dur="1000" fill="hold"/>
                                        <p:tgtEl>
                                          <p:spTgt spid="3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30"/>
                                        </p:tgtEl>
                                      </p:cBhvr>
                                    </p:animEffect>
                                  </p:childTnLst>
                                </p:cTn>
                              </p:par>
                              <p:par>
                                <p:cTn id="96" presetID="25" presetClass="entr" presetSubtype="0" fill="hold"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1" dur="1000" fill="hold"/>
                                        <p:tgtEl>
                                          <p:spTgt spid="22"/>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2"/>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11" dur="1000" fill="hold"/>
                                        <p:tgtEl>
                                          <p:spTgt spid="31"/>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31"/>
                                        </p:tgtEl>
                                      </p:cBhvr>
                                    </p:animEffect>
                                  </p:childTnLst>
                                </p:cTn>
                              </p:par>
                              <p:par>
                                <p:cTn id="116" presetID="25" presetClass="entr" presetSubtype="0" fill="hold" nodeType="with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21" dur="1000" fill="hold"/>
                                        <p:tgtEl>
                                          <p:spTgt spid="23"/>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23"/>
                                        </p:tgtEl>
                                      </p:cBhvr>
                                    </p:animEffect>
                                  </p:childTnLst>
                                </p:cTn>
                              </p:par>
                              <p:par>
                                <p:cTn id="126" presetID="25" presetClass="entr" presetSubtype="0"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31" dur="1000" fill="hold"/>
                                        <p:tgtEl>
                                          <p:spTgt spid="32"/>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32"/>
                                        </p:tgtEl>
                                      </p:cBhvr>
                                    </p:animEffect>
                                  </p:childTnLst>
                                </p:cTn>
                              </p:par>
                              <p:par>
                                <p:cTn id="136" presetID="25" presetClass="entr" presetSubtype="0"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p:cTn id="138"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41" dur="1000" fill="hold"/>
                                        <p:tgtEl>
                                          <p:spTgt spid="34"/>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34"/>
                                        </p:tgtEl>
                                      </p:cBhvr>
                                    </p:animEffect>
                                  </p:childTnLst>
                                </p:cTn>
                              </p:par>
                              <p:par>
                                <p:cTn id="146" presetID="25" presetClass="entr" presetSubtype="0" fill="hold" nodeType="withEffect">
                                  <p:stCondLst>
                                    <p:cond delay="0"/>
                                  </p:stCondLst>
                                  <p:childTnLst>
                                    <p:set>
                                      <p:cBhvr>
                                        <p:cTn id="147" dur="1" fill="hold">
                                          <p:stCondLst>
                                            <p:cond delay="0"/>
                                          </p:stCondLst>
                                        </p:cTn>
                                        <p:tgtEl>
                                          <p:spTgt spid="24"/>
                                        </p:tgtEl>
                                        <p:attrNameLst>
                                          <p:attrName>style.visibility</p:attrName>
                                        </p:attrNameLst>
                                      </p:cBhvr>
                                      <p:to>
                                        <p:strVal val="visible"/>
                                      </p:to>
                                    </p:set>
                                    <p:anim calcmode="lin" valueType="num">
                                      <p:cBhvr>
                                        <p:cTn id="14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4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5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51" dur="1000" fill="hold"/>
                                        <p:tgtEl>
                                          <p:spTgt spid="24"/>
                                        </p:tgtEl>
                                        <p:attrNameLst>
                                          <p:attrName>ppt_h</p:attrName>
                                        </p:attrNameLst>
                                      </p:cBhvr>
                                      <p:tavLst>
                                        <p:tav tm="0">
                                          <p:val>
                                            <p:strVal val="#ppt_h"/>
                                          </p:val>
                                        </p:tav>
                                        <p:tav tm="100000">
                                          <p:val>
                                            <p:strVal val="#ppt_h"/>
                                          </p:val>
                                        </p:tav>
                                      </p:tavLst>
                                    </p:anim>
                                    <p:anim calcmode="lin" valueType="num">
                                      <p:cBhvr>
                                        <p:cTn id="15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5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5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55" dur="1000" decel="50000">
                                          <p:stCondLst>
                                            <p:cond delay="0"/>
                                          </p:stCondLst>
                                        </p:cTn>
                                        <p:tgtEl>
                                          <p:spTgt spid="24"/>
                                        </p:tgtEl>
                                      </p:cBhvr>
                                    </p:animEffect>
                                  </p:childTnLst>
                                </p:cTn>
                              </p:par>
                              <p:par>
                                <p:cTn id="156" presetID="25" presetClass="entr" presetSubtype="0" fill="hold" nodeType="withEffect">
                                  <p:stCondLst>
                                    <p:cond delay="0"/>
                                  </p:stCondLst>
                                  <p:childTnLst>
                                    <p:set>
                                      <p:cBhvr>
                                        <p:cTn id="157" dur="1" fill="hold">
                                          <p:stCondLst>
                                            <p:cond delay="0"/>
                                          </p:stCondLst>
                                        </p:cTn>
                                        <p:tgtEl>
                                          <p:spTgt spid="25"/>
                                        </p:tgtEl>
                                        <p:attrNameLst>
                                          <p:attrName>style.visibility</p:attrName>
                                        </p:attrNameLst>
                                      </p:cBhvr>
                                      <p:to>
                                        <p:strVal val="visible"/>
                                      </p:to>
                                    </p:set>
                                    <p:anim calcmode="lin" valueType="num">
                                      <p:cBhvr>
                                        <p:cTn id="158"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59"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60"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61" dur="1000" fill="hold"/>
                                        <p:tgtEl>
                                          <p:spTgt spid="25"/>
                                        </p:tgtEl>
                                        <p:attrNameLst>
                                          <p:attrName>ppt_h</p:attrName>
                                        </p:attrNameLst>
                                      </p:cBhvr>
                                      <p:tavLst>
                                        <p:tav tm="0">
                                          <p:val>
                                            <p:strVal val="#ppt_h"/>
                                          </p:val>
                                        </p:tav>
                                        <p:tav tm="100000">
                                          <p:val>
                                            <p:strVal val="#ppt_h"/>
                                          </p:val>
                                        </p:tav>
                                      </p:tavLst>
                                    </p:anim>
                                    <p:anim calcmode="lin" valueType="num">
                                      <p:cBhvr>
                                        <p:cTn id="162"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63"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64"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65" dur="1000" decel="50000">
                                          <p:stCondLst>
                                            <p:cond delay="0"/>
                                          </p:stCondLst>
                                        </p:cTn>
                                        <p:tgtEl>
                                          <p:spTgt spid="25"/>
                                        </p:tgtEl>
                                      </p:cBhvr>
                                    </p:animEffect>
                                  </p:childTnLst>
                                </p:cTn>
                              </p:par>
                              <p:par>
                                <p:cTn id="166" presetID="25" presetClass="entr" presetSubtype="0" fill="hold" grpId="0" nodeType="withEffect">
                                  <p:stCondLst>
                                    <p:cond delay="0"/>
                                  </p:stCondLst>
                                  <p:childTnLst>
                                    <p:set>
                                      <p:cBhvr>
                                        <p:cTn id="167" dur="1" fill="hold">
                                          <p:stCondLst>
                                            <p:cond delay="0"/>
                                          </p:stCondLst>
                                        </p:cTn>
                                        <p:tgtEl>
                                          <p:spTgt spid="33"/>
                                        </p:tgtEl>
                                        <p:attrNameLst>
                                          <p:attrName>style.visibility</p:attrName>
                                        </p:attrNameLst>
                                      </p:cBhvr>
                                      <p:to>
                                        <p:strVal val="visible"/>
                                      </p:to>
                                    </p:set>
                                    <p:anim calcmode="lin" valueType="num">
                                      <p:cBhvr>
                                        <p:cTn id="168"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69"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70"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71" dur="1000" fill="hold"/>
                                        <p:tgtEl>
                                          <p:spTgt spid="33"/>
                                        </p:tgtEl>
                                        <p:attrNameLst>
                                          <p:attrName>ppt_h</p:attrName>
                                        </p:attrNameLst>
                                      </p:cBhvr>
                                      <p:tavLst>
                                        <p:tav tm="0">
                                          <p:val>
                                            <p:strVal val="#ppt_h"/>
                                          </p:val>
                                        </p:tav>
                                        <p:tav tm="100000">
                                          <p:val>
                                            <p:strVal val="#ppt_h"/>
                                          </p:val>
                                        </p:tav>
                                      </p:tavLst>
                                    </p:anim>
                                    <p:anim calcmode="lin" valueType="num">
                                      <p:cBhvr>
                                        <p:cTn id="172"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73"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74"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75"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29" grpId="0" animBg="1"/>
      <p:bldP spid="30" grpId="0" animBg="1"/>
      <p:bldP spid="31" grpId="0" animBg="1"/>
      <p:bldP spid="32" grpId="0" animBg="1"/>
      <p:bldP spid="33" grpId="0" animBg="1"/>
      <p:bldP spid="34" grpId="0" animBg="1"/>
      <p:bldP spid="4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1553</TotalTime>
  <Words>717</Words>
  <Application>Microsoft Office PowerPoint</Application>
  <PresentationFormat>Widescreen</PresentationFormat>
  <Paragraphs>116</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Algerian</vt:lpstr>
      <vt:lpstr>Calibri</vt:lpstr>
      <vt:lpstr>NikoshBAN</vt:lpstr>
      <vt:lpstr>Rockwell</vt:lpstr>
      <vt:lpstr>Rockwell Condensed</vt:lpstr>
      <vt:lpstr>Times New Roman</vt:lpstr>
      <vt:lpstr>Vrinda</vt:lpstr>
      <vt:lpstr>Wingdings</vt:lpstr>
      <vt:lpstr>Wood Type</vt:lpstr>
      <vt:lpstr>PowerPoint Presentation</vt:lpstr>
      <vt:lpstr>সাইফুল আলাম সহকারি শিক্ষক  চাতল এস.সি উচ্চ বিদ্যালয় করিমগঞ্জ, কিশোরগঞ্জ।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সাইফুল আলাম সহকারি শিক্ষক  চাতল এস.সি উচ্চ বিদ্যালয়  করিমগঞ্জ, কিশোরগঞ্জ।</dc:title>
  <dc:creator>FLSDN72</dc:creator>
  <cp:lastModifiedBy>FLSDN72</cp:lastModifiedBy>
  <cp:revision>149</cp:revision>
  <dcterms:created xsi:type="dcterms:W3CDTF">2020-03-07T17:12:52Z</dcterms:created>
  <dcterms:modified xsi:type="dcterms:W3CDTF">2020-04-02T18:16:07Z</dcterms:modified>
</cp:coreProperties>
</file>