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7" r:id="rId4"/>
    <p:sldId id="282" r:id="rId5"/>
    <p:sldId id="262" r:id="rId6"/>
    <p:sldId id="260" r:id="rId7"/>
    <p:sldId id="270" r:id="rId8"/>
    <p:sldId id="269" r:id="rId9"/>
    <p:sldId id="263" r:id="rId10"/>
    <p:sldId id="261" r:id="rId11"/>
    <p:sldId id="273" r:id="rId12"/>
    <p:sldId id="272" r:id="rId13"/>
    <p:sldId id="275" r:id="rId14"/>
    <p:sldId id="264" r:id="rId15"/>
    <p:sldId id="265" r:id="rId16"/>
    <p:sldId id="271" r:id="rId17"/>
    <p:sldId id="276" r:id="rId18"/>
    <p:sldId id="268" r:id="rId19"/>
    <p:sldId id="266" r:id="rId20"/>
    <p:sldId id="274" r:id="rId21"/>
    <p:sldId id="277" r:id="rId22"/>
    <p:sldId id="279" r:id="rId23"/>
    <p:sldId id="278" r:id="rId24"/>
    <p:sldId id="281" r:id="rId25"/>
    <p:sldId id="28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20202"/>
    <a:srgbClr val="FAFAFA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0" autoAdjust="0"/>
    <p:restoredTop sz="94660"/>
  </p:normalViewPr>
  <p:slideViewPr>
    <p:cSldViewPr snapToGrid="0">
      <p:cViewPr>
        <p:scale>
          <a:sx n="60" d="100"/>
          <a:sy n="60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24A67D-A95F-49CF-A8E1-B1E2F011BF30}"/>
              </a:ext>
            </a:extLst>
          </p:cNvPr>
          <p:cNvGrpSpPr/>
          <p:nvPr/>
        </p:nvGrpSpPr>
        <p:grpSpPr>
          <a:xfrm>
            <a:off x="1263105" y="740899"/>
            <a:ext cx="9737973" cy="3599409"/>
            <a:chOff x="1263105" y="740899"/>
            <a:chExt cx="9737973" cy="359940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40A5C7-CF02-4D1E-8056-954664087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0658" y="817059"/>
              <a:ext cx="4450420" cy="3523249"/>
            </a:xfrm>
            <a:prstGeom prst="bevel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276BB78-CC2D-4715-AEFF-D30414D4A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3105" y="740899"/>
              <a:ext cx="4800810" cy="3542343"/>
            </a:xfrm>
            <a:prstGeom prst="bevel">
              <a:avLst/>
            </a:prstGeom>
            <a:ln>
              <a:solidFill>
                <a:srgbClr val="FF0000"/>
              </a:solidFill>
            </a:ln>
          </p:spPr>
        </p:pic>
      </p:grp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06B1259C-E798-4C4E-BA77-BAC86DA60356}"/>
              </a:ext>
            </a:extLst>
          </p:cNvPr>
          <p:cNvSpPr/>
          <p:nvPr/>
        </p:nvSpPr>
        <p:spPr>
          <a:xfrm>
            <a:off x="480448" y="4398256"/>
            <a:ext cx="11127782" cy="1876928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IN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99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1AE170-D8F0-4E53-9B47-17C4DB3C4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764" y="677704"/>
            <a:ext cx="4828751" cy="321112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ED10B9-34B9-4C28-9A14-CEDC7F606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461" y="732148"/>
            <a:ext cx="4872764" cy="3186038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82311B44-A9D1-4116-86AF-1A42C8E5522C}"/>
              </a:ext>
            </a:extLst>
          </p:cNvPr>
          <p:cNvSpPr/>
          <p:nvPr/>
        </p:nvSpPr>
        <p:spPr>
          <a:xfrm>
            <a:off x="657726" y="4090737"/>
            <a:ext cx="10988842" cy="2085473"/>
          </a:xfrm>
          <a:prstGeom prst="leftRightArrow">
            <a:avLst>
              <a:gd name="adj1" fmla="val 39231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ব্যবহার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9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BAC14-AA05-49C2-89A9-8FC524ACB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32" y="659086"/>
            <a:ext cx="4625388" cy="3106100"/>
          </a:xfrm>
          <a:prstGeom prst="bevel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605C86-FAF7-47FD-848A-207FD4E341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096"/>
          <a:stretch/>
        </p:blipFill>
        <p:spPr>
          <a:xfrm>
            <a:off x="6497030" y="689539"/>
            <a:ext cx="4704770" cy="3146156"/>
          </a:xfrm>
          <a:prstGeom prst="bevel">
            <a:avLst/>
          </a:prstGeom>
        </p:spPr>
      </p:pic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B6CD16B9-7D0A-4D5F-995C-F0A7ABB4DE75}"/>
              </a:ext>
            </a:extLst>
          </p:cNvPr>
          <p:cNvSpPr/>
          <p:nvPr/>
        </p:nvSpPr>
        <p:spPr>
          <a:xfrm>
            <a:off x="705852" y="4014061"/>
            <a:ext cx="10892589" cy="1716339"/>
          </a:xfrm>
          <a:prstGeom prst="leftRightArrow">
            <a:avLst>
              <a:gd name="adj1" fmla="val 50000"/>
              <a:gd name="adj2" fmla="val 17578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ব্যবহার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9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F9DCB9-DA81-4511-B0C6-72B112C53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44" y="694682"/>
            <a:ext cx="4690820" cy="3107297"/>
          </a:xfrm>
          <a:prstGeom prst="cube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F67F61-4E7F-4503-AB21-04F8A3789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168" y="807493"/>
            <a:ext cx="4850408" cy="3042612"/>
          </a:xfrm>
          <a:prstGeom prst="cube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C8FDFC53-12B5-41A5-A710-576AF4C8083B}"/>
              </a:ext>
            </a:extLst>
          </p:cNvPr>
          <p:cNvSpPr/>
          <p:nvPr/>
        </p:nvSpPr>
        <p:spPr>
          <a:xfrm>
            <a:off x="593557" y="4571999"/>
            <a:ext cx="10956759" cy="1138989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ব্যবহার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6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204E6CCA-62EE-484C-B9C8-D02B51E4AB1D}"/>
              </a:ext>
            </a:extLst>
          </p:cNvPr>
          <p:cNvSpPr/>
          <p:nvPr/>
        </p:nvSpPr>
        <p:spPr>
          <a:xfrm>
            <a:off x="689810" y="3769893"/>
            <a:ext cx="10892590" cy="2310063"/>
          </a:xfrm>
          <a:prstGeom prst="leftRightArrow">
            <a:avLst>
              <a:gd name="adj1" fmla="val 50000"/>
              <a:gd name="adj2" fmla="val 54347"/>
            </a:avLst>
          </a:prstGeom>
          <a:solidFill>
            <a:srgbClr val="F8F8F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কী কী কাজে পানি ব্যবহার করা হয় ৩টি বাক্যে লিখ। 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F6797-E89E-45D6-BA06-6234EFC77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169" y="749968"/>
            <a:ext cx="3511884" cy="3511884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6688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58FC2C-5B78-43F7-B20E-99B7CBDBC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51" y="1330702"/>
            <a:ext cx="5130585" cy="2947262"/>
          </a:xfrm>
          <a:prstGeom prst="round2Diag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9CA5C-6F81-4060-8FF6-3E46A1D19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908" y="1295401"/>
            <a:ext cx="4999810" cy="2908300"/>
          </a:xfrm>
          <a:prstGeom prst="round2DiagRect">
            <a:avLst/>
          </a:prstGeom>
          <a:ln>
            <a:solidFill>
              <a:srgbClr val="FF0000"/>
            </a:solidFill>
          </a:ln>
        </p:spPr>
      </p:pic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39D5B121-E89D-4BF6-ACB4-985EDD742062}"/>
              </a:ext>
            </a:extLst>
          </p:cNvPr>
          <p:cNvSpPr/>
          <p:nvPr/>
        </p:nvSpPr>
        <p:spPr>
          <a:xfrm>
            <a:off x="584200" y="4495800"/>
            <a:ext cx="10896600" cy="1092200"/>
          </a:xfrm>
          <a:prstGeom prst="flowChartDecisi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anUp">
              <a:avLst/>
            </a:prstTxWarp>
            <a:no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অপচয়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5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C67226-C9D2-461B-952E-31D2BAE0A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03" y="774916"/>
            <a:ext cx="5315917" cy="3298394"/>
          </a:xfrm>
          <a:prstGeom prst="ellipse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C23BED-90D0-4E1D-A323-580D26C62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320" y="852407"/>
            <a:ext cx="5221738" cy="3192650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531336F3-53F5-4E28-A505-0B532CC3B820}"/>
              </a:ext>
            </a:extLst>
          </p:cNvPr>
          <p:cNvSpPr/>
          <p:nvPr/>
        </p:nvSpPr>
        <p:spPr>
          <a:xfrm>
            <a:off x="619932" y="4764505"/>
            <a:ext cx="10926305" cy="1078356"/>
          </a:xfrm>
          <a:prstGeom prst="flowChartTerminator">
            <a:avLst/>
          </a:prstGeom>
          <a:solidFill>
            <a:srgbClr val="F8F8F8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অপচয় </a:t>
            </a:r>
            <a:endParaRPr lang="en-US" sz="8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2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DDF884-14BE-40D0-998F-474F9995C2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85"/>
          <a:stretch/>
        </p:blipFill>
        <p:spPr>
          <a:xfrm>
            <a:off x="1952786" y="697424"/>
            <a:ext cx="3180474" cy="3538318"/>
          </a:xfrm>
          <a:prstGeom prst="hexagon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2EC4C2-C752-4841-815F-ADA62878F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099" y="697424"/>
            <a:ext cx="3009368" cy="3595605"/>
          </a:xfrm>
          <a:prstGeom prst="hexagon">
            <a:avLst/>
          </a:prstGeom>
          <a:ln>
            <a:solidFill>
              <a:srgbClr val="FF0000"/>
            </a:solidFill>
          </a:ln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C242C099-9E38-4859-8F1B-5746915AF8D1}"/>
              </a:ext>
            </a:extLst>
          </p:cNvPr>
          <p:cNvSpPr/>
          <p:nvPr/>
        </p:nvSpPr>
        <p:spPr>
          <a:xfrm>
            <a:off x="666427" y="4908885"/>
            <a:ext cx="10771322" cy="755282"/>
          </a:xfrm>
          <a:prstGeom prst="flowChartTerminator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অপচয় </a:t>
            </a:r>
            <a:endParaRPr lang="en-US" sz="8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93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>
            <a:extLst>
              <a:ext uri="{FF2B5EF4-FFF2-40B4-BE49-F238E27FC236}">
                <a16:creationId xmlns:a16="http://schemas.microsoft.com/office/drawing/2014/main" id="{DED05A77-410D-4A6B-B254-E82BC1F5F8A2}"/>
              </a:ext>
            </a:extLst>
          </p:cNvPr>
          <p:cNvSpPr/>
          <p:nvPr/>
        </p:nvSpPr>
        <p:spPr>
          <a:xfrm>
            <a:off x="1503337" y="929898"/>
            <a:ext cx="9345478" cy="1270861"/>
          </a:xfrm>
          <a:prstGeom prst="cube">
            <a:avLst/>
          </a:prstGeom>
          <a:solidFill>
            <a:srgbClr val="F8F8F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5F8AFE-A21E-4040-B3F1-C9ABF6728ECA}"/>
              </a:ext>
            </a:extLst>
          </p:cNvPr>
          <p:cNvSpPr/>
          <p:nvPr/>
        </p:nvSpPr>
        <p:spPr>
          <a:xfrm>
            <a:off x="774916" y="3022170"/>
            <a:ext cx="10523349" cy="2495228"/>
          </a:xfrm>
          <a:prstGeom prst="roundRect">
            <a:avLst/>
          </a:prstGeom>
          <a:solidFill>
            <a:srgbClr val="F8F8F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 পানি অপচয় করলে কী কী সমস্যা হতে পারে?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2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BB8A4A-CE1C-48AF-9E14-916FEE599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54" y="748681"/>
            <a:ext cx="5143500" cy="3190875"/>
          </a:xfrm>
          <a:prstGeom prst="flowChartMagneticDisk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2A81D4-599D-4E31-8911-1D091555D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684" y="743919"/>
            <a:ext cx="5491882" cy="3144864"/>
          </a:xfrm>
          <a:prstGeom prst="flowChartMagneticDisk">
            <a:avLst/>
          </a:prstGeom>
          <a:ln>
            <a:solidFill>
              <a:srgbClr val="FF0000"/>
            </a:solidFill>
          </a:ln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BE7A1B55-3803-4671-A683-E377A0001290}"/>
              </a:ext>
            </a:extLst>
          </p:cNvPr>
          <p:cNvSpPr/>
          <p:nvPr/>
        </p:nvSpPr>
        <p:spPr>
          <a:xfrm>
            <a:off x="689811" y="4443663"/>
            <a:ext cx="10844463" cy="1187116"/>
          </a:xfrm>
          <a:prstGeom prst="flowChartTerminator">
            <a:avLst/>
          </a:prstGeom>
          <a:solidFill>
            <a:srgbClr val="F8F8F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অপচয় রোধ 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96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59CEA0D-5952-4BC5-B349-5F08F39B2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992" y="1286359"/>
            <a:ext cx="5039400" cy="283646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0F006-E03C-43E6-B5EF-D2BC21D597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24" b="14399"/>
          <a:stretch/>
        </p:blipFill>
        <p:spPr>
          <a:xfrm>
            <a:off x="6432885" y="1315450"/>
            <a:ext cx="4812631" cy="285549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8863E6F1-2489-47AC-8CA8-4F5E1CD6DBAA}"/>
              </a:ext>
            </a:extLst>
          </p:cNvPr>
          <p:cNvSpPr/>
          <p:nvPr/>
        </p:nvSpPr>
        <p:spPr>
          <a:xfrm>
            <a:off x="914399" y="4812632"/>
            <a:ext cx="10427369" cy="1042737"/>
          </a:xfrm>
          <a:prstGeom prst="flowChartTerminator">
            <a:avLst/>
          </a:prstGeom>
          <a:solidFill>
            <a:srgbClr val="F8F8F8"/>
          </a:solidFill>
          <a:ln>
            <a:solidFill>
              <a:srgbClr val="02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অপচয় রোধ 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59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7344D41-CFCB-4D07-8353-A079023DC90E}"/>
              </a:ext>
            </a:extLst>
          </p:cNvPr>
          <p:cNvGrpSpPr/>
          <p:nvPr/>
        </p:nvGrpSpPr>
        <p:grpSpPr>
          <a:xfrm>
            <a:off x="806999" y="825762"/>
            <a:ext cx="4633993" cy="5125860"/>
            <a:chOff x="774915" y="1034309"/>
            <a:chExt cx="4633993" cy="5125860"/>
          </a:xfrm>
        </p:grpSpPr>
        <p:pic>
          <p:nvPicPr>
            <p:cNvPr id="3" name="Picture 2">
              <a:hlinkClick r:id="" action="ppaction://hlinkshowjump?jump=lastslideviewed" highlightClick="1"/>
              <a:extLst>
                <a:ext uri="{FF2B5EF4-FFF2-40B4-BE49-F238E27FC236}">
                  <a16:creationId xmlns:a16="http://schemas.microsoft.com/office/drawing/2014/main" id="{F16144C4-91AB-4625-A302-521E436DF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0852" y="1034309"/>
              <a:ext cx="2154264" cy="269670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BF905C9-B9A8-4778-8FA9-5EBC87B69742}"/>
                </a:ext>
              </a:extLst>
            </p:cNvPr>
            <p:cNvSpPr/>
            <p:nvPr/>
          </p:nvSpPr>
          <p:spPr>
            <a:xfrm>
              <a:off x="774915" y="3818021"/>
              <a:ext cx="4633993" cy="2342148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bn-IN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মনিকা রানী দাশ </a:t>
              </a:r>
            </a:p>
            <a:p>
              <a:pPr algn="ctr"/>
              <a:r>
                <a:rPr lang="bn-IN" sz="24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 শিক্ষক</a:t>
              </a:r>
            </a:p>
            <a:p>
              <a:pPr algn="ctr"/>
              <a:r>
                <a:rPr lang="bn-I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ডাঃ বসন্তকুমার আচার্য্য সপ্রাবি</a:t>
              </a:r>
            </a:p>
            <a:p>
              <a:pPr algn="ctr"/>
              <a:r>
                <a:rPr lang="bn-IN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বানিয়াচং,হবিগঞ্জ। </a:t>
              </a:r>
              <a:endPara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15B4B76-D5CA-44F5-A4DD-113D652CBB00}"/>
              </a:ext>
            </a:extLst>
          </p:cNvPr>
          <p:cNvSpPr/>
          <p:nvPr/>
        </p:nvSpPr>
        <p:spPr>
          <a:xfrm>
            <a:off x="4702239" y="1092493"/>
            <a:ext cx="2696705" cy="147233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7C5453-758E-4858-A7E4-72D4581AC090}"/>
              </a:ext>
            </a:extLst>
          </p:cNvPr>
          <p:cNvGrpSpPr/>
          <p:nvPr/>
        </p:nvGrpSpPr>
        <p:grpSpPr>
          <a:xfrm>
            <a:off x="6384757" y="894284"/>
            <a:ext cx="5053263" cy="5041296"/>
            <a:chOff x="6224336" y="1183042"/>
            <a:chExt cx="5053263" cy="50412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F2DDFC-5717-4C84-B591-61626B5C2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86355" y="1183042"/>
              <a:ext cx="1955611" cy="251323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F741474-3B6B-4219-87DA-94EED98F8E89}"/>
                </a:ext>
              </a:extLst>
            </p:cNvPr>
            <p:cNvSpPr/>
            <p:nvPr/>
          </p:nvSpPr>
          <p:spPr>
            <a:xfrm>
              <a:off x="6224336" y="3818021"/>
              <a:ext cx="5053263" cy="240631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Plain">
                <a:avLst/>
              </a:prstTxWarp>
              <a:noAutofit/>
            </a:bodyPr>
            <a:lstStyle/>
            <a:p>
              <a:pPr algn="ctr"/>
              <a:r>
                <a:rPr lang="bn-IN" sz="3200" dirty="0">
                  <a:solidFill>
                    <a:srgbClr val="FF0000"/>
                  </a:solidFill>
                </a:rPr>
                <a:t>বিষয়ঃ </a:t>
              </a:r>
              <a:r>
                <a:rPr lang="bn-IN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bn-IN" sz="3200" dirty="0">
                  <a:solidFill>
                    <a:srgbClr val="FF0000"/>
                  </a:solidFill>
                </a:rPr>
                <a:t> বিজ্ঞান</a:t>
              </a:r>
            </a:p>
            <a:p>
              <a:pPr algn="ctr"/>
              <a:r>
                <a:rPr lang="bn-IN" sz="3200" dirty="0">
                  <a:solidFill>
                    <a:srgbClr val="00B0F0"/>
                  </a:solidFill>
                </a:rPr>
                <a:t>শ্রেণিঃ ৩য়</a:t>
              </a:r>
            </a:p>
            <a:p>
              <a:pPr algn="ctr"/>
              <a:r>
                <a:rPr lang="bn-IN" sz="2400" dirty="0">
                  <a:solidFill>
                    <a:schemeClr val="tx1"/>
                  </a:solidFill>
                </a:rPr>
                <a:t>পাঠ শিরোনামঃ </a:t>
              </a:r>
              <a:r>
                <a:rPr lang="bn-IN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জীবনের</a:t>
              </a:r>
              <a:r>
                <a:rPr lang="bn-IN" sz="2400" dirty="0">
                  <a:solidFill>
                    <a:schemeClr val="tx1"/>
                  </a:solidFill>
                </a:rPr>
                <a:t> জন্য পানি</a:t>
              </a:r>
            </a:p>
            <a:p>
              <a:pPr algn="ctr"/>
              <a:r>
                <a:rPr lang="bn-IN" sz="2800" dirty="0">
                  <a:solidFill>
                    <a:srgbClr val="7030A0"/>
                  </a:solidFill>
                </a:rPr>
                <a:t>পাঠ্যাংশঃ পানির ব্যবহার। </a:t>
              </a:r>
              <a:endParaRPr lang="en-US" sz="28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28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AC388C-9A8D-45F0-B7CE-782F36C4F5BC}"/>
              </a:ext>
            </a:extLst>
          </p:cNvPr>
          <p:cNvGrpSpPr/>
          <p:nvPr/>
        </p:nvGrpSpPr>
        <p:grpSpPr>
          <a:xfrm>
            <a:off x="2492852" y="830369"/>
            <a:ext cx="7298396" cy="3589492"/>
            <a:chOff x="2492852" y="830369"/>
            <a:chExt cx="7298396" cy="35894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67CA60-E87E-4BD5-BC04-51B9C095A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2852" y="830369"/>
              <a:ext cx="3057716" cy="358949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819BBA7-DEE0-49A1-B1ED-56BAECA22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1626" y="848599"/>
              <a:ext cx="3129622" cy="356298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647CB36D-8C0D-4394-A4AA-6564AAE9D72A}"/>
              </a:ext>
            </a:extLst>
          </p:cNvPr>
          <p:cNvSpPr/>
          <p:nvPr/>
        </p:nvSpPr>
        <p:spPr>
          <a:xfrm>
            <a:off x="866274" y="4780548"/>
            <a:ext cx="10427368" cy="994610"/>
          </a:xfrm>
          <a:prstGeom prst="flowChartTerminator">
            <a:avLst/>
          </a:prstGeom>
          <a:solidFill>
            <a:srgbClr val="F8F8F8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অপচয় রোধ 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3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C2223524-E49A-48BF-8280-DC0797526760}"/>
              </a:ext>
            </a:extLst>
          </p:cNvPr>
          <p:cNvSpPr/>
          <p:nvPr/>
        </p:nvSpPr>
        <p:spPr>
          <a:xfrm>
            <a:off x="650929" y="3208150"/>
            <a:ext cx="10910807" cy="1084881"/>
          </a:xfrm>
          <a:prstGeom prst="flowChartTerminator">
            <a:avLst/>
          </a:prstGeom>
          <a:solidFill>
            <a:srgbClr val="FAFAF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অপচয় রোধ করতে তোমার কী করণীয় ৪টি বাক্যে লিখ। 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8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F2C5F5-7CA6-4386-ABF7-0607D74F0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198" y="3124845"/>
            <a:ext cx="4998492" cy="260371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D50FCA75-4664-405F-9136-BA12BA040D64}"/>
              </a:ext>
            </a:extLst>
          </p:cNvPr>
          <p:cNvSpPr/>
          <p:nvPr/>
        </p:nvSpPr>
        <p:spPr>
          <a:xfrm>
            <a:off x="660400" y="1203158"/>
            <a:ext cx="10871200" cy="1146342"/>
          </a:xfrm>
          <a:prstGeom prst="flowChartProcess">
            <a:avLst/>
          </a:prstGeom>
          <a:solidFill>
            <a:srgbClr val="F8F8F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সংযোগঃ পৃষ্ঠা ২৫  </a:t>
            </a:r>
          </a:p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 মনযোগ সহকারে পড়।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7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759782E-126D-4D61-8862-0BD17941BAEA}"/>
              </a:ext>
            </a:extLst>
          </p:cNvPr>
          <p:cNvSpPr/>
          <p:nvPr/>
        </p:nvSpPr>
        <p:spPr>
          <a:xfrm>
            <a:off x="1524000" y="2057400"/>
            <a:ext cx="9626600" cy="3073400"/>
          </a:xfrm>
          <a:prstGeom prst="flowChartAlternateProcess">
            <a:avLst/>
          </a:prstGeom>
          <a:solidFill>
            <a:srgbClr val="F8F8F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pPr algn="ctr"/>
            <a:r>
              <a:rPr lang="bn-IN" sz="36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১।প্রাকৃতিক সম্পদ কী কী ?</a:t>
            </a:r>
          </a:p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২।পানি সংরক্ষণ করা প্রয়োজন কেন?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9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FB35AB-4D1E-43E7-B7D5-4D8B6733D1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94" t="22602"/>
          <a:stretch/>
        </p:blipFill>
        <p:spPr>
          <a:xfrm>
            <a:off x="4153545" y="991891"/>
            <a:ext cx="4262033" cy="327531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481C211-81B2-452A-B804-9D2EA8A83015}"/>
              </a:ext>
            </a:extLst>
          </p:cNvPr>
          <p:cNvSpPr/>
          <p:nvPr/>
        </p:nvSpPr>
        <p:spPr>
          <a:xfrm>
            <a:off x="1536700" y="4652212"/>
            <a:ext cx="9461500" cy="88498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**তোমাদের বাড়িতে কী উপায়ে পানি সংরক্ষণ করা হয় ২টি বাক্যে লিখে আনবে।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7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9F397F-9989-4D52-8755-524D5E6EA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745" y="780081"/>
            <a:ext cx="6667500" cy="360593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4FD309-20C3-4321-A20B-7242D7F739A2}"/>
              </a:ext>
            </a:extLst>
          </p:cNvPr>
          <p:cNvSpPr/>
          <p:nvPr/>
        </p:nvSpPr>
        <p:spPr>
          <a:xfrm>
            <a:off x="753979" y="4652211"/>
            <a:ext cx="10619874" cy="1427747"/>
          </a:xfrm>
          <a:prstGeom prst="rect">
            <a:avLst/>
          </a:prstGeom>
          <a:solidFill>
            <a:srgbClr val="FAFAF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 ,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থাক সবাই।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14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124603-D7B6-4F51-A08C-F433DC3B7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151" y="834920"/>
            <a:ext cx="6215990" cy="390970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Octagon 1">
            <a:extLst>
              <a:ext uri="{FF2B5EF4-FFF2-40B4-BE49-F238E27FC236}">
                <a16:creationId xmlns:a16="http://schemas.microsoft.com/office/drawing/2014/main" id="{D86DE5AC-A8C2-4090-8E95-4BE0A999E5B2}"/>
              </a:ext>
            </a:extLst>
          </p:cNvPr>
          <p:cNvSpPr/>
          <p:nvPr/>
        </p:nvSpPr>
        <p:spPr>
          <a:xfrm>
            <a:off x="770022" y="1058779"/>
            <a:ext cx="2053390" cy="3080084"/>
          </a:xfrm>
          <a:prstGeom prst="octagon">
            <a:avLst/>
          </a:prstGeom>
          <a:solidFill>
            <a:srgbClr val="FAFAF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ctagon 7">
            <a:extLst>
              <a:ext uri="{FF2B5EF4-FFF2-40B4-BE49-F238E27FC236}">
                <a16:creationId xmlns:a16="http://schemas.microsoft.com/office/drawing/2014/main" id="{8BDBDAF8-0900-41A9-BD2D-2058143DE86B}"/>
              </a:ext>
            </a:extLst>
          </p:cNvPr>
          <p:cNvSpPr/>
          <p:nvPr/>
        </p:nvSpPr>
        <p:spPr>
          <a:xfrm>
            <a:off x="9288378" y="1042736"/>
            <a:ext cx="2053390" cy="3112169"/>
          </a:xfrm>
          <a:prstGeom prst="octagon">
            <a:avLst/>
          </a:prstGeom>
          <a:solidFill>
            <a:srgbClr val="F8F8F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 কাজে পানির ব্যবহার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074D90F8-5107-48E9-BC41-DE2989D22BE5}"/>
              </a:ext>
            </a:extLst>
          </p:cNvPr>
          <p:cNvSpPr/>
          <p:nvPr/>
        </p:nvSpPr>
        <p:spPr>
          <a:xfrm>
            <a:off x="545432" y="5080997"/>
            <a:ext cx="11020925" cy="994610"/>
          </a:xfrm>
          <a:prstGeom prst="cube">
            <a:avLst/>
          </a:prstGeom>
          <a:solidFill>
            <a:srgbClr val="FAFAF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4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পানির ব্যবহার সম্পর্কে জানব। 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8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32A3CB-8626-48AD-BF79-2BF6A75BD820}"/>
              </a:ext>
            </a:extLst>
          </p:cNvPr>
          <p:cNvSpPr txBox="1"/>
          <p:nvPr/>
        </p:nvSpPr>
        <p:spPr>
          <a:xfrm>
            <a:off x="647700" y="1200150"/>
            <a:ext cx="108966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D4899-7FE6-43D3-A9EC-AACB277E0D65}"/>
              </a:ext>
            </a:extLst>
          </p:cNvPr>
          <p:cNvSpPr txBox="1"/>
          <p:nvPr/>
        </p:nvSpPr>
        <p:spPr>
          <a:xfrm>
            <a:off x="609600" y="3200400"/>
            <a:ext cx="1099185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৩.৩.১। মানুষের জন্য পানির গুরুত্ব বর্ননা করতে পারবে।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৩.৪.১। পানি অপচয়ের পরিণাম সম্পর্কে বলতে পারবে।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4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684BE7-A960-43A2-86D2-C829CC726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78" y="1121590"/>
            <a:ext cx="5212892" cy="3349087"/>
          </a:xfrm>
          <a:prstGeom prst="bevel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437625-D8D6-4681-A72E-DFA6E5EA4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023" y="1150225"/>
            <a:ext cx="5027747" cy="3287373"/>
          </a:xfrm>
          <a:prstGeom prst="bevel">
            <a:avLst/>
          </a:prstGeom>
          <a:ln>
            <a:solidFill>
              <a:srgbClr val="FF0000"/>
            </a:solidFill>
          </a:ln>
        </p:spPr>
      </p:pic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F3CB9DD5-56A8-49EB-9CA3-D28102F533E2}"/>
              </a:ext>
            </a:extLst>
          </p:cNvPr>
          <p:cNvSpPr/>
          <p:nvPr/>
        </p:nvSpPr>
        <p:spPr>
          <a:xfrm>
            <a:off x="561474" y="4732421"/>
            <a:ext cx="11004884" cy="1267327"/>
          </a:xfrm>
          <a:prstGeom prst="flowChartDecision">
            <a:avLst/>
          </a:prstGeom>
          <a:solidFill>
            <a:srgbClr val="F8F8F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ব্যবহার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05B845-8246-4793-B871-A4E7E85C7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31" y="770020"/>
            <a:ext cx="5052059" cy="3347677"/>
          </a:xfrm>
          <a:prstGeom prst="flowChartAlternateProcess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164BE8-E38F-44E6-8F65-A3274CFA9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294" y="802106"/>
            <a:ext cx="4793053" cy="3428796"/>
          </a:xfrm>
          <a:prstGeom prst="flowChartAlternateProcess">
            <a:avLst/>
          </a:prstGeom>
          <a:ln>
            <a:solidFill>
              <a:srgbClr val="FF0000"/>
            </a:solidFill>
          </a:ln>
        </p:spPr>
      </p:pic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841FB483-4F01-47E0-B653-BEB08307F1EC}"/>
              </a:ext>
            </a:extLst>
          </p:cNvPr>
          <p:cNvSpPr/>
          <p:nvPr/>
        </p:nvSpPr>
        <p:spPr>
          <a:xfrm>
            <a:off x="561473" y="4235116"/>
            <a:ext cx="10860506" cy="1876926"/>
          </a:xfrm>
          <a:prstGeom prst="flowChartDecision">
            <a:avLst/>
          </a:prstGeom>
          <a:solidFill>
            <a:srgbClr val="FAFAF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ব্যবহার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984FB5-0A75-4A04-AA1E-1442043F9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22" y="883284"/>
            <a:ext cx="5166927" cy="2681435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E44FB6-36DA-47A6-9F7B-A091BA3B8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774" y="832015"/>
            <a:ext cx="5177939" cy="2697190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C80EF682-4C6A-4AAD-9C0E-E97F9A0EF91E}"/>
              </a:ext>
            </a:extLst>
          </p:cNvPr>
          <p:cNvSpPr/>
          <p:nvPr/>
        </p:nvSpPr>
        <p:spPr>
          <a:xfrm>
            <a:off x="802107" y="4315327"/>
            <a:ext cx="10668000" cy="1507957"/>
          </a:xfrm>
          <a:prstGeom prst="flowChartDecision">
            <a:avLst/>
          </a:prstGeom>
          <a:solidFill>
            <a:srgbClr val="FAFAF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algn="ctr"/>
            <a:r>
              <a:rPr lang="bn-IN" sz="4400" dirty="0">
                <a:solidFill>
                  <a:srgbClr val="02020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ব্যবহার </a:t>
            </a:r>
            <a:endParaRPr lang="en-US" sz="4400" dirty="0">
              <a:solidFill>
                <a:srgbClr val="02020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86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383187-7D06-4D20-9CC9-CC3189B94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44" y="842347"/>
            <a:ext cx="5151084" cy="2896083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1CD9D2-1D57-457C-99CB-5A9414A70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124" y="858933"/>
            <a:ext cx="5130586" cy="2931763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4FEDC1BE-33E7-4E0C-A697-E16274BCF011}"/>
              </a:ext>
            </a:extLst>
          </p:cNvPr>
          <p:cNvSpPr/>
          <p:nvPr/>
        </p:nvSpPr>
        <p:spPr>
          <a:xfrm>
            <a:off x="689810" y="4138863"/>
            <a:ext cx="10924673" cy="1652337"/>
          </a:xfrm>
          <a:prstGeom prst="flowChartDecision">
            <a:avLst/>
          </a:prstGeom>
          <a:solidFill>
            <a:srgbClr val="F8F8F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ব্যবহার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CB9CE8-9980-492E-BFC0-C156A544E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392" y="709865"/>
            <a:ext cx="3133645" cy="317580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659B23-54CC-4F54-8742-1F1C55C03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069" y="689882"/>
            <a:ext cx="3223647" cy="322364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E2690E64-D716-4F18-9BA2-08DCABE3A386}"/>
              </a:ext>
            </a:extLst>
          </p:cNvPr>
          <p:cNvSpPr/>
          <p:nvPr/>
        </p:nvSpPr>
        <p:spPr>
          <a:xfrm>
            <a:off x="753979" y="4491789"/>
            <a:ext cx="10796337" cy="1459832"/>
          </a:xfrm>
          <a:prstGeom prst="flowChartDecision">
            <a:avLst/>
          </a:prstGeom>
          <a:solidFill>
            <a:srgbClr val="FAFAF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Down">
              <a:avLst/>
            </a:prstTxWarp>
          </a:bodyPr>
          <a:lstStyle/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ব্যবহার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4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339</TotalTime>
  <Words>181</Words>
  <Application>Microsoft Office PowerPoint</Application>
  <PresentationFormat>Widescreen</PresentationFormat>
  <Paragraphs>42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38</cp:revision>
  <dcterms:created xsi:type="dcterms:W3CDTF">2020-03-17T04:10:43Z</dcterms:created>
  <dcterms:modified xsi:type="dcterms:W3CDTF">2020-04-03T05:08:06Z</dcterms:modified>
</cp:coreProperties>
</file>