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7" r:id="rId2"/>
    <p:sldId id="258" r:id="rId3"/>
    <p:sldId id="344" r:id="rId4"/>
    <p:sldId id="269" r:id="rId5"/>
    <p:sldId id="263" r:id="rId6"/>
    <p:sldId id="328" r:id="rId7"/>
    <p:sldId id="333" r:id="rId8"/>
    <p:sldId id="281" r:id="rId9"/>
    <p:sldId id="331" r:id="rId10"/>
    <p:sldId id="330" r:id="rId11"/>
    <p:sldId id="335" r:id="rId12"/>
    <p:sldId id="338" r:id="rId13"/>
    <p:sldId id="334" r:id="rId14"/>
    <p:sldId id="339" r:id="rId15"/>
    <p:sldId id="340" r:id="rId16"/>
    <p:sldId id="336" r:id="rId17"/>
    <p:sldId id="337" r:id="rId18"/>
    <p:sldId id="342" r:id="rId19"/>
    <p:sldId id="327" r:id="rId20"/>
    <p:sldId id="332" r:id="rId21"/>
    <p:sldId id="341" r:id="rId22"/>
    <p:sldId id="319" r:id="rId23"/>
    <p:sldId id="264" r:id="rId24"/>
    <p:sldId id="266" r:id="rId25"/>
    <p:sldId id="27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7" autoAdjust="0"/>
    <p:restoredTop sz="94660"/>
  </p:normalViewPr>
  <p:slideViewPr>
    <p:cSldViewPr>
      <p:cViewPr>
        <p:scale>
          <a:sx n="98" d="100"/>
          <a:sy n="98" d="100"/>
        </p:scale>
        <p:origin x="-570" y="93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6D9444-D293-4E0F-9552-4309B97B4AE9}" type="datetimeFigureOut">
              <a:rPr lang="en-US" smtClean="0"/>
              <a:t>4/3/2020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997247-51D6-4672-A47A-3EC2F7EC2FAE}" type="slidenum">
              <a:rPr lang="en-US" smtClean="0"/>
              <a:t>‹#›</a:t>
            </a:fld>
            <a:endParaRPr lang="en-US"/>
          </a:p>
        </p:txBody>
      </p:sp>
    </p:spTree>
    <p:extLst>
      <p:ext uri="{BB962C8B-B14F-4D97-AF65-F5344CB8AC3E}">
        <p14:creationId xmlns:p14="http://schemas.microsoft.com/office/powerpoint/2010/main" val="3559500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4/3/2020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81200" y="2286000"/>
            <a:ext cx="4267200" cy="369332"/>
          </a:xfrm>
          <a:prstGeom prst="rect">
            <a:avLst/>
          </a:prstGeom>
          <a:noFill/>
        </p:spPr>
        <p:txBody>
          <a:bodyPr wrap="square" rtlCol="0">
            <a:spAutoFit/>
          </a:bodyPr>
          <a:lstStyle/>
          <a:p>
            <a:endParaRPr lang="en-US" dirty="0"/>
          </a:p>
        </p:txBody>
      </p:sp>
      <p:pic>
        <p:nvPicPr>
          <p:cNvPr id="1026" name="Picture 2" descr="C:\Users\BADAL BORMAN\Desktop\7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92627" cy="629866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81000" y="4585156"/>
            <a:ext cx="8077200" cy="1446550"/>
          </a:xfrm>
          <a:prstGeom prst="rect">
            <a:avLst/>
          </a:prstGeom>
          <a:noFill/>
        </p:spPr>
        <p:txBody>
          <a:bodyPr wrap="square" rtlCol="0">
            <a:spAutoFit/>
          </a:bodyPr>
          <a:lstStyle/>
          <a:p>
            <a:r>
              <a:rPr lang="bn-BD" sz="8800" dirty="0" smtClean="0">
                <a:solidFill>
                  <a:srgbClr val="FF0000"/>
                </a:solidFill>
                <a:latin typeface="NikoshBAN" pitchFamily="2" charset="0"/>
                <a:cs typeface="NikoshBAN" pitchFamily="2" charset="0"/>
              </a:rPr>
              <a:t>সবাইকে শুভেচ্ছা</a:t>
            </a:r>
            <a:endParaRPr lang="en-US" sz="8800" dirty="0">
              <a:solidFill>
                <a:srgbClr val="FF0000"/>
              </a:solidFill>
              <a:latin typeface="NikoshBAN" pitchFamily="2" charset="0"/>
              <a:cs typeface="NikoshBAN" pitchFamily="2" charset="0"/>
            </a:endParaRPr>
          </a:p>
        </p:txBody>
      </p:sp>
    </p:spTree>
    <p:extLst>
      <p:ext uri="{BB962C8B-B14F-4D97-AF65-F5344CB8AC3E}">
        <p14:creationId xmlns:p14="http://schemas.microsoft.com/office/powerpoint/2010/main" val="150991122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0779" y="381000"/>
            <a:ext cx="8534400" cy="1815882"/>
          </a:xfrm>
          <a:prstGeom prst="rect">
            <a:avLst/>
          </a:prstGeom>
          <a:noFill/>
        </p:spPr>
        <p:txBody>
          <a:bodyPr wrap="square" rtlCol="0">
            <a:spAutoFit/>
          </a:bodyPr>
          <a:lstStyle/>
          <a:p>
            <a:r>
              <a:rPr lang="bn-BD" sz="2800" dirty="0" smtClean="0">
                <a:solidFill>
                  <a:srgbClr val="C00000"/>
                </a:solidFill>
                <a:latin typeface="NikoshBAN" pitchFamily="2" charset="0"/>
                <a:cs typeface="NikoshBAN" pitchFamily="2" charset="0"/>
              </a:rPr>
              <a:t>কোণঃ</a:t>
            </a:r>
            <a:r>
              <a:rPr lang="en-US" sz="2800" dirty="0" smtClean="0">
                <a:solidFill>
                  <a:srgbClr val="0070C0"/>
                </a:solidFill>
                <a:latin typeface="NikoshBAN" pitchFamily="2" charset="0"/>
                <a:cs typeface="NikoshBAN" pitchFamily="2" charset="0"/>
              </a:rPr>
              <a:t> </a:t>
            </a:r>
            <a:r>
              <a:rPr lang="bn-BD" sz="2800" dirty="0" smtClean="0">
                <a:solidFill>
                  <a:srgbClr val="0070C0"/>
                </a:solidFill>
                <a:latin typeface="NikoshBAN" pitchFamily="2" charset="0"/>
                <a:cs typeface="NikoshBAN" pitchFamily="2" charset="0"/>
              </a:rPr>
              <a:t>একই সমতলে দুইটি রশ্মি একটি বিন্দুতে মিলিত হলে ঐ মিলিত স্থানে একটি কোণ তৈরি হয়। রশ্মি দুইটিকে কোণের বাহু এবং তাদের সাধারণ  বিন্দুকে শীর্ষবিন্দু বলে।চিত্রে </a:t>
            </a:r>
            <a:r>
              <a:rPr lang="en-US" sz="2800" dirty="0" smtClean="0">
                <a:solidFill>
                  <a:srgbClr val="0070C0"/>
                </a:solidFill>
                <a:latin typeface="NikoshBAN" pitchFamily="2" charset="0"/>
                <a:cs typeface="NikoshBAN" pitchFamily="2" charset="0"/>
              </a:rPr>
              <a:t>BA</a:t>
            </a:r>
            <a:r>
              <a:rPr lang="bn-BD" sz="2800" dirty="0" smtClean="0">
                <a:solidFill>
                  <a:srgbClr val="0070C0"/>
                </a:solidFill>
                <a:latin typeface="NikoshBAN" pitchFamily="2" charset="0"/>
                <a:cs typeface="NikoshBAN" pitchFamily="2" charset="0"/>
              </a:rPr>
              <a:t> এবং </a:t>
            </a:r>
            <a:r>
              <a:rPr lang="en-US" sz="2800" dirty="0" smtClean="0">
                <a:solidFill>
                  <a:srgbClr val="0070C0"/>
                </a:solidFill>
                <a:latin typeface="NikoshBAN" pitchFamily="2" charset="0"/>
                <a:cs typeface="NikoshBAN" pitchFamily="2" charset="0"/>
              </a:rPr>
              <a:t>CA</a:t>
            </a:r>
            <a:r>
              <a:rPr lang="bn-BD" sz="2800" dirty="0" smtClean="0">
                <a:solidFill>
                  <a:srgbClr val="0070C0"/>
                </a:solidFill>
                <a:latin typeface="NikoshBAN" pitchFamily="2" charset="0"/>
                <a:cs typeface="NikoshBAN" pitchFamily="2" charset="0"/>
              </a:rPr>
              <a:t> রশ্মির প্রান্তবিন্দুদ্বয়  </a:t>
            </a:r>
            <a:r>
              <a:rPr lang="en-US" sz="2800" dirty="0" smtClean="0">
                <a:solidFill>
                  <a:srgbClr val="0070C0"/>
                </a:solidFill>
                <a:latin typeface="NikoshBAN" pitchFamily="2" charset="0"/>
                <a:cs typeface="NikoshBAN" pitchFamily="2" charset="0"/>
              </a:rPr>
              <a:t>A</a:t>
            </a:r>
            <a:r>
              <a:rPr lang="bn-BD" sz="2800" dirty="0" smtClean="0">
                <a:solidFill>
                  <a:srgbClr val="0070C0"/>
                </a:solidFill>
                <a:latin typeface="NikoshBAN" pitchFamily="2" charset="0"/>
                <a:cs typeface="NikoshBAN" pitchFamily="2" charset="0"/>
              </a:rPr>
              <a:t> বিন্দুতে মিলিত হয়ে   </a:t>
            </a:r>
            <a:r>
              <a:rPr lang="en-US" sz="2800" dirty="0" smtClean="0">
                <a:solidFill>
                  <a:srgbClr val="0070C0"/>
                </a:solidFill>
                <a:latin typeface="NikoshBAN" pitchFamily="2" charset="0"/>
                <a:cs typeface="NikoshBAN" pitchFamily="2" charset="0"/>
              </a:rPr>
              <a:t>  BAC</a:t>
            </a:r>
            <a:r>
              <a:rPr lang="bn-BD" sz="2800" dirty="0" smtClean="0">
                <a:solidFill>
                  <a:srgbClr val="0070C0"/>
                </a:solidFill>
                <a:latin typeface="NikoshBAN" pitchFamily="2" charset="0"/>
                <a:cs typeface="NikoshBAN" pitchFamily="2" charset="0"/>
              </a:rPr>
              <a:t>  একটি কোণ উৎপন্ন করেছে।</a:t>
            </a:r>
            <a:endParaRPr lang="en-US" sz="2800" dirty="0">
              <a:solidFill>
                <a:srgbClr val="0070C0"/>
              </a:solidFill>
              <a:latin typeface="NikoshBAN" pitchFamily="2" charset="0"/>
              <a:cs typeface="NikoshBAN" pitchFamily="2" charset="0"/>
            </a:endParaRPr>
          </a:p>
        </p:txBody>
      </p:sp>
      <p:cxnSp>
        <p:nvCxnSpPr>
          <p:cNvPr id="5" name="Straight Arrow Connector 4"/>
          <p:cNvCxnSpPr/>
          <p:nvPr/>
        </p:nvCxnSpPr>
        <p:spPr>
          <a:xfrm>
            <a:off x="2761080" y="3860296"/>
            <a:ext cx="2115720" cy="0"/>
          </a:xfrm>
          <a:prstGeom prst="straightConnector1">
            <a:avLst/>
          </a:prstGeom>
          <a:ln w="5715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2761080" y="2521096"/>
            <a:ext cx="1582320" cy="1344064"/>
          </a:xfrm>
          <a:prstGeom prst="straightConnector1">
            <a:avLst/>
          </a:prstGeom>
          <a:ln w="571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10" name="Arc 9"/>
          <p:cNvSpPr/>
          <p:nvPr/>
        </p:nvSpPr>
        <p:spPr>
          <a:xfrm rot="1799617">
            <a:off x="2773588" y="3343996"/>
            <a:ext cx="797288" cy="658890"/>
          </a:xfrm>
          <a:prstGeom prst="arc">
            <a:avLst/>
          </a:prstGeom>
          <a:ln w="57150">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p:cNvSpPr txBox="1"/>
          <p:nvPr/>
        </p:nvSpPr>
        <p:spPr>
          <a:xfrm>
            <a:off x="2396394" y="3603550"/>
            <a:ext cx="914400" cy="523220"/>
          </a:xfrm>
          <a:prstGeom prst="rect">
            <a:avLst/>
          </a:prstGeom>
          <a:noFill/>
        </p:spPr>
        <p:txBody>
          <a:bodyPr wrap="square" rtlCol="0">
            <a:spAutoFit/>
          </a:bodyPr>
          <a:lstStyle/>
          <a:p>
            <a:r>
              <a:rPr lang="en-US" sz="2800" dirty="0" smtClean="0">
                <a:solidFill>
                  <a:srgbClr val="FF0000"/>
                </a:solidFill>
              </a:rPr>
              <a:t>A</a:t>
            </a:r>
            <a:endParaRPr lang="en-US" sz="2800" dirty="0">
              <a:solidFill>
                <a:srgbClr val="FF0000"/>
              </a:solidFill>
            </a:endParaRPr>
          </a:p>
        </p:txBody>
      </p:sp>
      <p:sp>
        <p:nvSpPr>
          <p:cNvPr id="12" name="TextBox 11"/>
          <p:cNvSpPr txBox="1"/>
          <p:nvPr/>
        </p:nvSpPr>
        <p:spPr>
          <a:xfrm>
            <a:off x="4417979" y="2259486"/>
            <a:ext cx="1600200" cy="523220"/>
          </a:xfrm>
          <a:prstGeom prst="rect">
            <a:avLst/>
          </a:prstGeom>
          <a:noFill/>
        </p:spPr>
        <p:txBody>
          <a:bodyPr wrap="square" rtlCol="0">
            <a:spAutoFit/>
          </a:bodyPr>
          <a:lstStyle/>
          <a:p>
            <a:r>
              <a:rPr lang="en-US" sz="2800" dirty="0" smtClean="0">
                <a:solidFill>
                  <a:srgbClr val="FF0000"/>
                </a:solidFill>
              </a:rPr>
              <a:t>B</a:t>
            </a:r>
            <a:endParaRPr lang="en-US" sz="2800" dirty="0">
              <a:solidFill>
                <a:srgbClr val="FF0000"/>
              </a:solidFill>
            </a:endParaRPr>
          </a:p>
        </p:txBody>
      </p:sp>
      <p:sp>
        <p:nvSpPr>
          <p:cNvPr id="13" name="TextBox 12"/>
          <p:cNvSpPr txBox="1"/>
          <p:nvPr/>
        </p:nvSpPr>
        <p:spPr>
          <a:xfrm>
            <a:off x="4841132" y="3588400"/>
            <a:ext cx="1600200" cy="523220"/>
          </a:xfrm>
          <a:prstGeom prst="rect">
            <a:avLst/>
          </a:prstGeom>
          <a:noFill/>
        </p:spPr>
        <p:txBody>
          <a:bodyPr wrap="square" rtlCol="0">
            <a:spAutoFit/>
          </a:bodyPr>
          <a:lstStyle/>
          <a:p>
            <a:r>
              <a:rPr lang="en-US" sz="2800" dirty="0" smtClean="0">
                <a:solidFill>
                  <a:srgbClr val="FF0000"/>
                </a:solidFill>
              </a:rPr>
              <a:t>C</a:t>
            </a:r>
            <a:endParaRPr lang="en-US" sz="2800" dirty="0">
              <a:solidFill>
                <a:srgbClr val="FF0000"/>
              </a:solidFill>
            </a:endParaRPr>
          </a:p>
        </p:txBody>
      </p:sp>
      <p:sp>
        <p:nvSpPr>
          <p:cNvPr id="2" name="Minus 1"/>
          <p:cNvSpPr/>
          <p:nvPr/>
        </p:nvSpPr>
        <p:spPr>
          <a:xfrm>
            <a:off x="1543456" y="1955098"/>
            <a:ext cx="381000" cy="45719"/>
          </a:xfrm>
          <a:prstGeom prst="mathMin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Minus 13"/>
          <p:cNvSpPr/>
          <p:nvPr/>
        </p:nvSpPr>
        <p:spPr>
          <a:xfrm rot="19168545" flipV="1">
            <a:off x="1510261" y="1842041"/>
            <a:ext cx="434947" cy="45719"/>
          </a:xfrm>
          <a:prstGeom prst="mathMin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41325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3762" y="315565"/>
            <a:ext cx="8763000" cy="1631216"/>
          </a:xfrm>
          <a:prstGeom prst="rect">
            <a:avLst/>
          </a:prstGeom>
          <a:noFill/>
        </p:spPr>
        <p:txBody>
          <a:bodyPr wrap="square" rtlCol="0">
            <a:spAutoFit/>
          </a:bodyPr>
          <a:lstStyle/>
          <a:p>
            <a:r>
              <a:rPr lang="bn-BD" sz="2800" dirty="0" smtClean="0">
                <a:solidFill>
                  <a:srgbClr val="FF0000"/>
                </a:solidFill>
                <a:latin typeface="NikoshBAN" pitchFamily="2" charset="0"/>
                <a:cs typeface="NikoshBAN" pitchFamily="2" charset="0"/>
              </a:rPr>
              <a:t>লম্ব, সমকোণঃ </a:t>
            </a:r>
            <a:r>
              <a:rPr lang="bn-BD" sz="2800" dirty="0" smtClean="0">
                <a:solidFill>
                  <a:srgbClr val="7030A0"/>
                </a:solidFill>
                <a:latin typeface="NikoshBAN" pitchFamily="2" charset="0"/>
                <a:cs typeface="NikoshBAN" pitchFamily="2" charset="0"/>
              </a:rPr>
              <a:t>একটি সরলকোণের সমদ্বিখণ্ডককে লম্ব এবং সংশিষ্ট সন্নিহিত কোণের প্রত্যেকটিকে সমকোণ বলে।নিচের চিত্রে </a:t>
            </a:r>
            <a:r>
              <a:rPr lang="en-US" sz="2800" dirty="0" smtClean="0">
                <a:solidFill>
                  <a:srgbClr val="7030A0"/>
                </a:solidFill>
                <a:latin typeface="NikoshBAN" pitchFamily="2" charset="0"/>
                <a:cs typeface="NikoshBAN" pitchFamily="2" charset="0"/>
              </a:rPr>
              <a:t>OC</a:t>
            </a:r>
            <a:r>
              <a:rPr lang="bn-BD" sz="2800" dirty="0" smtClean="0">
                <a:solidFill>
                  <a:srgbClr val="7030A0"/>
                </a:solidFill>
                <a:latin typeface="NikoshBAN" pitchFamily="2" charset="0"/>
                <a:cs typeface="NikoshBAN" pitchFamily="2" charset="0"/>
              </a:rPr>
              <a:t>   লম্ব </a:t>
            </a:r>
            <a:r>
              <a:rPr lang="bn-BD" sz="2800" dirty="0">
                <a:solidFill>
                  <a:srgbClr val="7030A0"/>
                </a:solidFill>
                <a:latin typeface="NikoshBAN" pitchFamily="2" charset="0"/>
                <a:cs typeface="NikoshBAN" pitchFamily="2" charset="0"/>
              </a:rPr>
              <a:t>এবং  </a:t>
            </a:r>
            <a:r>
              <a:rPr lang="en-US" sz="2800" dirty="0" smtClean="0">
                <a:solidFill>
                  <a:srgbClr val="7030A0"/>
                </a:solidFill>
                <a:latin typeface="NikoshBAN" pitchFamily="2" charset="0"/>
                <a:cs typeface="NikoshBAN" pitchFamily="2" charset="0"/>
              </a:rPr>
              <a:t>  </a:t>
            </a:r>
            <a:r>
              <a:rPr lang="bn-BD" sz="2800" dirty="0" smtClean="0">
                <a:solidFill>
                  <a:srgbClr val="7030A0"/>
                </a:solidFill>
                <a:latin typeface="NikoshBAN" pitchFamily="2" charset="0"/>
                <a:cs typeface="NikoshBAN" pitchFamily="2" charset="0"/>
              </a:rPr>
              <a:t> </a:t>
            </a:r>
            <a:r>
              <a:rPr lang="en-US" sz="2800" dirty="0" smtClean="0">
                <a:solidFill>
                  <a:srgbClr val="7030A0"/>
                </a:solidFill>
                <a:latin typeface="NikoshBAN" pitchFamily="2" charset="0"/>
                <a:cs typeface="NikoshBAN" pitchFamily="2" charset="0"/>
              </a:rPr>
              <a:t> </a:t>
            </a:r>
            <a:r>
              <a:rPr lang="en-US" sz="2800" dirty="0">
                <a:solidFill>
                  <a:srgbClr val="7030A0"/>
                </a:solidFill>
                <a:latin typeface="NikoshBAN" pitchFamily="2" charset="0"/>
                <a:cs typeface="NikoshBAN" pitchFamily="2" charset="0"/>
              </a:rPr>
              <a:t>AOC      </a:t>
            </a:r>
            <a:r>
              <a:rPr lang="en-US" sz="4400" dirty="0" smtClean="0">
                <a:solidFill>
                  <a:srgbClr val="FF0000"/>
                </a:solidFill>
                <a:latin typeface="NikoshBAN" pitchFamily="2" charset="0"/>
                <a:cs typeface="NikoshBAN" pitchFamily="2" charset="0"/>
              </a:rPr>
              <a:t>&lt;</a:t>
            </a:r>
            <a:r>
              <a:rPr lang="en-US" sz="2800" dirty="0" smtClean="0">
                <a:solidFill>
                  <a:srgbClr val="7030A0"/>
                </a:solidFill>
                <a:latin typeface="NikoshBAN" pitchFamily="2" charset="0"/>
                <a:cs typeface="NikoshBAN" pitchFamily="2" charset="0"/>
              </a:rPr>
              <a:t>DOC  </a:t>
            </a:r>
            <a:r>
              <a:rPr lang="bn-BD" sz="2800" dirty="0" smtClean="0">
                <a:solidFill>
                  <a:srgbClr val="7030A0"/>
                </a:solidFill>
                <a:latin typeface="NikoshBAN" pitchFamily="2" charset="0"/>
                <a:cs typeface="NikoshBAN" pitchFamily="2" charset="0"/>
              </a:rPr>
              <a:t>প্রত্যেকটি সমকোণ। </a:t>
            </a:r>
            <a:endParaRPr lang="en-US" sz="2800" dirty="0">
              <a:solidFill>
                <a:srgbClr val="7030A0"/>
              </a:solidFill>
              <a:latin typeface="NikoshBAN" pitchFamily="2" charset="0"/>
              <a:cs typeface="NikoshBAN" pitchFamily="2" charset="0"/>
            </a:endParaRPr>
          </a:p>
        </p:txBody>
      </p:sp>
      <p:cxnSp>
        <p:nvCxnSpPr>
          <p:cNvPr id="4" name="Straight Arrow Connector 3"/>
          <p:cNvCxnSpPr/>
          <p:nvPr/>
        </p:nvCxnSpPr>
        <p:spPr>
          <a:xfrm flipH="1">
            <a:off x="3848864" y="2851832"/>
            <a:ext cx="2438400" cy="0"/>
          </a:xfrm>
          <a:prstGeom prst="straightConnector1">
            <a:avLst/>
          </a:prstGeom>
          <a:ln w="38100">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flipV="1">
            <a:off x="5058540" y="1462608"/>
            <a:ext cx="9524" cy="139732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15111" y="3276600"/>
            <a:ext cx="8763000" cy="1815882"/>
          </a:xfrm>
          <a:prstGeom prst="rect">
            <a:avLst/>
          </a:prstGeom>
          <a:noFill/>
        </p:spPr>
        <p:txBody>
          <a:bodyPr wrap="square" rtlCol="0">
            <a:spAutoFit/>
          </a:bodyPr>
          <a:lstStyle/>
          <a:p>
            <a:r>
              <a:rPr lang="bn-BD" sz="2800" dirty="0" smtClean="0">
                <a:solidFill>
                  <a:srgbClr val="FF0000"/>
                </a:solidFill>
                <a:latin typeface="NikoshBAN" pitchFamily="2" charset="0"/>
                <a:cs typeface="NikoshBAN" pitchFamily="2" charset="0"/>
              </a:rPr>
              <a:t>সূক্ষ্মকোণ ও স্থূলকোণঃ</a:t>
            </a:r>
            <a:r>
              <a:rPr lang="bn-BD" sz="2800" dirty="0" smtClean="0">
                <a:solidFill>
                  <a:srgbClr val="7030A0"/>
                </a:solidFill>
                <a:latin typeface="NikoshBAN" pitchFamily="2" charset="0"/>
                <a:cs typeface="NikoshBAN" pitchFamily="2" charset="0"/>
              </a:rPr>
              <a:t> এক সমকোণ থেকে ছোট কোণকে সূক্ষ্মকোণ এবং এক সমকোণ থেকে  বড় কিন্তু দুই সমকোণ থেকে ছোট কোণকে স্থূলকোণ বলা হয়। চিত্রে    </a:t>
            </a:r>
            <a:r>
              <a:rPr lang="en-US" sz="2400" dirty="0" smtClean="0">
                <a:solidFill>
                  <a:srgbClr val="7030A0"/>
                </a:solidFill>
                <a:latin typeface="NikoshBAN" pitchFamily="2" charset="0"/>
                <a:cs typeface="NikoshBAN" pitchFamily="2" charset="0"/>
              </a:rPr>
              <a:t>AOC</a:t>
            </a:r>
            <a:r>
              <a:rPr lang="bn-BD" sz="2800" dirty="0" smtClean="0">
                <a:solidFill>
                  <a:srgbClr val="7030A0"/>
                </a:solidFill>
                <a:latin typeface="NikoshBAN" pitchFamily="2" charset="0"/>
                <a:cs typeface="NikoshBAN" pitchFamily="2" charset="0"/>
              </a:rPr>
              <a:t> সূক্ষ্মকোণ</a:t>
            </a:r>
            <a:r>
              <a:rPr lang="en-US" sz="2800" dirty="0" smtClean="0">
                <a:solidFill>
                  <a:srgbClr val="7030A0"/>
                </a:solidFill>
                <a:latin typeface="NikoshBAN" pitchFamily="2" charset="0"/>
                <a:cs typeface="NikoshBAN" pitchFamily="2" charset="0"/>
              </a:rPr>
              <a:t> </a:t>
            </a:r>
            <a:r>
              <a:rPr lang="bn-BD" sz="2800" dirty="0" smtClean="0">
                <a:solidFill>
                  <a:srgbClr val="7030A0"/>
                </a:solidFill>
                <a:latin typeface="NikoshBAN" pitchFamily="2" charset="0"/>
                <a:cs typeface="NikoshBAN" pitchFamily="2" charset="0"/>
              </a:rPr>
              <a:t>এবং  </a:t>
            </a:r>
            <a:r>
              <a:rPr lang="en-US" sz="2800" dirty="0" smtClean="0">
                <a:solidFill>
                  <a:srgbClr val="7030A0"/>
                </a:solidFill>
                <a:latin typeface="NikoshBAN" pitchFamily="2" charset="0"/>
                <a:cs typeface="NikoshBAN" pitchFamily="2" charset="0"/>
              </a:rPr>
              <a:t> </a:t>
            </a:r>
            <a:r>
              <a:rPr lang="bn-BD" sz="2800" dirty="0" smtClean="0">
                <a:solidFill>
                  <a:srgbClr val="7030A0"/>
                </a:solidFill>
                <a:latin typeface="NikoshBAN" pitchFamily="2" charset="0"/>
                <a:cs typeface="NikoshBAN" pitchFamily="2" charset="0"/>
              </a:rPr>
              <a:t>   </a:t>
            </a:r>
            <a:r>
              <a:rPr lang="en-US" sz="2400" dirty="0" smtClean="0">
                <a:solidFill>
                  <a:srgbClr val="7030A0"/>
                </a:solidFill>
                <a:latin typeface="NikoshBAN" pitchFamily="2" charset="0"/>
                <a:cs typeface="NikoshBAN" pitchFamily="2" charset="0"/>
              </a:rPr>
              <a:t>AOD </a:t>
            </a:r>
            <a:r>
              <a:rPr lang="bn-BD" sz="2800" dirty="0">
                <a:solidFill>
                  <a:srgbClr val="7030A0"/>
                </a:solidFill>
                <a:latin typeface="NikoshBAN" pitchFamily="2" charset="0"/>
                <a:cs typeface="NikoshBAN" pitchFamily="2" charset="0"/>
              </a:rPr>
              <a:t>স্থূলকোণ</a:t>
            </a:r>
            <a:r>
              <a:rPr lang="bn-BD" sz="2800" dirty="0" smtClean="0">
                <a:solidFill>
                  <a:srgbClr val="7030A0"/>
                </a:solidFill>
                <a:latin typeface="NikoshBAN" pitchFamily="2" charset="0"/>
                <a:cs typeface="NikoshBAN" pitchFamily="2" charset="0"/>
              </a:rPr>
              <a:t>।</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এখানে</a:t>
            </a:r>
            <a:r>
              <a:rPr lang="en-US" sz="2800" dirty="0" smtClean="0">
                <a:solidFill>
                  <a:srgbClr val="7030A0"/>
                </a:solidFill>
                <a:latin typeface="NikoshBAN" pitchFamily="2" charset="0"/>
                <a:cs typeface="NikoshBAN" pitchFamily="2" charset="0"/>
              </a:rPr>
              <a:t>    </a:t>
            </a:r>
            <a:r>
              <a:rPr lang="en-US" sz="2400" dirty="0" smtClean="0">
                <a:solidFill>
                  <a:srgbClr val="7030A0"/>
                </a:solidFill>
                <a:latin typeface="NikoshBAN" pitchFamily="2" charset="0"/>
                <a:cs typeface="NikoshBAN" pitchFamily="2" charset="0"/>
              </a:rPr>
              <a:t>AOB </a:t>
            </a:r>
            <a:r>
              <a:rPr lang="en-US" sz="2800" dirty="0" err="1" smtClean="0">
                <a:solidFill>
                  <a:srgbClr val="7030A0"/>
                </a:solidFill>
                <a:latin typeface="NikoshBAN" pitchFamily="2" charset="0"/>
                <a:cs typeface="NikoshBAN" pitchFamily="2" charset="0"/>
              </a:rPr>
              <a:t>এক</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সমকোণ</a:t>
            </a:r>
            <a:r>
              <a:rPr lang="en-US" sz="2800" dirty="0" smtClean="0">
                <a:solidFill>
                  <a:srgbClr val="7030A0"/>
                </a:solidFill>
                <a:latin typeface="NikoshBAN" pitchFamily="2" charset="0"/>
                <a:cs typeface="NikoshBAN" pitchFamily="2" charset="0"/>
              </a:rPr>
              <a:t>।</a:t>
            </a:r>
            <a:endParaRPr lang="en-US" sz="2800" dirty="0">
              <a:solidFill>
                <a:srgbClr val="7030A0"/>
              </a:solidFill>
              <a:latin typeface="NikoshBAN" pitchFamily="2" charset="0"/>
              <a:cs typeface="NikoshBAN" pitchFamily="2" charset="0"/>
            </a:endParaRPr>
          </a:p>
        </p:txBody>
      </p:sp>
      <p:cxnSp>
        <p:nvCxnSpPr>
          <p:cNvPr id="24" name="Straight Arrow Connector 23"/>
          <p:cNvCxnSpPr/>
          <p:nvPr/>
        </p:nvCxnSpPr>
        <p:spPr>
          <a:xfrm>
            <a:off x="3720808" y="6400800"/>
            <a:ext cx="1371600" cy="0"/>
          </a:xfrm>
          <a:prstGeom prst="straightConnector1">
            <a:avLst/>
          </a:prstGeom>
          <a:ln w="5715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flipV="1">
            <a:off x="2730208" y="5410200"/>
            <a:ext cx="990601" cy="990600"/>
          </a:xfrm>
          <a:prstGeom prst="straightConnector1">
            <a:avLst/>
          </a:prstGeom>
          <a:ln w="5715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3720808" y="5045412"/>
            <a:ext cx="0" cy="1355387"/>
          </a:xfrm>
          <a:prstGeom prst="straightConnector1">
            <a:avLst/>
          </a:prstGeom>
          <a:ln w="5715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V="1">
            <a:off x="3720808" y="5334000"/>
            <a:ext cx="990600" cy="1066800"/>
          </a:xfrm>
          <a:prstGeom prst="straightConnector1">
            <a:avLst/>
          </a:prstGeom>
          <a:ln w="5715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5083960" y="6139189"/>
            <a:ext cx="914400" cy="523220"/>
          </a:xfrm>
          <a:prstGeom prst="rect">
            <a:avLst/>
          </a:prstGeom>
          <a:noFill/>
        </p:spPr>
        <p:txBody>
          <a:bodyPr wrap="square" rtlCol="0">
            <a:spAutoFit/>
          </a:bodyPr>
          <a:lstStyle/>
          <a:p>
            <a:r>
              <a:rPr lang="en-US" sz="2800" dirty="0" smtClean="0">
                <a:solidFill>
                  <a:srgbClr val="00B050"/>
                </a:solidFill>
              </a:rPr>
              <a:t>A</a:t>
            </a:r>
            <a:endParaRPr lang="en-US" sz="2800" dirty="0">
              <a:solidFill>
                <a:srgbClr val="00B050"/>
              </a:solidFill>
            </a:endParaRPr>
          </a:p>
        </p:txBody>
      </p:sp>
      <p:sp>
        <p:nvSpPr>
          <p:cNvPr id="8" name="Rectangle 7"/>
          <p:cNvSpPr/>
          <p:nvPr/>
        </p:nvSpPr>
        <p:spPr>
          <a:xfrm>
            <a:off x="3509854" y="6317105"/>
            <a:ext cx="421910" cy="523220"/>
          </a:xfrm>
          <a:prstGeom prst="rect">
            <a:avLst/>
          </a:prstGeom>
        </p:spPr>
        <p:txBody>
          <a:bodyPr wrap="none">
            <a:spAutoFit/>
          </a:bodyPr>
          <a:lstStyle/>
          <a:p>
            <a:r>
              <a:rPr lang="en-US" sz="2800" dirty="0">
                <a:solidFill>
                  <a:srgbClr val="00B050"/>
                </a:solidFill>
              </a:rPr>
              <a:t>O</a:t>
            </a:r>
          </a:p>
        </p:txBody>
      </p:sp>
      <p:sp>
        <p:nvSpPr>
          <p:cNvPr id="9" name="Rectangle 8"/>
          <p:cNvSpPr/>
          <p:nvPr/>
        </p:nvSpPr>
        <p:spPr>
          <a:xfrm>
            <a:off x="3551532" y="4538990"/>
            <a:ext cx="380232" cy="523220"/>
          </a:xfrm>
          <a:prstGeom prst="rect">
            <a:avLst/>
          </a:prstGeom>
        </p:spPr>
        <p:txBody>
          <a:bodyPr wrap="none">
            <a:spAutoFit/>
          </a:bodyPr>
          <a:lstStyle/>
          <a:p>
            <a:r>
              <a:rPr lang="en-US" sz="2800" dirty="0" smtClean="0">
                <a:solidFill>
                  <a:srgbClr val="00B050"/>
                </a:solidFill>
              </a:rPr>
              <a:t>B</a:t>
            </a:r>
            <a:endParaRPr lang="en-US" sz="2800" dirty="0">
              <a:solidFill>
                <a:srgbClr val="00B050"/>
              </a:solidFill>
            </a:endParaRPr>
          </a:p>
        </p:txBody>
      </p:sp>
      <p:sp>
        <p:nvSpPr>
          <p:cNvPr id="10" name="Rectangle 9"/>
          <p:cNvSpPr/>
          <p:nvPr/>
        </p:nvSpPr>
        <p:spPr>
          <a:xfrm>
            <a:off x="2379249" y="5154037"/>
            <a:ext cx="388248" cy="461665"/>
          </a:xfrm>
          <a:prstGeom prst="rect">
            <a:avLst/>
          </a:prstGeom>
        </p:spPr>
        <p:txBody>
          <a:bodyPr wrap="none">
            <a:spAutoFit/>
          </a:bodyPr>
          <a:lstStyle/>
          <a:p>
            <a:r>
              <a:rPr lang="en-US" sz="2400" dirty="0" smtClean="0">
                <a:solidFill>
                  <a:srgbClr val="00B050"/>
                </a:solidFill>
              </a:rPr>
              <a:t>D</a:t>
            </a:r>
            <a:endParaRPr lang="en-US" sz="2400" dirty="0">
              <a:solidFill>
                <a:srgbClr val="00B050"/>
              </a:solidFill>
            </a:endParaRPr>
          </a:p>
        </p:txBody>
      </p:sp>
      <p:sp>
        <p:nvSpPr>
          <p:cNvPr id="11" name="Rectangle 10"/>
          <p:cNvSpPr/>
          <p:nvPr/>
        </p:nvSpPr>
        <p:spPr>
          <a:xfrm>
            <a:off x="4711408" y="4886980"/>
            <a:ext cx="336952" cy="523220"/>
          </a:xfrm>
          <a:prstGeom prst="rect">
            <a:avLst/>
          </a:prstGeom>
        </p:spPr>
        <p:txBody>
          <a:bodyPr wrap="none">
            <a:spAutoFit/>
          </a:bodyPr>
          <a:lstStyle/>
          <a:p>
            <a:r>
              <a:rPr lang="en-US" sz="2800" dirty="0" smtClean="0">
                <a:solidFill>
                  <a:srgbClr val="00B050"/>
                </a:solidFill>
              </a:rPr>
              <a:t>c</a:t>
            </a:r>
            <a:endParaRPr lang="en-US" sz="2800" dirty="0">
              <a:solidFill>
                <a:srgbClr val="00B050"/>
              </a:solidFill>
            </a:endParaRPr>
          </a:p>
        </p:txBody>
      </p:sp>
      <p:sp>
        <p:nvSpPr>
          <p:cNvPr id="20" name="TextBox 19"/>
          <p:cNvSpPr txBox="1"/>
          <p:nvPr/>
        </p:nvSpPr>
        <p:spPr>
          <a:xfrm>
            <a:off x="6477000" y="4038600"/>
            <a:ext cx="631040" cy="1200329"/>
          </a:xfrm>
          <a:prstGeom prst="rect">
            <a:avLst/>
          </a:prstGeom>
          <a:noFill/>
        </p:spPr>
        <p:txBody>
          <a:bodyPr wrap="square" rtlCol="0">
            <a:spAutoFit/>
          </a:bodyPr>
          <a:lstStyle/>
          <a:p>
            <a:r>
              <a:rPr lang="en-US" sz="3600" dirty="0" smtClean="0">
                <a:solidFill>
                  <a:srgbClr val="FF0000"/>
                </a:solidFill>
                <a:latin typeface="Magneto"/>
              </a:rPr>
              <a:t>&lt;</a:t>
            </a:r>
            <a:endParaRPr lang="en-US" sz="3600" dirty="0">
              <a:solidFill>
                <a:srgbClr val="FF0000"/>
              </a:solidFill>
            </a:endParaRPr>
          </a:p>
          <a:p>
            <a:endParaRPr lang="en-US" sz="3600" dirty="0">
              <a:solidFill>
                <a:srgbClr val="FF0000"/>
              </a:solidFill>
            </a:endParaRPr>
          </a:p>
        </p:txBody>
      </p:sp>
      <p:sp>
        <p:nvSpPr>
          <p:cNvPr id="3" name="TextBox 2"/>
          <p:cNvSpPr txBox="1"/>
          <p:nvPr/>
        </p:nvSpPr>
        <p:spPr>
          <a:xfrm>
            <a:off x="3544974" y="2629133"/>
            <a:ext cx="444208" cy="523220"/>
          </a:xfrm>
          <a:prstGeom prst="rect">
            <a:avLst/>
          </a:prstGeom>
          <a:noFill/>
        </p:spPr>
        <p:txBody>
          <a:bodyPr wrap="square" rtlCol="0">
            <a:spAutoFit/>
          </a:bodyPr>
          <a:lstStyle/>
          <a:p>
            <a:r>
              <a:rPr lang="en-US" sz="2800" dirty="0" smtClean="0">
                <a:solidFill>
                  <a:srgbClr val="7030A0"/>
                </a:solidFill>
              </a:rPr>
              <a:t>A</a:t>
            </a:r>
            <a:endParaRPr lang="en-US" sz="2800" dirty="0">
              <a:solidFill>
                <a:srgbClr val="7030A0"/>
              </a:solidFill>
            </a:endParaRPr>
          </a:p>
        </p:txBody>
      </p:sp>
      <p:sp>
        <p:nvSpPr>
          <p:cNvPr id="6" name="TextBox 5"/>
          <p:cNvSpPr txBox="1"/>
          <p:nvPr/>
        </p:nvSpPr>
        <p:spPr>
          <a:xfrm>
            <a:off x="5295916" y="1386408"/>
            <a:ext cx="663776" cy="523220"/>
          </a:xfrm>
          <a:prstGeom prst="rect">
            <a:avLst/>
          </a:prstGeom>
          <a:noFill/>
        </p:spPr>
        <p:txBody>
          <a:bodyPr wrap="square" rtlCol="0">
            <a:spAutoFit/>
          </a:bodyPr>
          <a:lstStyle/>
          <a:p>
            <a:r>
              <a:rPr lang="en-US" sz="2800" dirty="0" smtClean="0">
                <a:solidFill>
                  <a:srgbClr val="7030A0"/>
                </a:solidFill>
              </a:rPr>
              <a:t>C</a:t>
            </a:r>
            <a:endParaRPr lang="en-US" sz="2800" dirty="0">
              <a:solidFill>
                <a:srgbClr val="7030A0"/>
              </a:solidFill>
            </a:endParaRPr>
          </a:p>
        </p:txBody>
      </p:sp>
      <p:sp>
        <p:nvSpPr>
          <p:cNvPr id="12" name="TextBox 11"/>
          <p:cNvSpPr txBox="1"/>
          <p:nvPr/>
        </p:nvSpPr>
        <p:spPr>
          <a:xfrm>
            <a:off x="4888268" y="2851832"/>
            <a:ext cx="246608" cy="523220"/>
          </a:xfrm>
          <a:prstGeom prst="rect">
            <a:avLst/>
          </a:prstGeom>
          <a:noFill/>
        </p:spPr>
        <p:txBody>
          <a:bodyPr wrap="square" rtlCol="0">
            <a:spAutoFit/>
          </a:bodyPr>
          <a:lstStyle/>
          <a:p>
            <a:r>
              <a:rPr lang="en-US" sz="2800" dirty="0">
                <a:solidFill>
                  <a:srgbClr val="7030A0"/>
                </a:solidFill>
              </a:rPr>
              <a:t>O</a:t>
            </a:r>
          </a:p>
        </p:txBody>
      </p:sp>
      <p:sp>
        <p:nvSpPr>
          <p:cNvPr id="13" name="TextBox 12"/>
          <p:cNvSpPr txBox="1"/>
          <p:nvPr/>
        </p:nvSpPr>
        <p:spPr>
          <a:xfrm>
            <a:off x="6308341" y="2629133"/>
            <a:ext cx="381000" cy="523220"/>
          </a:xfrm>
          <a:prstGeom prst="rect">
            <a:avLst/>
          </a:prstGeom>
          <a:noFill/>
        </p:spPr>
        <p:txBody>
          <a:bodyPr wrap="square" rtlCol="0">
            <a:spAutoFit/>
          </a:bodyPr>
          <a:lstStyle/>
          <a:p>
            <a:r>
              <a:rPr lang="en-US" sz="2800" dirty="0" smtClean="0">
                <a:solidFill>
                  <a:srgbClr val="7030A0"/>
                </a:solidFill>
              </a:rPr>
              <a:t>D</a:t>
            </a:r>
            <a:endParaRPr lang="en-US" sz="2800" dirty="0">
              <a:solidFill>
                <a:srgbClr val="7030A0"/>
              </a:solidFill>
            </a:endParaRPr>
          </a:p>
        </p:txBody>
      </p:sp>
      <p:sp>
        <p:nvSpPr>
          <p:cNvPr id="14" name="Rectangle 13"/>
          <p:cNvSpPr/>
          <p:nvPr/>
        </p:nvSpPr>
        <p:spPr>
          <a:xfrm>
            <a:off x="7229226" y="609600"/>
            <a:ext cx="771774" cy="1938992"/>
          </a:xfrm>
          <a:prstGeom prst="rect">
            <a:avLst/>
          </a:prstGeom>
        </p:spPr>
        <p:txBody>
          <a:bodyPr wrap="square">
            <a:spAutoFit/>
          </a:bodyPr>
          <a:lstStyle/>
          <a:p>
            <a:r>
              <a:rPr lang="en-US" sz="4000" dirty="0" smtClean="0">
                <a:solidFill>
                  <a:srgbClr val="FF0000"/>
                </a:solidFill>
              </a:rPr>
              <a:t>&lt;</a:t>
            </a:r>
            <a:endParaRPr lang="en-US" sz="4000" dirty="0">
              <a:solidFill>
                <a:srgbClr val="FF0000"/>
              </a:solidFill>
            </a:endParaRPr>
          </a:p>
          <a:p>
            <a:endParaRPr lang="en-US" sz="4000" dirty="0">
              <a:solidFill>
                <a:srgbClr val="FF0000"/>
              </a:solidFill>
            </a:endParaRPr>
          </a:p>
          <a:p>
            <a:endParaRPr lang="en-US" sz="4000" dirty="0">
              <a:solidFill>
                <a:srgbClr val="FF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962400"/>
            <a:ext cx="93345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6955" y="3939331"/>
            <a:ext cx="93345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24242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919537"/>
            <a:ext cx="8991600" cy="1384995"/>
          </a:xfrm>
          <a:prstGeom prst="rect">
            <a:avLst/>
          </a:prstGeom>
          <a:noFill/>
        </p:spPr>
        <p:txBody>
          <a:bodyPr wrap="square" rtlCol="0">
            <a:spAutoFit/>
          </a:bodyPr>
          <a:lstStyle/>
          <a:p>
            <a:r>
              <a:rPr lang="bn-BD" sz="2800" dirty="0" smtClean="0">
                <a:solidFill>
                  <a:srgbClr val="FF0000"/>
                </a:solidFill>
                <a:latin typeface="NikoshBAN" pitchFamily="2" charset="0"/>
                <a:cs typeface="NikoshBAN" pitchFamily="2" charset="0"/>
              </a:rPr>
              <a:t>সম্পূরক কোণঃ </a:t>
            </a:r>
            <a:r>
              <a:rPr lang="bn-BD" sz="2800" dirty="0" smtClean="0">
                <a:solidFill>
                  <a:srgbClr val="0070C0"/>
                </a:solidFill>
                <a:latin typeface="NikoshBAN" pitchFamily="2" charset="0"/>
                <a:cs typeface="NikoshBAN" pitchFamily="2" charset="0"/>
              </a:rPr>
              <a:t>দুইটি কোণের পরিমাপের যোগফল দুই সমকোণ বা ১৮০</a:t>
            </a:r>
            <a:r>
              <a:rPr lang="bn-BD" sz="2800" baseline="30000" dirty="0" smtClean="0">
                <a:solidFill>
                  <a:srgbClr val="0070C0"/>
                </a:solidFill>
                <a:latin typeface="NikoshBAN" pitchFamily="2" charset="0"/>
                <a:cs typeface="NikoshBAN" pitchFamily="2" charset="0"/>
              </a:rPr>
              <a:t>০</a:t>
            </a:r>
            <a:r>
              <a:rPr lang="bn-BD" sz="2800" dirty="0" smtClean="0">
                <a:solidFill>
                  <a:srgbClr val="0070C0"/>
                </a:solidFill>
                <a:latin typeface="NikoshBAN" pitchFamily="2" charset="0"/>
                <a:cs typeface="NikoshBAN" pitchFamily="2" charset="0"/>
              </a:rPr>
              <a:t> হলে, কোণ দুইটির একটিকে অপরটির সম্পূরক কোণ বলে। নিচের চিত্রে </a:t>
            </a:r>
            <a:r>
              <a:rPr lang="en-US" sz="2800" dirty="0" smtClean="0">
                <a:solidFill>
                  <a:srgbClr val="0070C0"/>
                </a:solidFill>
                <a:latin typeface="NikoshBAN" pitchFamily="2" charset="0"/>
                <a:cs typeface="NikoshBAN" pitchFamily="2" charset="0"/>
              </a:rPr>
              <a:t>     AOC</a:t>
            </a:r>
            <a:r>
              <a:rPr lang="bn-BD" sz="2800" dirty="0" smtClean="0">
                <a:solidFill>
                  <a:srgbClr val="0070C0"/>
                </a:solidFill>
                <a:latin typeface="NikoshBAN" pitchFamily="2" charset="0"/>
                <a:cs typeface="NikoshBAN" pitchFamily="2" charset="0"/>
              </a:rPr>
              <a:t>    এবং  </a:t>
            </a:r>
            <a:r>
              <a:rPr lang="bn-BD" sz="2800" dirty="0">
                <a:solidFill>
                  <a:srgbClr val="0070C0"/>
                </a:solidFill>
                <a:latin typeface="NikoshBAN" pitchFamily="2" charset="0"/>
                <a:cs typeface="NikoshBAN" pitchFamily="2" charset="0"/>
              </a:rPr>
              <a:t> </a:t>
            </a:r>
            <a:r>
              <a:rPr lang="bn-BD" sz="2800" dirty="0" smtClean="0">
                <a:solidFill>
                  <a:srgbClr val="0070C0"/>
                </a:solidFill>
                <a:latin typeface="NikoshBAN" pitchFamily="2" charset="0"/>
                <a:cs typeface="NikoshBAN" pitchFamily="2" charset="0"/>
              </a:rPr>
              <a:t>   </a:t>
            </a:r>
            <a:r>
              <a:rPr lang="en-US" sz="2800" dirty="0" smtClean="0">
                <a:solidFill>
                  <a:srgbClr val="0070C0"/>
                </a:solidFill>
                <a:latin typeface="NikoshBAN" pitchFamily="2" charset="0"/>
                <a:cs typeface="NikoshBAN" pitchFamily="2" charset="0"/>
              </a:rPr>
              <a:t>BOC</a:t>
            </a:r>
            <a:r>
              <a:rPr lang="bn-BD" sz="2800" dirty="0" smtClean="0">
                <a:solidFill>
                  <a:srgbClr val="0070C0"/>
                </a:solidFill>
                <a:latin typeface="NikoshBAN" pitchFamily="2" charset="0"/>
                <a:cs typeface="NikoshBAN" pitchFamily="2" charset="0"/>
              </a:rPr>
              <a:t>  কোণ দুইটি একটি অপরটির সম্পূরক কোণ।</a:t>
            </a:r>
            <a:endParaRPr lang="en-US" sz="2800" dirty="0">
              <a:solidFill>
                <a:srgbClr val="0070C0"/>
              </a:solidFill>
              <a:latin typeface="NikoshBAN" pitchFamily="2" charset="0"/>
              <a:cs typeface="NikoshBAN" pitchFamily="2" charset="0"/>
            </a:endParaRPr>
          </a:p>
        </p:txBody>
      </p:sp>
      <p:cxnSp>
        <p:nvCxnSpPr>
          <p:cNvPr id="4" name="Straight Arrow Connector 3"/>
          <p:cNvCxnSpPr/>
          <p:nvPr/>
        </p:nvCxnSpPr>
        <p:spPr>
          <a:xfrm>
            <a:off x="2167281" y="6469678"/>
            <a:ext cx="3623919" cy="0"/>
          </a:xfrm>
          <a:prstGeom prst="straightConnector1">
            <a:avLst/>
          </a:prstGeom>
          <a:ln w="57150">
            <a:solidFill>
              <a:schemeClr val="accent6">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1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1698" y="1328737"/>
            <a:ext cx="2719387"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Straight Arrow Connector 7"/>
          <p:cNvCxnSpPr/>
          <p:nvPr/>
        </p:nvCxnSpPr>
        <p:spPr>
          <a:xfrm flipV="1">
            <a:off x="3233737" y="2057400"/>
            <a:ext cx="1719263" cy="1137326"/>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543300" y="6463970"/>
            <a:ext cx="381000" cy="523220"/>
          </a:xfrm>
          <a:prstGeom prst="rect">
            <a:avLst/>
          </a:prstGeom>
          <a:noFill/>
        </p:spPr>
        <p:txBody>
          <a:bodyPr wrap="square" rtlCol="0">
            <a:spAutoFit/>
          </a:bodyPr>
          <a:lstStyle/>
          <a:p>
            <a:r>
              <a:rPr lang="en-US" sz="2800" dirty="0">
                <a:solidFill>
                  <a:srgbClr val="FF0000"/>
                </a:solidFill>
              </a:rPr>
              <a:t>O</a:t>
            </a:r>
          </a:p>
        </p:txBody>
      </p:sp>
      <p:sp>
        <p:nvSpPr>
          <p:cNvPr id="5" name="TextBox 4"/>
          <p:cNvSpPr txBox="1"/>
          <p:nvPr/>
        </p:nvSpPr>
        <p:spPr>
          <a:xfrm>
            <a:off x="1845640" y="6297046"/>
            <a:ext cx="643281" cy="461665"/>
          </a:xfrm>
          <a:prstGeom prst="rect">
            <a:avLst/>
          </a:prstGeom>
          <a:noFill/>
        </p:spPr>
        <p:txBody>
          <a:bodyPr wrap="square" rtlCol="0">
            <a:spAutoFit/>
          </a:bodyPr>
          <a:lstStyle/>
          <a:p>
            <a:r>
              <a:rPr lang="en-US" sz="2400" dirty="0" smtClean="0">
                <a:solidFill>
                  <a:srgbClr val="FF0000"/>
                </a:solidFill>
              </a:rPr>
              <a:t>A</a:t>
            </a:r>
            <a:endParaRPr lang="en-US" sz="2400" dirty="0">
              <a:solidFill>
                <a:srgbClr val="FF0000"/>
              </a:solidFill>
            </a:endParaRPr>
          </a:p>
        </p:txBody>
      </p:sp>
      <p:sp>
        <p:nvSpPr>
          <p:cNvPr id="6" name="TextBox 5"/>
          <p:cNvSpPr txBox="1"/>
          <p:nvPr/>
        </p:nvSpPr>
        <p:spPr>
          <a:xfrm>
            <a:off x="4619017" y="5257800"/>
            <a:ext cx="457200" cy="523220"/>
          </a:xfrm>
          <a:prstGeom prst="rect">
            <a:avLst/>
          </a:prstGeom>
          <a:noFill/>
        </p:spPr>
        <p:txBody>
          <a:bodyPr wrap="square" rtlCol="0">
            <a:spAutoFit/>
          </a:bodyPr>
          <a:lstStyle/>
          <a:p>
            <a:r>
              <a:rPr lang="en-US" sz="2800" dirty="0" smtClean="0">
                <a:solidFill>
                  <a:srgbClr val="FF0000"/>
                </a:solidFill>
              </a:rPr>
              <a:t>C</a:t>
            </a:r>
            <a:endParaRPr lang="en-US" sz="2800" dirty="0">
              <a:solidFill>
                <a:srgbClr val="FF0000"/>
              </a:solidFill>
            </a:endParaRPr>
          </a:p>
        </p:txBody>
      </p:sp>
      <p:sp>
        <p:nvSpPr>
          <p:cNvPr id="7" name="TextBox 6"/>
          <p:cNvSpPr txBox="1"/>
          <p:nvPr/>
        </p:nvSpPr>
        <p:spPr>
          <a:xfrm>
            <a:off x="5820383" y="6297823"/>
            <a:ext cx="533400" cy="461665"/>
          </a:xfrm>
          <a:prstGeom prst="rect">
            <a:avLst/>
          </a:prstGeom>
          <a:noFill/>
        </p:spPr>
        <p:txBody>
          <a:bodyPr wrap="square" rtlCol="0">
            <a:spAutoFit/>
          </a:bodyPr>
          <a:lstStyle/>
          <a:p>
            <a:r>
              <a:rPr lang="en-US" sz="2400" dirty="0" smtClean="0">
                <a:solidFill>
                  <a:srgbClr val="FF0000"/>
                </a:solidFill>
              </a:rPr>
              <a:t>B</a:t>
            </a:r>
            <a:endParaRPr lang="en-US" sz="2400" dirty="0">
              <a:solidFill>
                <a:srgbClr val="FF0000"/>
              </a:solidFill>
            </a:endParaRPr>
          </a:p>
        </p:txBody>
      </p:sp>
      <p:cxnSp>
        <p:nvCxnSpPr>
          <p:cNvPr id="10" name="Straight Arrow Connector 9"/>
          <p:cNvCxnSpPr/>
          <p:nvPr/>
        </p:nvCxnSpPr>
        <p:spPr>
          <a:xfrm flipV="1">
            <a:off x="3733800" y="5410200"/>
            <a:ext cx="885217" cy="1052217"/>
          </a:xfrm>
          <a:prstGeom prst="straightConnector1">
            <a:avLst/>
          </a:prstGeom>
          <a:ln w="5715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123217" y="877669"/>
            <a:ext cx="413896" cy="646331"/>
          </a:xfrm>
          <a:prstGeom prst="rect">
            <a:avLst/>
          </a:prstGeom>
        </p:spPr>
        <p:txBody>
          <a:bodyPr wrap="none">
            <a:spAutoFit/>
          </a:bodyPr>
          <a:lstStyle/>
          <a:p>
            <a:r>
              <a:rPr lang="en-US" sz="3600" dirty="0">
                <a:solidFill>
                  <a:srgbClr val="FF0000"/>
                </a:solidFill>
              </a:rPr>
              <a:t>&lt;</a:t>
            </a:r>
          </a:p>
        </p:txBody>
      </p:sp>
      <p:sp>
        <p:nvSpPr>
          <p:cNvPr id="13" name="Rectangle 12"/>
          <p:cNvSpPr/>
          <p:nvPr/>
        </p:nvSpPr>
        <p:spPr>
          <a:xfrm>
            <a:off x="1066800" y="4724400"/>
            <a:ext cx="389850" cy="584775"/>
          </a:xfrm>
          <a:prstGeom prst="rect">
            <a:avLst/>
          </a:prstGeom>
        </p:spPr>
        <p:txBody>
          <a:bodyPr wrap="none">
            <a:spAutoFit/>
          </a:bodyPr>
          <a:lstStyle/>
          <a:p>
            <a:r>
              <a:rPr lang="en-US" sz="3200" dirty="0">
                <a:solidFill>
                  <a:srgbClr val="FF0000"/>
                </a:solidFill>
              </a:rPr>
              <a:t>&lt;</a:t>
            </a:r>
          </a:p>
        </p:txBody>
      </p:sp>
      <p:sp>
        <p:nvSpPr>
          <p:cNvPr id="15" name="Rectangle 14"/>
          <p:cNvSpPr/>
          <p:nvPr/>
        </p:nvSpPr>
        <p:spPr>
          <a:xfrm>
            <a:off x="6353783" y="457200"/>
            <a:ext cx="413896" cy="646331"/>
          </a:xfrm>
          <a:prstGeom prst="rect">
            <a:avLst/>
          </a:prstGeom>
        </p:spPr>
        <p:txBody>
          <a:bodyPr wrap="none">
            <a:spAutoFit/>
          </a:bodyPr>
          <a:lstStyle/>
          <a:p>
            <a:r>
              <a:rPr lang="en-US" sz="3600" dirty="0">
                <a:solidFill>
                  <a:srgbClr val="FF0000"/>
                </a:solidFill>
              </a:rPr>
              <a:t>&lt;</a:t>
            </a:r>
          </a:p>
        </p:txBody>
      </p:sp>
      <p:sp>
        <p:nvSpPr>
          <p:cNvPr id="16" name="Rectangle 15"/>
          <p:cNvSpPr/>
          <p:nvPr/>
        </p:nvSpPr>
        <p:spPr>
          <a:xfrm>
            <a:off x="7467600" y="4267200"/>
            <a:ext cx="413896" cy="646331"/>
          </a:xfrm>
          <a:prstGeom prst="rect">
            <a:avLst/>
          </a:prstGeom>
        </p:spPr>
        <p:txBody>
          <a:bodyPr wrap="none">
            <a:spAutoFit/>
          </a:bodyPr>
          <a:lstStyle/>
          <a:p>
            <a:r>
              <a:rPr lang="en-US" sz="3600" dirty="0">
                <a:solidFill>
                  <a:srgbClr val="FF0000"/>
                </a:solidFill>
              </a:rPr>
              <a:t>&lt;</a:t>
            </a:r>
          </a:p>
        </p:txBody>
      </p:sp>
      <p:sp>
        <p:nvSpPr>
          <p:cNvPr id="18" name="Rectangle 17"/>
          <p:cNvSpPr/>
          <p:nvPr/>
        </p:nvSpPr>
        <p:spPr>
          <a:xfrm>
            <a:off x="123217" y="152399"/>
            <a:ext cx="8991600" cy="1384995"/>
          </a:xfrm>
          <a:prstGeom prst="rect">
            <a:avLst/>
          </a:prstGeom>
        </p:spPr>
        <p:txBody>
          <a:bodyPr wrap="square">
            <a:spAutoFit/>
          </a:bodyPr>
          <a:lstStyle/>
          <a:p>
            <a:r>
              <a:rPr lang="bn-BD" sz="2800" dirty="0" smtClean="0">
                <a:solidFill>
                  <a:srgbClr val="FF0000"/>
                </a:solidFill>
                <a:latin typeface="NikoshBAN" pitchFamily="2" charset="0"/>
                <a:cs typeface="NikoshBAN" pitchFamily="2" charset="0"/>
              </a:rPr>
              <a:t>পূরক কোণঃ </a:t>
            </a:r>
            <a:r>
              <a:rPr lang="as-IN" sz="2800" dirty="0" smtClean="0">
                <a:solidFill>
                  <a:srgbClr val="00B050"/>
                </a:solidFill>
                <a:latin typeface="NikoshBAN" pitchFamily="2" charset="0"/>
                <a:cs typeface="NikoshBAN" pitchFamily="2" charset="0"/>
              </a:rPr>
              <a:t>দুইটি </a:t>
            </a:r>
            <a:r>
              <a:rPr lang="as-IN" sz="2800" dirty="0">
                <a:solidFill>
                  <a:srgbClr val="00B050"/>
                </a:solidFill>
                <a:latin typeface="NikoshBAN" pitchFamily="2" charset="0"/>
                <a:cs typeface="NikoshBAN" pitchFamily="2" charset="0"/>
              </a:rPr>
              <a:t>কোণের পরিমাপের যোগফল </a:t>
            </a:r>
            <a:r>
              <a:rPr lang="bn-BD" sz="2800" dirty="0" smtClean="0">
                <a:solidFill>
                  <a:srgbClr val="00B050"/>
                </a:solidFill>
                <a:latin typeface="NikoshBAN" pitchFamily="2" charset="0"/>
                <a:cs typeface="NikoshBAN" pitchFamily="2" charset="0"/>
              </a:rPr>
              <a:t>এক</a:t>
            </a:r>
            <a:r>
              <a:rPr lang="as-IN" sz="2800" dirty="0" smtClean="0">
                <a:solidFill>
                  <a:srgbClr val="00B050"/>
                </a:solidFill>
                <a:latin typeface="NikoshBAN" pitchFamily="2" charset="0"/>
                <a:cs typeface="NikoshBAN" pitchFamily="2" charset="0"/>
              </a:rPr>
              <a:t> </a:t>
            </a:r>
            <a:r>
              <a:rPr lang="as-IN" sz="2800" dirty="0">
                <a:solidFill>
                  <a:srgbClr val="00B050"/>
                </a:solidFill>
                <a:latin typeface="NikoshBAN" pitchFamily="2" charset="0"/>
                <a:cs typeface="NikoshBAN" pitchFamily="2" charset="0"/>
              </a:rPr>
              <a:t>সমকোণ বা </a:t>
            </a:r>
            <a:r>
              <a:rPr lang="bn-BD" sz="2800" dirty="0" smtClean="0">
                <a:solidFill>
                  <a:srgbClr val="00B050"/>
                </a:solidFill>
                <a:latin typeface="NikoshBAN" pitchFamily="2" charset="0"/>
                <a:cs typeface="NikoshBAN" pitchFamily="2" charset="0"/>
              </a:rPr>
              <a:t>৯</a:t>
            </a:r>
            <a:r>
              <a:rPr lang="as-IN" sz="2800" dirty="0" smtClean="0">
                <a:solidFill>
                  <a:srgbClr val="00B050"/>
                </a:solidFill>
                <a:latin typeface="NikoshBAN" pitchFamily="2" charset="0"/>
                <a:cs typeface="NikoshBAN" pitchFamily="2" charset="0"/>
              </a:rPr>
              <a:t>০</a:t>
            </a:r>
            <a:r>
              <a:rPr lang="as-IN" sz="2800" baseline="30000" dirty="0" smtClean="0">
                <a:solidFill>
                  <a:srgbClr val="00B050"/>
                </a:solidFill>
                <a:latin typeface="NikoshBAN" pitchFamily="2" charset="0"/>
                <a:cs typeface="NikoshBAN" pitchFamily="2" charset="0"/>
              </a:rPr>
              <a:t>০</a:t>
            </a:r>
            <a:r>
              <a:rPr lang="as-IN" sz="2800" dirty="0" smtClean="0">
                <a:solidFill>
                  <a:srgbClr val="00B050"/>
                </a:solidFill>
                <a:latin typeface="NikoshBAN" pitchFamily="2" charset="0"/>
                <a:cs typeface="NikoshBAN" pitchFamily="2" charset="0"/>
              </a:rPr>
              <a:t> </a:t>
            </a:r>
            <a:r>
              <a:rPr lang="as-IN" sz="2800" dirty="0">
                <a:solidFill>
                  <a:srgbClr val="00B050"/>
                </a:solidFill>
                <a:latin typeface="NikoshBAN" pitchFamily="2" charset="0"/>
                <a:cs typeface="NikoshBAN" pitchFamily="2" charset="0"/>
              </a:rPr>
              <a:t>হলে, কোণ দুইটির একটিকে অপরটির </a:t>
            </a:r>
            <a:r>
              <a:rPr lang="bn-BD" sz="2800" dirty="0" smtClean="0">
                <a:solidFill>
                  <a:srgbClr val="00B050"/>
                </a:solidFill>
                <a:latin typeface="NikoshBAN" pitchFamily="2" charset="0"/>
                <a:cs typeface="NikoshBAN" pitchFamily="2" charset="0"/>
              </a:rPr>
              <a:t>পূ</a:t>
            </a:r>
            <a:r>
              <a:rPr lang="as-IN" sz="2800" dirty="0" smtClean="0">
                <a:solidFill>
                  <a:srgbClr val="00B050"/>
                </a:solidFill>
                <a:latin typeface="NikoshBAN" pitchFamily="2" charset="0"/>
                <a:cs typeface="NikoshBAN" pitchFamily="2" charset="0"/>
              </a:rPr>
              <a:t>রক </a:t>
            </a:r>
            <a:r>
              <a:rPr lang="as-IN" sz="2800" dirty="0">
                <a:solidFill>
                  <a:srgbClr val="00B050"/>
                </a:solidFill>
                <a:latin typeface="NikoshBAN" pitchFamily="2" charset="0"/>
                <a:cs typeface="NikoshBAN" pitchFamily="2" charset="0"/>
              </a:rPr>
              <a:t>কোণ বলে। নিচের চিত্রে      </a:t>
            </a:r>
            <a:r>
              <a:rPr lang="en-US" sz="2800" dirty="0" smtClean="0">
                <a:solidFill>
                  <a:srgbClr val="00B050"/>
                </a:solidFill>
                <a:latin typeface="NikoshBAN" pitchFamily="2" charset="0"/>
                <a:cs typeface="NikoshBAN" pitchFamily="2" charset="0"/>
              </a:rPr>
              <a:t>AOC </a:t>
            </a:r>
            <a:r>
              <a:rPr lang="bn-BD" sz="2800" dirty="0" smtClean="0">
                <a:solidFill>
                  <a:srgbClr val="00B050"/>
                </a:solidFill>
                <a:latin typeface="NikoshBAN" pitchFamily="2" charset="0"/>
                <a:cs typeface="NikoshBAN" pitchFamily="2" charset="0"/>
              </a:rPr>
              <a:t>  </a:t>
            </a:r>
            <a:r>
              <a:rPr lang="as-IN" sz="2800" dirty="0" smtClean="0">
                <a:solidFill>
                  <a:srgbClr val="00B050"/>
                </a:solidFill>
                <a:latin typeface="NikoshBAN" pitchFamily="2" charset="0"/>
                <a:cs typeface="NikoshBAN" pitchFamily="2" charset="0"/>
              </a:rPr>
              <a:t>এবং  </a:t>
            </a:r>
          </a:p>
          <a:p>
            <a:r>
              <a:rPr lang="as-IN" sz="2800" dirty="0" smtClean="0">
                <a:solidFill>
                  <a:srgbClr val="00B050"/>
                </a:solidFill>
                <a:latin typeface="NikoshBAN" pitchFamily="2" charset="0"/>
                <a:cs typeface="NikoshBAN" pitchFamily="2" charset="0"/>
              </a:rPr>
              <a:t>   </a:t>
            </a:r>
            <a:r>
              <a:rPr lang="en-US" sz="2800" dirty="0" smtClean="0">
                <a:solidFill>
                  <a:srgbClr val="00B050"/>
                </a:solidFill>
                <a:latin typeface="NikoshBAN" pitchFamily="2" charset="0"/>
                <a:cs typeface="NikoshBAN" pitchFamily="2" charset="0"/>
              </a:rPr>
              <a:t>BOC  </a:t>
            </a:r>
            <a:r>
              <a:rPr lang="as-IN" sz="2800" dirty="0" smtClean="0">
                <a:solidFill>
                  <a:srgbClr val="00B050"/>
                </a:solidFill>
                <a:latin typeface="NikoshBAN" pitchFamily="2" charset="0"/>
                <a:cs typeface="NikoshBAN" pitchFamily="2" charset="0"/>
              </a:rPr>
              <a:t>কোণ দুইটি একটি অপরটির </a:t>
            </a:r>
            <a:r>
              <a:rPr lang="bn-BD" sz="2800" dirty="0" smtClean="0">
                <a:solidFill>
                  <a:srgbClr val="00B050"/>
                </a:solidFill>
                <a:latin typeface="NikoshBAN" pitchFamily="2" charset="0"/>
                <a:cs typeface="NikoshBAN" pitchFamily="2" charset="0"/>
              </a:rPr>
              <a:t>পূ</a:t>
            </a:r>
            <a:r>
              <a:rPr lang="as-IN" sz="2800" dirty="0" smtClean="0">
                <a:solidFill>
                  <a:srgbClr val="00B050"/>
                </a:solidFill>
                <a:latin typeface="NikoshBAN" pitchFamily="2" charset="0"/>
                <a:cs typeface="NikoshBAN" pitchFamily="2" charset="0"/>
              </a:rPr>
              <a:t>রক কোণ।</a:t>
            </a:r>
            <a:endParaRPr lang="as-IN" sz="2800" dirty="0">
              <a:solidFill>
                <a:srgbClr val="00B050"/>
              </a:solidFill>
              <a:latin typeface="NikoshBAN" pitchFamily="2" charset="0"/>
              <a:cs typeface="NikoshBAN" pitchFamily="2" charset="0"/>
            </a:endParaRPr>
          </a:p>
        </p:txBody>
      </p:sp>
    </p:spTree>
    <p:extLst>
      <p:ext uri="{BB962C8B-B14F-4D97-AF65-F5344CB8AC3E}">
        <p14:creationId xmlns:p14="http://schemas.microsoft.com/office/powerpoint/2010/main" val="38240648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3"/>
          <p:cNvCxnSpPr/>
          <p:nvPr/>
        </p:nvCxnSpPr>
        <p:spPr>
          <a:xfrm>
            <a:off x="2334637" y="2819400"/>
            <a:ext cx="4790872" cy="0"/>
          </a:xfrm>
          <a:prstGeom prst="straightConnector1">
            <a:avLst/>
          </a:prstGeom>
          <a:ln w="57150">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49157" y="3616257"/>
            <a:ext cx="8670587" cy="1815882"/>
          </a:xfrm>
          <a:prstGeom prst="rect">
            <a:avLst/>
          </a:prstGeom>
          <a:noFill/>
        </p:spPr>
        <p:txBody>
          <a:bodyPr wrap="square" rtlCol="0">
            <a:spAutoFit/>
          </a:bodyPr>
          <a:lstStyle/>
          <a:p>
            <a:r>
              <a:rPr lang="bn-BD" sz="2800" dirty="0" smtClean="0">
                <a:solidFill>
                  <a:srgbClr val="00B0F0"/>
                </a:solidFill>
                <a:latin typeface="NikoshBAN" pitchFamily="2" charset="0"/>
                <a:cs typeface="NikoshBAN" pitchFamily="2" charset="0"/>
              </a:rPr>
              <a:t>সন্নিহিত কোণঃ </a:t>
            </a:r>
            <a:r>
              <a:rPr lang="bn-BD" sz="2800" dirty="0" smtClean="0">
                <a:solidFill>
                  <a:schemeClr val="accent6">
                    <a:lumMod val="75000"/>
                  </a:schemeClr>
                </a:solidFill>
                <a:latin typeface="NikoshBAN" pitchFamily="2" charset="0"/>
                <a:cs typeface="NikoshBAN" pitchFamily="2" charset="0"/>
              </a:rPr>
              <a:t>যদি সমতলে দুইটি কোণের একই শীর্ষবিন্দু হয় ও তাদের একটি সাধারণ রশ্মি থাকে </a:t>
            </a:r>
            <a:r>
              <a:rPr lang="bn-BD" sz="2800" dirty="0">
                <a:solidFill>
                  <a:schemeClr val="accent6">
                    <a:lumMod val="75000"/>
                  </a:schemeClr>
                </a:solidFill>
                <a:latin typeface="NikoshBAN" pitchFamily="2" charset="0"/>
                <a:cs typeface="NikoshBAN" pitchFamily="2" charset="0"/>
              </a:rPr>
              <a:t>এবংকোণদ্বয়  সাধারণ </a:t>
            </a:r>
            <a:r>
              <a:rPr lang="bn-BD" sz="2800" dirty="0" smtClean="0">
                <a:solidFill>
                  <a:schemeClr val="accent6">
                    <a:lumMod val="75000"/>
                  </a:schemeClr>
                </a:solidFill>
                <a:latin typeface="NikoshBAN" pitchFamily="2" charset="0"/>
                <a:cs typeface="NikoshBAN" pitchFamily="2" charset="0"/>
              </a:rPr>
              <a:t>রশ্মির বিপরীত পাশে অবস্থান করে, তবে ঐ কোণদ্বয়কে সন্নিহিত কোণ বলে। </a:t>
            </a:r>
            <a:r>
              <a:rPr lang="en-US" sz="2800" dirty="0" smtClean="0">
                <a:solidFill>
                  <a:schemeClr val="accent6">
                    <a:lumMod val="75000"/>
                  </a:schemeClr>
                </a:solidFill>
                <a:latin typeface="NikoshBAN" pitchFamily="2" charset="0"/>
                <a:cs typeface="NikoshBAN" pitchFamily="2" charset="0"/>
              </a:rPr>
              <a:t>    </a:t>
            </a:r>
            <a:r>
              <a:rPr lang="bn-BD" sz="2400" dirty="0" smtClean="0">
                <a:solidFill>
                  <a:schemeClr val="accent6">
                    <a:lumMod val="75000"/>
                  </a:schemeClr>
                </a:solidFill>
                <a:latin typeface="NikoshBAN" pitchFamily="2" charset="0"/>
                <a:cs typeface="NikoshBAN" pitchFamily="2" charset="0"/>
              </a:rPr>
              <a:t>BAC </a:t>
            </a:r>
            <a:r>
              <a:rPr lang="bn-BD" sz="2800" dirty="0">
                <a:solidFill>
                  <a:schemeClr val="accent6">
                    <a:lumMod val="75000"/>
                  </a:schemeClr>
                </a:solidFill>
                <a:latin typeface="NikoshBAN" pitchFamily="2" charset="0"/>
                <a:cs typeface="NikoshBAN" pitchFamily="2" charset="0"/>
              </a:rPr>
              <a:t>এবং</a:t>
            </a:r>
            <a:r>
              <a:rPr lang="bn-BD" sz="2400" dirty="0">
                <a:solidFill>
                  <a:schemeClr val="accent6">
                    <a:lumMod val="75000"/>
                  </a:schemeClr>
                </a:solidFill>
                <a:latin typeface="NikoshBAN" pitchFamily="2" charset="0"/>
                <a:cs typeface="NikoshBAN" pitchFamily="2" charset="0"/>
              </a:rPr>
              <a:t> </a:t>
            </a:r>
            <a:r>
              <a:rPr lang="en-US" sz="2400" dirty="0" smtClean="0">
                <a:solidFill>
                  <a:schemeClr val="accent6">
                    <a:lumMod val="75000"/>
                  </a:schemeClr>
                </a:solidFill>
                <a:latin typeface="NikoshBAN" pitchFamily="2" charset="0"/>
                <a:cs typeface="NikoshBAN" pitchFamily="2" charset="0"/>
              </a:rPr>
              <a:t>  </a:t>
            </a:r>
            <a:r>
              <a:rPr lang="bn-BD" sz="2400" dirty="0" smtClean="0">
                <a:solidFill>
                  <a:schemeClr val="accent6">
                    <a:lumMod val="75000"/>
                  </a:schemeClr>
                </a:solidFill>
                <a:latin typeface="NikoshBAN" pitchFamily="2" charset="0"/>
                <a:cs typeface="NikoshBAN" pitchFamily="2" charset="0"/>
              </a:rPr>
              <a:t> </a:t>
            </a:r>
            <a:r>
              <a:rPr lang="en-US" sz="2400" dirty="0" smtClean="0">
                <a:solidFill>
                  <a:schemeClr val="accent6">
                    <a:lumMod val="75000"/>
                  </a:schemeClr>
                </a:solidFill>
                <a:latin typeface="NikoshBAN" pitchFamily="2" charset="0"/>
                <a:cs typeface="NikoshBAN" pitchFamily="2" charset="0"/>
              </a:rPr>
              <a:t>  </a:t>
            </a:r>
            <a:r>
              <a:rPr lang="bn-BD" sz="2400" dirty="0" smtClean="0">
                <a:solidFill>
                  <a:schemeClr val="accent6">
                    <a:lumMod val="75000"/>
                  </a:schemeClr>
                </a:solidFill>
                <a:latin typeface="NikoshBAN" pitchFamily="2" charset="0"/>
                <a:cs typeface="NikoshBAN" pitchFamily="2" charset="0"/>
              </a:rPr>
              <a:t>CAD</a:t>
            </a:r>
            <a:r>
              <a:rPr lang="bn-BD" sz="2800" dirty="0" smtClean="0">
                <a:solidFill>
                  <a:schemeClr val="accent6">
                    <a:lumMod val="75000"/>
                  </a:schemeClr>
                </a:solidFill>
                <a:latin typeface="NikoshBAN" pitchFamily="2" charset="0"/>
                <a:cs typeface="NikoshBAN" pitchFamily="2" charset="0"/>
              </a:rPr>
              <a:t> </a:t>
            </a:r>
            <a:r>
              <a:rPr lang="bn-BD" sz="2800" dirty="0">
                <a:solidFill>
                  <a:schemeClr val="accent6">
                    <a:lumMod val="75000"/>
                  </a:schemeClr>
                </a:solidFill>
                <a:latin typeface="NikoshBAN" pitchFamily="2" charset="0"/>
                <a:cs typeface="NikoshBAN" pitchFamily="2" charset="0"/>
              </a:rPr>
              <a:t>পরস্পর সন্নিহিত </a:t>
            </a:r>
            <a:r>
              <a:rPr lang="bn-BD" sz="2800" dirty="0" smtClean="0">
                <a:solidFill>
                  <a:schemeClr val="accent6">
                    <a:lumMod val="75000"/>
                  </a:schemeClr>
                </a:solidFill>
                <a:latin typeface="NikoshBAN" pitchFamily="2" charset="0"/>
                <a:cs typeface="NikoshBAN" pitchFamily="2" charset="0"/>
              </a:rPr>
              <a:t>কোণ।</a:t>
            </a:r>
            <a:endParaRPr lang="en-US" sz="2800" dirty="0">
              <a:solidFill>
                <a:schemeClr val="accent6">
                  <a:lumMod val="75000"/>
                </a:schemeClr>
              </a:solidFill>
              <a:latin typeface="NikoshBAN" pitchFamily="2" charset="0"/>
              <a:cs typeface="NikoshBAN" pitchFamily="2" charset="0"/>
            </a:endParaRPr>
          </a:p>
        </p:txBody>
      </p:sp>
      <p:cxnSp>
        <p:nvCxnSpPr>
          <p:cNvPr id="5" name="Straight Arrow Connector 4"/>
          <p:cNvCxnSpPr/>
          <p:nvPr/>
        </p:nvCxnSpPr>
        <p:spPr>
          <a:xfrm>
            <a:off x="3644628" y="6451064"/>
            <a:ext cx="1460772" cy="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3164730" y="5128103"/>
            <a:ext cx="512323" cy="1331068"/>
          </a:xfrm>
          <a:prstGeom prst="straightConnector1">
            <a:avLst/>
          </a:prstGeom>
          <a:ln w="5715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3677053" y="5308064"/>
            <a:ext cx="1057073" cy="1143000"/>
          </a:xfrm>
          <a:prstGeom prst="straightConnector1">
            <a:avLst/>
          </a:prstGeom>
          <a:ln w="571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23" name="Arc 22"/>
          <p:cNvSpPr/>
          <p:nvPr/>
        </p:nvSpPr>
        <p:spPr>
          <a:xfrm>
            <a:off x="3166352" y="6001971"/>
            <a:ext cx="914400" cy="914400"/>
          </a:xfrm>
          <a:prstGeom prst="arc">
            <a:avLst>
              <a:gd name="adj1" fmla="val 18986602"/>
              <a:gd name="adj2" fmla="val 21473926"/>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Arc 23"/>
          <p:cNvSpPr/>
          <p:nvPr/>
        </p:nvSpPr>
        <p:spPr>
          <a:xfrm>
            <a:off x="3166352" y="5959009"/>
            <a:ext cx="914400" cy="655806"/>
          </a:xfrm>
          <a:prstGeom prst="arc">
            <a:avLst>
              <a:gd name="adj1" fmla="val 14802969"/>
              <a:gd name="adj2" fmla="val 20011153"/>
            </a:avLst>
          </a:prstGeom>
          <a:ln w="57150">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1030396"/>
            <a:ext cx="311150" cy="261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2041" y="4572000"/>
            <a:ext cx="311150" cy="261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4707" y="4572000"/>
            <a:ext cx="311150" cy="261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Arc 17"/>
          <p:cNvSpPr/>
          <p:nvPr/>
        </p:nvSpPr>
        <p:spPr>
          <a:xfrm>
            <a:off x="4484450" y="2438400"/>
            <a:ext cx="696338" cy="1085911"/>
          </a:xfrm>
          <a:prstGeom prst="arc">
            <a:avLst>
              <a:gd name="adj1" fmla="val 12355874"/>
              <a:gd name="adj2" fmla="val 20011153"/>
            </a:avLst>
          </a:prstGeom>
          <a:ln w="571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00B050"/>
              </a:solidFill>
            </a:endParaRPr>
          </a:p>
        </p:txBody>
      </p:sp>
      <p:sp>
        <p:nvSpPr>
          <p:cNvPr id="9" name="TextBox 8"/>
          <p:cNvSpPr txBox="1"/>
          <p:nvPr/>
        </p:nvSpPr>
        <p:spPr>
          <a:xfrm>
            <a:off x="762000" y="838200"/>
            <a:ext cx="2915053" cy="646331"/>
          </a:xfrm>
          <a:prstGeom prst="rect">
            <a:avLst/>
          </a:prstGeom>
          <a:noFill/>
        </p:spPr>
        <p:txBody>
          <a:bodyPr wrap="square" rtlCol="0">
            <a:spAutoFit/>
          </a:bodyPr>
          <a:lstStyle/>
          <a:p>
            <a:endParaRPr lang="en-US" dirty="0" smtClean="0"/>
          </a:p>
          <a:p>
            <a:endParaRPr lang="en-US" dirty="0"/>
          </a:p>
        </p:txBody>
      </p:sp>
      <p:sp>
        <p:nvSpPr>
          <p:cNvPr id="16" name="TextBox 15"/>
          <p:cNvSpPr txBox="1"/>
          <p:nvPr/>
        </p:nvSpPr>
        <p:spPr>
          <a:xfrm>
            <a:off x="304800" y="533400"/>
            <a:ext cx="7905344" cy="1384995"/>
          </a:xfrm>
          <a:prstGeom prst="rect">
            <a:avLst/>
          </a:prstGeom>
          <a:noFill/>
        </p:spPr>
        <p:txBody>
          <a:bodyPr wrap="square" rtlCol="0">
            <a:spAutoFit/>
          </a:bodyPr>
          <a:lstStyle/>
          <a:p>
            <a:r>
              <a:rPr lang="bn-BD" sz="2800" dirty="0" smtClean="0">
                <a:solidFill>
                  <a:srgbClr val="FF0000"/>
                </a:solidFill>
                <a:latin typeface="NikoshBAN" pitchFamily="2" charset="0"/>
                <a:cs typeface="NikoshBAN" pitchFamily="2" charset="0"/>
              </a:rPr>
              <a:t>সরল কোণঃ </a:t>
            </a:r>
            <a:r>
              <a:rPr lang="bn-BD" sz="2800" dirty="0" smtClean="0">
                <a:solidFill>
                  <a:srgbClr val="7030A0"/>
                </a:solidFill>
                <a:latin typeface="NikoshBAN" pitchFamily="2" charset="0"/>
                <a:cs typeface="NikoshBAN" pitchFamily="2" charset="0"/>
              </a:rPr>
              <a:t>দুইটি পরস্পর বিপরীত রশ্মি তাদের সাধারণ প্রান্তবিন্দুতে যে কোণ উৎপন্ন করে, তাকে সরল কোণ বলে।চিত্রে   </a:t>
            </a:r>
            <a:r>
              <a:rPr lang="en-US" sz="2800" dirty="0" smtClean="0">
                <a:solidFill>
                  <a:srgbClr val="7030A0"/>
                </a:solidFill>
                <a:latin typeface="NikoshBAN" pitchFamily="2" charset="0"/>
                <a:cs typeface="NikoshBAN" pitchFamily="2" charset="0"/>
              </a:rPr>
              <a:t>   BAC</a:t>
            </a:r>
            <a:r>
              <a:rPr lang="bn-BD" sz="2800" dirty="0" smtClean="0">
                <a:solidFill>
                  <a:srgbClr val="7030A0"/>
                </a:solidFill>
                <a:latin typeface="NikoshBAN" pitchFamily="2" charset="0"/>
                <a:cs typeface="NikoshBAN" pitchFamily="2" charset="0"/>
              </a:rPr>
              <a:t> কে সরল কোণ বলে। সরল কোণের পরিমাপ দুই সমকোণ বা ১৮০</a:t>
            </a:r>
            <a:r>
              <a:rPr lang="bn-BD" sz="2800" baseline="30000" dirty="0" smtClean="0">
                <a:solidFill>
                  <a:srgbClr val="7030A0"/>
                </a:solidFill>
                <a:latin typeface="NikoshBAN" pitchFamily="2" charset="0"/>
                <a:cs typeface="NikoshBAN" pitchFamily="2" charset="0"/>
              </a:rPr>
              <a:t>০</a:t>
            </a:r>
            <a:r>
              <a:rPr lang="bn-BD" sz="2800" dirty="0" smtClean="0">
                <a:solidFill>
                  <a:srgbClr val="7030A0"/>
                </a:solidFill>
                <a:latin typeface="NikoshBAN" pitchFamily="2" charset="0"/>
                <a:cs typeface="NikoshBAN" pitchFamily="2" charset="0"/>
              </a:rPr>
              <a:t>। </a:t>
            </a:r>
            <a:endParaRPr lang="en-US" sz="2800" dirty="0">
              <a:solidFill>
                <a:srgbClr val="7030A0"/>
              </a:solidFill>
              <a:latin typeface="NikoshBAN" pitchFamily="2" charset="0"/>
              <a:cs typeface="NikoshBAN" pitchFamily="2" charset="0"/>
            </a:endParaRPr>
          </a:p>
        </p:txBody>
      </p:sp>
      <p:sp>
        <p:nvSpPr>
          <p:cNvPr id="17" name="TextBox 16"/>
          <p:cNvSpPr txBox="1"/>
          <p:nvPr/>
        </p:nvSpPr>
        <p:spPr>
          <a:xfrm>
            <a:off x="2206555" y="2867281"/>
            <a:ext cx="560963" cy="523220"/>
          </a:xfrm>
          <a:prstGeom prst="rect">
            <a:avLst/>
          </a:prstGeom>
          <a:noFill/>
        </p:spPr>
        <p:txBody>
          <a:bodyPr wrap="square" rtlCol="0">
            <a:spAutoFit/>
          </a:bodyPr>
          <a:lstStyle/>
          <a:p>
            <a:r>
              <a:rPr lang="en-US" sz="2800" dirty="0" smtClean="0">
                <a:solidFill>
                  <a:srgbClr val="FF0000"/>
                </a:solidFill>
              </a:rPr>
              <a:t>C</a:t>
            </a:r>
            <a:endParaRPr lang="en-US" sz="2800" dirty="0">
              <a:solidFill>
                <a:srgbClr val="FF0000"/>
              </a:solidFill>
            </a:endParaRPr>
          </a:p>
        </p:txBody>
      </p:sp>
      <p:sp>
        <p:nvSpPr>
          <p:cNvPr id="19" name="TextBox 18"/>
          <p:cNvSpPr txBox="1"/>
          <p:nvPr/>
        </p:nvSpPr>
        <p:spPr>
          <a:xfrm>
            <a:off x="4642582" y="2744928"/>
            <a:ext cx="733093" cy="523220"/>
          </a:xfrm>
          <a:prstGeom prst="rect">
            <a:avLst/>
          </a:prstGeom>
          <a:noFill/>
        </p:spPr>
        <p:txBody>
          <a:bodyPr wrap="square" rtlCol="0">
            <a:spAutoFit/>
          </a:bodyPr>
          <a:lstStyle/>
          <a:p>
            <a:r>
              <a:rPr lang="en-US" sz="2800" dirty="0" smtClean="0">
                <a:solidFill>
                  <a:srgbClr val="FF0000"/>
                </a:solidFill>
              </a:rPr>
              <a:t>A</a:t>
            </a:r>
            <a:endParaRPr lang="en-US" sz="2800" dirty="0">
              <a:solidFill>
                <a:srgbClr val="FF0000"/>
              </a:solidFill>
            </a:endParaRPr>
          </a:p>
        </p:txBody>
      </p:sp>
      <p:sp>
        <p:nvSpPr>
          <p:cNvPr id="20" name="TextBox 19"/>
          <p:cNvSpPr txBox="1"/>
          <p:nvPr/>
        </p:nvSpPr>
        <p:spPr>
          <a:xfrm>
            <a:off x="6796390" y="2862590"/>
            <a:ext cx="838200" cy="523220"/>
          </a:xfrm>
          <a:prstGeom prst="rect">
            <a:avLst/>
          </a:prstGeom>
          <a:noFill/>
        </p:spPr>
        <p:txBody>
          <a:bodyPr wrap="square" rtlCol="0">
            <a:spAutoFit/>
          </a:bodyPr>
          <a:lstStyle/>
          <a:p>
            <a:r>
              <a:rPr lang="en-US" sz="2800" dirty="0" smtClean="0">
                <a:solidFill>
                  <a:srgbClr val="FF0000"/>
                </a:solidFill>
              </a:rPr>
              <a:t>B</a:t>
            </a:r>
            <a:endParaRPr lang="en-US" sz="2800" dirty="0">
              <a:solidFill>
                <a:srgbClr val="FF0000"/>
              </a:solidFill>
            </a:endParaRPr>
          </a:p>
        </p:txBody>
      </p:sp>
      <p:sp>
        <p:nvSpPr>
          <p:cNvPr id="2" name="TextBox 1"/>
          <p:cNvSpPr txBox="1"/>
          <p:nvPr/>
        </p:nvSpPr>
        <p:spPr>
          <a:xfrm>
            <a:off x="2717258" y="4922776"/>
            <a:ext cx="304800" cy="523220"/>
          </a:xfrm>
          <a:prstGeom prst="rect">
            <a:avLst/>
          </a:prstGeom>
          <a:noFill/>
        </p:spPr>
        <p:txBody>
          <a:bodyPr wrap="square" rtlCol="0">
            <a:spAutoFit/>
          </a:bodyPr>
          <a:lstStyle/>
          <a:p>
            <a:r>
              <a:rPr lang="en-US" sz="2800" dirty="0" smtClean="0">
                <a:solidFill>
                  <a:srgbClr val="00B050"/>
                </a:solidFill>
              </a:rPr>
              <a:t>B</a:t>
            </a:r>
            <a:endParaRPr lang="en-US" sz="2800" dirty="0">
              <a:solidFill>
                <a:srgbClr val="00B050"/>
              </a:solidFill>
            </a:endParaRPr>
          </a:p>
        </p:txBody>
      </p:sp>
      <p:sp>
        <p:nvSpPr>
          <p:cNvPr id="3" name="TextBox 2"/>
          <p:cNvSpPr txBox="1"/>
          <p:nvPr/>
        </p:nvSpPr>
        <p:spPr>
          <a:xfrm>
            <a:off x="3302540" y="6286912"/>
            <a:ext cx="400453" cy="523220"/>
          </a:xfrm>
          <a:prstGeom prst="rect">
            <a:avLst/>
          </a:prstGeom>
          <a:noFill/>
        </p:spPr>
        <p:txBody>
          <a:bodyPr wrap="square" rtlCol="0">
            <a:spAutoFit/>
          </a:bodyPr>
          <a:lstStyle/>
          <a:p>
            <a:r>
              <a:rPr lang="en-US" sz="2800" dirty="0" smtClean="0">
                <a:solidFill>
                  <a:srgbClr val="00B050"/>
                </a:solidFill>
              </a:rPr>
              <a:t>A</a:t>
            </a:r>
            <a:endParaRPr lang="en-US" sz="2800" dirty="0">
              <a:solidFill>
                <a:srgbClr val="00B050"/>
              </a:solidFill>
            </a:endParaRPr>
          </a:p>
        </p:txBody>
      </p:sp>
      <p:sp>
        <p:nvSpPr>
          <p:cNvPr id="6" name="TextBox 5"/>
          <p:cNvSpPr txBox="1"/>
          <p:nvPr/>
        </p:nvSpPr>
        <p:spPr>
          <a:xfrm>
            <a:off x="5180788" y="6189454"/>
            <a:ext cx="539750" cy="523220"/>
          </a:xfrm>
          <a:prstGeom prst="rect">
            <a:avLst/>
          </a:prstGeom>
          <a:noFill/>
        </p:spPr>
        <p:txBody>
          <a:bodyPr wrap="square" rtlCol="0">
            <a:spAutoFit/>
          </a:bodyPr>
          <a:lstStyle/>
          <a:p>
            <a:r>
              <a:rPr lang="en-US" sz="2800" dirty="0" smtClean="0">
                <a:solidFill>
                  <a:srgbClr val="00B050"/>
                </a:solidFill>
              </a:rPr>
              <a:t>D</a:t>
            </a:r>
            <a:endParaRPr lang="en-US" sz="2800" dirty="0">
              <a:solidFill>
                <a:srgbClr val="00B050"/>
              </a:solidFill>
            </a:endParaRPr>
          </a:p>
        </p:txBody>
      </p:sp>
      <p:sp>
        <p:nvSpPr>
          <p:cNvPr id="7" name="TextBox 6"/>
          <p:cNvSpPr txBox="1"/>
          <p:nvPr/>
        </p:nvSpPr>
        <p:spPr>
          <a:xfrm>
            <a:off x="4738481" y="5051159"/>
            <a:ext cx="375424" cy="523220"/>
          </a:xfrm>
          <a:prstGeom prst="rect">
            <a:avLst/>
          </a:prstGeom>
          <a:noFill/>
        </p:spPr>
        <p:txBody>
          <a:bodyPr wrap="none" rtlCol="0">
            <a:spAutoFit/>
          </a:bodyPr>
          <a:lstStyle/>
          <a:p>
            <a:r>
              <a:rPr lang="en-US" sz="2800" dirty="0" smtClean="0">
                <a:solidFill>
                  <a:srgbClr val="00B050"/>
                </a:solidFill>
              </a:rPr>
              <a:t>C</a:t>
            </a:r>
            <a:endParaRPr lang="en-US" sz="2800" dirty="0">
              <a:solidFill>
                <a:srgbClr val="00B050"/>
              </a:solidFill>
            </a:endParaRPr>
          </a:p>
        </p:txBody>
      </p:sp>
      <p:sp>
        <p:nvSpPr>
          <p:cNvPr id="8" name="Rectangle 7"/>
          <p:cNvSpPr/>
          <p:nvPr/>
        </p:nvSpPr>
        <p:spPr>
          <a:xfrm>
            <a:off x="4453217" y="3244334"/>
            <a:ext cx="237566" cy="369332"/>
          </a:xfrm>
          <a:prstGeom prst="rect">
            <a:avLst/>
          </a:prstGeom>
        </p:spPr>
        <p:txBody>
          <a:bodyPr wrap="none">
            <a:spAutoFit/>
          </a:bodyPr>
          <a:lstStyle/>
          <a:p>
            <a:r>
              <a:rPr lang="en-US" dirty="0"/>
              <a:t> </a:t>
            </a:r>
          </a:p>
        </p:txBody>
      </p:sp>
    </p:spTree>
    <p:extLst>
      <p:ext uri="{BB962C8B-B14F-4D97-AF65-F5344CB8AC3E}">
        <p14:creationId xmlns:p14="http://schemas.microsoft.com/office/powerpoint/2010/main" val="25216727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33400"/>
            <a:ext cx="9067800" cy="1384995"/>
          </a:xfrm>
          <a:prstGeom prst="rect">
            <a:avLst/>
          </a:prstGeom>
          <a:noFill/>
        </p:spPr>
        <p:txBody>
          <a:bodyPr wrap="square" rtlCol="0">
            <a:spAutoFit/>
          </a:bodyPr>
          <a:lstStyle/>
          <a:p>
            <a:r>
              <a:rPr lang="bn-BD" sz="2800" dirty="0">
                <a:solidFill>
                  <a:srgbClr val="00B050"/>
                </a:solidFill>
                <a:latin typeface="NikoshBAN" pitchFamily="2" charset="0"/>
                <a:cs typeface="NikoshBAN" pitchFamily="2" charset="0"/>
              </a:rPr>
              <a:t>     </a:t>
            </a:r>
            <a:r>
              <a:rPr lang="bn-BD" sz="2800" dirty="0">
                <a:solidFill>
                  <a:srgbClr val="FF0000"/>
                </a:solidFill>
                <a:latin typeface="NikoshBAN" pitchFamily="2" charset="0"/>
                <a:cs typeface="NikoshBAN" pitchFamily="2" charset="0"/>
              </a:rPr>
              <a:t>বিপ্রতীপ </a:t>
            </a:r>
            <a:r>
              <a:rPr lang="bn-BD" sz="2800" dirty="0" smtClean="0">
                <a:solidFill>
                  <a:srgbClr val="FF0000"/>
                </a:solidFill>
                <a:latin typeface="NikoshBAN" pitchFamily="2" charset="0"/>
                <a:cs typeface="NikoshBAN" pitchFamily="2" charset="0"/>
              </a:rPr>
              <a:t>কোণঃ </a:t>
            </a:r>
            <a:r>
              <a:rPr lang="bn-BD" sz="2800" dirty="0" smtClean="0">
                <a:solidFill>
                  <a:srgbClr val="00B050"/>
                </a:solidFill>
                <a:latin typeface="NikoshBAN" pitchFamily="2" charset="0"/>
                <a:cs typeface="NikoshBAN" pitchFamily="2" charset="0"/>
              </a:rPr>
              <a:t>কোনো কোণের বাহুদ্বয়ের বিপরীত রশ্মিদ্বয় যে কোণ তৈরি করে তাকে ঐ কোণের বিপ্রতীপ কোণ বলে। নিচের চিত্রে</a:t>
            </a:r>
            <a:r>
              <a:rPr lang="en-US" sz="2800" dirty="0" smtClean="0">
                <a:solidFill>
                  <a:srgbClr val="00B050"/>
                </a:solidFill>
                <a:latin typeface="NikoshBAN" pitchFamily="2" charset="0"/>
                <a:cs typeface="NikoshBAN" pitchFamily="2" charset="0"/>
              </a:rPr>
              <a:t>      BOD</a:t>
            </a:r>
            <a:r>
              <a:rPr lang="bn-BD" sz="2800" dirty="0" smtClean="0">
                <a:solidFill>
                  <a:srgbClr val="00B050"/>
                </a:solidFill>
                <a:latin typeface="NikoshBAN" pitchFamily="2" charset="0"/>
                <a:cs typeface="NikoshBAN" pitchFamily="2" charset="0"/>
              </a:rPr>
              <a:t>  ও</a:t>
            </a:r>
            <a:r>
              <a:rPr lang="en-US" sz="2800" dirty="0" smtClean="0">
                <a:solidFill>
                  <a:srgbClr val="00B050"/>
                </a:solidFill>
                <a:latin typeface="NikoshBAN" pitchFamily="2" charset="0"/>
                <a:cs typeface="NikoshBAN" pitchFamily="2" charset="0"/>
              </a:rPr>
              <a:t>      AOC</a:t>
            </a:r>
            <a:r>
              <a:rPr lang="bn-BD" sz="2800" dirty="0" smtClean="0">
                <a:solidFill>
                  <a:srgbClr val="00B050"/>
                </a:solidFill>
                <a:latin typeface="NikoshBAN" pitchFamily="2" charset="0"/>
                <a:cs typeface="NikoshBAN" pitchFamily="2" charset="0"/>
              </a:rPr>
              <a:t> পরস্পর বিপ্রতীপ কোণ।</a:t>
            </a:r>
            <a:endParaRPr lang="en-US" sz="2800" dirty="0">
              <a:solidFill>
                <a:srgbClr val="00B050"/>
              </a:solidFill>
              <a:latin typeface="NikoshBAN" pitchFamily="2" charset="0"/>
              <a:cs typeface="NikoshBAN" pitchFamily="2" charset="0"/>
            </a:endParaRPr>
          </a:p>
        </p:txBody>
      </p:sp>
      <p:cxnSp>
        <p:nvCxnSpPr>
          <p:cNvPr id="4" name="Straight Arrow Connector 3"/>
          <p:cNvCxnSpPr/>
          <p:nvPr/>
        </p:nvCxnSpPr>
        <p:spPr>
          <a:xfrm>
            <a:off x="2993582" y="1980242"/>
            <a:ext cx="2035618" cy="1175001"/>
          </a:xfrm>
          <a:prstGeom prst="straightConnector1">
            <a:avLst/>
          </a:prstGeom>
          <a:ln w="38100">
            <a:solidFill>
              <a:srgbClr val="7030A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3429000" y="1752600"/>
            <a:ext cx="1104900" cy="1600200"/>
          </a:xfrm>
          <a:prstGeom prst="straightConnector1">
            <a:avLst/>
          </a:prstGeom>
          <a:ln w="38100">
            <a:solidFill>
              <a:srgbClr val="7030A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04800" y="4038600"/>
            <a:ext cx="8458200" cy="954107"/>
          </a:xfrm>
          <a:prstGeom prst="rect">
            <a:avLst/>
          </a:prstGeom>
          <a:noFill/>
        </p:spPr>
        <p:txBody>
          <a:bodyPr wrap="square" rtlCol="0">
            <a:spAutoFit/>
          </a:bodyPr>
          <a:lstStyle/>
          <a:p>
            <a:r>
              <a:rPr lang="bn-BD" sz="2800" dirty="0" smtClean="0">
                <a:solidFill>
                  <a:srgbClr val="FF0000"/>
                </a:solidFill>
                <a:latin typeface="NikoshBAN" pitchFamily="2" charset="0"/>
                <a:cs typeface="NikoshBAN" pitchFamily="2" charset="0"/>
              </a:rPr>
              <a:t>প্রবৃদ্ধ কোণঃ</a:t>
            </a:r>
            <a:r>
              <a:rPr lang="en-US" sz="2800" dirty="0" smtClean="0">
                <a:solidFill>
                  <a:srgbClr val="FF0000"/>
                </a:solidFill>
                <a:latin typeface="NikoshBAN" pitchFamily="2" charset="0"/>
                <a:cs typeface="NikoshBAN" pitchFamily="2" charset="0"/>
              </a:rPr>
              <a:t> </a:t>
            </a:r>
            <a:r>
              <a:rPr lang="bn-BD" sz="2800" dirty="0" smtClean="0">
                <a:solidFill>
                  <a:srgbClr val="0070C0"/>
                </a:solidFill>
                <a:latin typeface="NikoshBAN" pitchFamily="2" charset="0"/>
                <a:cs typeface="NikoshBAN" pitchFamily="2" charset="0"/>
              </a:rPr>
              <a:t>দুই সমকোণ থেকে বড় কিন্তু চার সমকোণ থেকে ছোট কোণকে প্রবৃদ্ধ কোণ বলা হয়।  চিত্রে চিহ্নিত </a:t>
            </a:r>
            <a:r>
              <a:rPr lang="en-US" sz="2800" dirty="0" smtClean="0">
                <a:solidFill>
                  <a:srgbClr val="0070C0"/>
                </a:solidFill>
                <a:latin typeface="NikoshBAN" pitchFamily="2" charset="0"/>
                <a:cs typeface="NikoshBAN" pitchFamily="2" charset="0"/>
              </a:rPr>
              <a:t>      AOC</a:t>
            </a:r>
            <a:r>
              <a:rPr lang="bn-BD" sz="2800" dirty="0" smtClean="0">
                <a:solidFill>
                  <a:srgbClr val="0070C0"/>
                </a:solidFill>
                <a:latin typeface="NikoshBAN" pitchFamily="2" charset="0"/>
                <a:cs typeface="NikoshBAN" pitchFamily="2" charset="0"/>
              </a:rPr>
              <a:t>  প্রবৃদ্ধ কোণ।</a:t>
            </a:r>
            <a:endParaRPr lang="en-US" sz="2800" dirty="0">
              <a:solidFill>
                <a:srgbClr val="0070C0"/>
              </a:solidFill>
              <a:latin typeface="NikoshBAN" pitchFamily="2" charset="0"/>
              <a:cs typeface="NikoshBAN" pitchFamily="2" charset="0"/>
            </a:endParaRPr>
          </a:p>
        </p:txBody>
      </p:sp>
      <p:sp>
        <p:nvSpPr>
          <p:cNvPr id="3" name="Rectangle 2"/>
          <p:cNvSpPr/>
          <p:nvPr/>
        </p:nvSpPr>
        <p:spPr>
          <a:xfrm>
            <a:off x="4284856" y="4321314"/>
            <a:ext cx="439544" cy="707886"/>
          </a:xfrm>
          <a:prstGeom prst="rect">
            <a:avLst/>
          </a:prstGeom>
        </p:spPr>
        <p:txBody>
          <a:bodyPr wrap="none">
            <a:spAutoFit/>
          </a:bodyPr>
          <a:lstStyle/>
          <a:p>
            <a:r>
              <a:rPr lang="en-US" sz="4000" dirty="0">
                <a:solidFill>
                  <a:srgbClr val="0070C0"/>
                </a:solidFill>
              </a:rPr>
              <a:t>&lt;</a:t>
            </a:r>
          </a:p>
        </p:txBody>
      </p:sp>
      <p:sp>
        <p:nvSpPr>
          <p:cNvPr id="5" name="Rectangle 4"/>
          <p:cNvSpPr/>
          <p:nvPr/>
        </p:nvSpPr>
        <p:spPr>
          <a:xfrm>
            <a:off x="5562600" y="816114"/>
            <a:ext cx="439544" cy="707886"/>
          </a:xfrm>
          <a:prstGeom prst="rect">
            <a:avLst/>
          </a:prstGeom>
        </p:spPr>
        <p:txBody>
          <a:bodyPr wrap="none">
            <a:spAutoFit/>
          </a:bodyPr>
          <a:lstStyle/>
          <a:p>
            <a:r>
              <a:rPr lang="en-US" sz="4000" dirty="0">
                <a:solidFill>
                  <a:srgbClr val="00B050"/>
                </a:solidFill>
              </a:rPr>
              <a:t>&lt;</a:t>
            </a:r>
          </a:p>
        </p:txBody>
      </p:sp>
      <p:sp>
        <p:nvSpPr>
          <p:cNvPr id="7" name="Rectangle 6"/>
          <p:cNvSpPr/>
          <p:nvPr/>
        </p:nvSpPr>
        <p:spPr>
          <a:xfrm>
            <a:off x="7315200" y="816114"/>
            <a:ext cx="439544" cy="707886"/>
          </a:xfrm>
          <a:prstGeom prst="rect">
            <a:avLst/>
          </a:prstGeom>
        </p:spPr>
        <p:txBody>
          <a:bodyPr wrap="none">
            <a:spAutoFit/>
          </a:bodyPr>
          <a:lstStyle/>
          <a:p>
            <a:r>
              <a:rPr lang="en-US" sz="4000" dirty="0">
                <a:solidFill>
                  <a:srgbClr val="00B050"/>
                </a:solidFill>
              </a:rPr>
              <a:t>&lt;</a:t>
            </a:r>
          </a:p>
        </p:txBody>
      </p:sp>
      <p:sp>
        <p:nvSpPr>
          <p:cNvPr id="11" name="TextBox 10"/>
          <p:cNvSpPr txBox="1"/>
          <p:nvPr/>
        </p:nvSpPr>
        <p:spPr>
          <a:xfrm>
            <a:off x="2588441" y="1752600"/>
            <a:ext cx="307159" cy="954107"/>
          </a:xfrm>
          <a:prstGeom prst="rect">
            <a:avLst/>
          </a:prstGeom>
          <a:noFill/>
        </p:spPr>
        <p:txBody>
          <a:bodyPr wrap="square" rtlCol="0">
            <a:spAutoFit/>
          </a:bodyPr>
          <a:lstStyle/>
          <a:p>
            <a:r>
              <a:rPr lang="en-US" sz="2800" dirty="0" smtClean="0">
                <a:solidFill>
                  <a:srgbClr val="00B050"/>
                </a:solidFill>
              </a:rPr>
              <a:t>A</a:t>
            </a:r>
          </a:p>
          <a:p>
            <a:endParaRPr lang="en-US" sz="2800" dirty="0">
              <a:solidFill>
                <a:srgbClr val="00B050"/>
              </a:solidFill>
            </a:endParaRPr>
          </a:p>
        </p:txBody>
      </p:sp>
      <p:sp>
        <p:nvSpPr>
          <p:cNvPr id="12" name="TextBox 11"/>
          <p:cNvSpPr txBox="1"/>
          <p:nvPr/>
        </p:nvSpPr>
        <p:spPr>
          <a:xfrm>
            <a:off x="4504628" y="1600200"/>
            <a:ext cx="600772" cy="523220"/>
          </a:xfrm>
          <a:prstGeom prst="rect">
            <a:avLst/>
          </a:prstGeom>
          <a:noFill/>
        </p:spPr>
        <p:txBody>
          <a:bodyPr wrap="square" rtlCol="0">
            <a:spAutoFit/>
          </a:bodyPr>
          <a:lstStyle/>
          <a:p>
            <a:r>
              <a:rPr lang="en-US" sz="2800" dirty="0" smtClean="0">
                <a:solidFill>
                  <a:srgbClr val="00B050"/>
                </a:solidFill>
              </a:rPr>
              <a:t>D</a:t>
            </a:r>
            <a:endParaRPr lang="en-US" sz="2800" dirty="0">
              <a:solidFill>
                <a:srgbClr val="00B050"/>
              </a:solidFill>
            </a:endParaRPr>
          </a:p>
        </p:txBody>
      </p:sp>
      <p:sp>
        <p:nvSpPr>
          <p:cNvPr id="13" name="TextBox 12"/>
          <p:cNvSpPr txBox="1"/>
          <p:nvPr/>
        </p:nvSpPr>
        <p:spPr>
          <a:xfrm>
            <a:off x="3124200" y="3352800"/>
            <a:ext cx="609600" cy="461665"/>
          </a:xfrm>
          <a:prstGeom prst="rect">
            <a:avLst/>
          </a:prstGeom>
          <a:noFill/>
        </p:spPr>
        <p:txBody>
          <a:bodyPr wrap="square" rtlCol="0">
            <a:spAutoFit/>
          </a:bodyPr>
          <a:lstStyle/>
          <a:p>
            <a:r>
              <a:rPr lang="en-US" sz="2400" dirty="0" smtClean="0">
                <a:solidFill>
                  <a:srgbClr val="00B050"/>
                </a:solidFill>
              </a:rPr>
              <a:t>C</a:t>
            </a:r>
            <a:endParaRPr lang="en-US" sz="2400" dirty="0">
              <a:solidFill>
                <a:srgbClr val="00B050"/>
              </a:solidFill>
            </a:endParaRPr>
          </a:p>
        </p:txBody>
      </p:sp>
      <p:sp>
        <p:nvSpPr>
          <p:cNvPr id="14" name="TextBox 13"/>
          <p:cNvSpPr txBox="1"/>
          <p:nvPr/>
        </p:nvSpPr>
        <p:spPr>
          <a:xfrm>
            <a:off x="5257800" y="2971800"/>
            <a:ext cx="524572" cy="523220"/>
          </a:xfrm>
          <a:prstGeom prst="rect">
            <a:avLst/>
          </a:prstGeom>
          <a:noFill/>
        </p:spPr>
        <p:txBody>
          <a:bodyPr wrap="square" rtlCol="0">
            <a:spAutoFit/>
          </a:bodyPr>
          <a:lstStyle/>
          <a:p>
            <a:r>
              <a:rPr lang="en-US" sz="2800" dirty="0" smtClean="0">
                <a:solidFill>
                  <a:srgbClr val="00B050"/>
                </a:solidFill>
              </a:rPr>
              <a:t>B</a:t>
            </a:r>
            <a:endParaRPr lang="en-US" sz="2800" dirty="0">
              <a:solidFill>
                <a:srgbClr val="00B050"/>
              </a:solidFill>
            </a:endParaRPr>
          </a:p>
        </p:txBody>
      </p:sp>
      <p:sp>
        <p:nvSpPr>
          <p:cNvPr id="15" name="TextBox 14"/>
          <p:cNvSpPr txBox="1"/>
          <p:nvPr/>
        </p:nvSpPr>
        <p:spPr>
          <a:xfrm>
            <a:off x="3858991" y="2618480"/>
            <a:ext cx="304800" cy="461665"/>
          </a:xfrm>
          <a:prstGeom prst="rect">
            <a:avLst/>
          </a:prstGeom>
          <a:noFill/>
        </p:spPr>
        <p:txBody>
          <a:bodyPr wrap="square" rtlCol="0">
            <a:spAutoFit/>
          </a:bodyPr>
          <a:lstStyle/>
          <a:p>
            <a:r>
              <a:rPr lang="en-US" sz="2400" dirty="0" smtClean="0">
                <a:solidFill>
                  <a:srgbClr val="00B050"/>
                </a:solidFill>
              </a:rPr>
              <a:t>O</a:t>
            </a:r>
            <a:endParaRPr lang="en-US" sz="2400" dirty="0">
              <a:solidFill>
                <a:srgbClr val="00B050"/>
              </a:solidFill>
            </a:endParaRPr>
          </a:p>
        </p:txBody>
      </p:sp>
      <p:cxnSp>
        <p:nvCxnSpPr>
          <p:cNvPr id="22" name="Straight Arrow Connector 21"/>
          <p:cNvCxnSpPr/>
          <p:nvPr/>
        </p:nvCxnSpPr>
        <p:spPr>
          <a:xfrm>
            <a:off x="4284856" y="5486400"/>
            <a:ext cx="2057400" cy="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3294256" y="5470187"/>
            <a:ext cx="990600" cy="1010055"/>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0" name="Arc 29"/>
          <p:cNvSpPr/>
          <p:nvPr/>
        </p:nvSpPr>
        <p:spPr>
          <a:xfrm rot="19527560">
            <a:off x="3801646" y="5221146"/>
            <a:ext cx="1099902" cy="946014"/>
          </a:xfrm>
          <a:prstGeom prst="arc">
            <a:avLst>
              <a:gd name="adj1" fmla="val 11649381"/>
              <a:gd name="adj2" fmla="val 615118"/>
            </a:avLst>
          </a:prstGeom>
          <a:ln w="38100">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29" name="Straight Connector 1028"/>
          <p:cNvCxnSpPr/>
          <p:nvPr/>
        </p:nvCxnSpPr>
        <p:spPr>
          <a:xfrm>
            <a:off x="4370321" y="5193108"/>
            <a:ext cx="163579" cy="124439"/>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4351597" y="5055538"/>
            <a:ext cx="153031" cy="121783"/>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
        <p:nvSpPr>
          <p:cNvPr id="1036" name="TextBox 1035"/>
          <p:cNvSpPr txBox="1"/>
          <p:nvPr/>
        </p:nvSpPr>
        <p:spPr>
          <a:xfrm>
            <a:off x="6321179" y="5255327"/>
            <a:ext cx="533400" cy="523220"/>
          </a:xfrm>
          <a:prstGeom prst="rect">
            <a:avLst/>
          </a:prstGeom>
          <a:noFill/>
        </p:spPr>
        <p:txBody>
          <a:bodyPr wrap="square" rtlCol="0">
            <a:spAutoFit/>
          </a:bodyPr>
          <a:lstStyle/>
          <a:p>
            <a:r>
              <a:rPr lang="en-US" sz="2800" dirty="0" smtClean="0">
                <a:solidFill>
                  <a:srgbClr val="00B050"/>
                </a:solidFill>
              </a:rPr>
              <a:t>A</a:t>
            </a:r>
            <a:endParaRPr lang="en-US" sz="2800" dirty="0">
              <a:solidFill>
                <a:srgbClr val="00B050"/>
              </a:solidFill>
            </a:endParaRPr>
          </a:p>
        </p:txBody>
      </p:sp>
      <p:sp>
        <p:nvSpPr>
          <p:cNvPr id="1037" name="TextBox 1036"/>
          <p:cNvSpPr txBox="1"/>
          <p:nvPr/>
        </p:nvSpPr>
        <p:spPr>
          <a:xfrm>
            <a:off x="4132456" y="5455466"/>
            <a:ext cx="744344" cy="523220"/>
          </a:xfrm>
          <a:prstGeom prst="rect">
            <a:avLst/>
          </a:prstGeom>
          <a:noFill/>
        </p:spPr>
        <p:txBody>
          <a:bodyPr wrap="square" rtlCol="0">
            <a:spAutoFit/>
          </a:bodyPr>
          <a:lstStyle/>
          <a:p>
            <a:r>
              <a:rPr lang="en-US" sz="2800" dirty="0" smtClean="0">
                <a:solidFill>
                  <a:srgbClr val="00B050"/>
                </a:solidFill>
              </a:rPr>
              <a:t>O</a:t>
            </a:r>
            <a:endParaRPr lang="en-US" sz="2800" dirty="0">
              <a:solidFill>
                <a:srgbClr val="00B050"/>
              </a:solidFill>
            </a:endParaRPr>
          </a:p>
        </p:txBody>
      </p:sp>
      <p:sp>
        <p:nvSpPr>
          <p:cNvPr id="1038" name="TextBox 1037"/>
          <p:cNvSpPr txBox="1"/>
          <p:nvPr/>
        </p:nvSpPr>
        <p:spPr>
          <a:xfrm>
            <a:off x="3290025" y="6334780"/>
            <a:ext cx="533393" cy="523220"/>
          </a:xfrm>
          <a:prstGeom prst="rect">
            <a:avLst/>
          </a:prstGeom>
          <a:noFill/>
        </p:spPr>
        <p:txBody>
          <a:bodyPr wrap="square" rtlCol="0">
            <a:spAutoFit/>
          </a:bodyPr>
          <a:lstStyle/>
          <a:p>
            <a:r>
              <a:rPr lang="en-US" sz="2800" dirty="0" smtClean="0">
                <a:solidFill>
                  <a:srgbClr val="00B050"/>
                </a:solidFill>
              </a:rPr>
              <a:t>C</a:t>
            </a:r>
            <a:endParaRPr lang="en-US" sz="2800" dirty="0">
              <a:solidFill>
                <a:srgbClr val="00B050"/>
              </a:solidFill>
            </a:endParaRPr>
          </a:p>
        </p:txBody>
      </p:sp>
    </p:spTree>
    <p:extLst>
      <p:ext uri="{BB962C8B-B14F-4D97-AF65-F5344CB8AC3E}">
        <p14:creationId xmlns:p14="http://schemas.microsoft.com/office/powerpoint/2010/main" val="3363727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015" y="228600"/>
            <a:ext cx="8610600" cy="1384995"/>
          </a:xfrm>
          <a:prstGeom prst="rect">
            <a:avLst/>
          </a:prstGeom>
          <a:noFill/>
        </p:spPr>
        <p:txBody>
          <a:bodyPr wrap="square" rtlCol="0">
            <a:spAutoFit/>
          </a:bodyPr>
          <a:lstStyle/>
          <a:p>
            <a:r>
              <a:rPr lang="bn-BD" sz="2800" dirty="0" smtClean="0">
                <a:solidFill>
                  <a:srgbClr val="FF0000"/>
                </a:solidFill>
                <a:latin typeface="NikoshBAN" pitchFamily="2" charset="0"/>
                <a:cs typeface="NikoshBAN" pitchFamily="2" charset="0"/>
              </a:rPr>
              <a:t>রৈখিকযুগল কোণঃ </a:t>
            </a:r>
            <a:r>
              <a:rPr lang="bn-BD" sz="2800" dirty="0" smtClean="0">
                <a:solidFill>
                  <a:srgbClr val="0070C0"/>
                </a:solidFill>
                <a:latin typeface="NikoshBAN" pitchFamily="2" charset="0"/>
                <a:cs typeface="NikoshBAN" pitchFamily="2" charset="0"/>
              </a:rPr>
              <a:t>দুইটি সন্নিহিত কোণের বহিঃস্থ বাহুদ্বয় যদি বিপরীত রশ্মি হয় অর্থাৎ একই সরলরেখার অংশ হয়, তবে কোণ দুইটিকে রৈখিক যুগল কোণ বলা হয়। চিত্রে  </a:t>
            </a:r>
            <a:r>
              <a:rPr lang="en-US" sz="2800" dirty="0" smtClean="0">
                <a:solidFill>
                  <a:srgbClr val="0070C0"/>
                </a:solidFill>
                <a:latin typeface="NikoshBAN" pitchFamily="2" charset="0"/>
                <a:cs typeface="NikoshBAN" pitchFamily="2" charset="0"/>
              </a:rPr>
              <a:t>  </a:t>
            </a:r>
            <a:r>
              <a:rPr lang="bn-BD" sz="2800" dirty="0" smtClean="0">
                <a:solidFill>
                  <a:srgbClr val="0070C0"/>
                </a:solidFill>
                <a:latin typeface="NikoshBAN" pitchFamily="2" charset="0"/>
                <a:cs typeface="NikoshBAN" pitchFamily="2" charset="0"/>
              </a:rPr>
              <a:t>   </a:t>
            </a:r>
            <a:r>
              <a:rPr lang="en-US" sz="2800" dirty="0" smtClean="0">
                <a:solidFill>
                  <a:srgbClr val="FF0000"/>
                </a:solidFill>
                <a:latin typeface="NikoshBAN" pitchFamily="2" charset="0"/>
                <a:cs typeface="NikoshBAN" pitchFamily="2" charset="0"/>
              </a:rPr>
              <a:t>AOB</a:t>
            </a:r>
            <a:r>
              <a:rPr lang="bn-BD" sz="2800" dirty="0" smtClean="0">
                <a:solidFill>
                  <a:srgbClr val="0070C0"/>
                </a:solidFill>
                <a:latin typeface="NikoshBAN" pitchFamily="2" charset="0"/>
                <a:cs typeface="NikoshBAN" pitchFamily="2" charset="0"/>
              </a:rPr>
              <a:t>  ও      </a:t>
            </a:r>
            <a:r>
              <a:rPr lang="en-US" sz="2800" dirty="0" smtClean="0">
                <a:solidFill>
                  <a:srgbClr val="FF0000"/>
                </a:solidFill>
                <a:latin typeface="NikoshBAN" pitchFamily="2" charset="0"/>
                <a:cs typeface="NikoshBAN" pitchFamily="2" charset="0"/>
              </a:rPr>
              <a:t>COB</a:t>
            </a:r>
            <a:r>
              <a:rPr lang="bn-BD" sz="2800" dirty="0" smtClean="0">
                <a:solidFill>
                  <a:srgbClr val="0070C0"/>
                </a:solidFill>
                <a:latin typeface="NikoshBAN" pitchFamily="2" charset="0"/>
                <a:cs typeface="NikoshBAN" pitchFamily="2" charset="0"/>
              </a:rPr>
              <a:t>   </a:t>
            </a:r>
            <a:r>
              <a:rPr lang="bn-BD" sz="2800" dirty="0">
                <a:solidFill>
                  <a:srgbClr val="0070C0"/>
                </a:solidFill>
                <a:latin typeface="NikoshBAN" pitchFamily="2" charset="0"/>
                <a:cs typeface="NikoshBAN" pitchFamily="2" charset="0"/>
              </a:rPr>
              <a:t>রৈখিকযুগল </a:t>
            </a:r>
            <a:r>
              <a:rPr lang="bn-BD" sz="2800" dirty="0" smtClean="0">
                <a:solidFill>
                  <a:srgbClr val="0070C0"/>
                </a:solidFill>
                <a:latin typeface="NikoshBAN" pitchFamily="2" charset="0"/>
                <a:cs typeface="NikoshBAN" pitchFamily="2" charset="0"/>
              </a:rPr>
              <a:t>কোণ। </a:t>
            </a:r>
            <a:endParaRPr lang="en-US" sz="2800" dirty="0">
              <a:solidFill>
                <a:srgbClr val="0070C0"/>
              </a:solidFill>
              <a:latin typeface="NikoshBAN" pitchFamily="2" charset="0"/>
              <a:cs typeface="NikoshBAN" pitchFamily="2"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0548" y="2588020"/>
            <a:ext cx="2768600" cy="32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70305">
            <a:off x="3829178" y="1678834"/>
            <a:ext cx="328613" cy="117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98650" y="1166256"/>
            <a:ext cx="311150" cy="261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91466" y="1166256"/>
            <a:ext cx="311150" cy="261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18414" y="5986462"/>
            <a:ext cx="311150" cy="261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002248" y="2490716"/>
            <a:ext cx="457200" cy="523220"/>
          </a:xfrm>
          <a:prstGeom prst="rect">
            <a:avLst/>
          </a:prstGeom>
          <a:noFill/>
        </p:spPr>
        <p:txBody>
          <a:bodyPr wrap="square" rtlCol="0">
            <a:spAutoFit/>
          </a:bodyPr>
          <a:lstStyle/>
          <a:p>
            <a:r>
              <a:rPr lang="en-US" sz="2800" dirty="0">
                <a:solidFill>
                  <a:srgbClr val="FF0000"/>
                </a:solidFill>
              </a:rPr>
              <a:t>A</a:t>
            </a:r>
          </a:p>
        </p:txBody>
      </p:sp>
      <p:sp>
        <p:nvSpPr>
          <p:cNvPr id="4" name="Rectangle 3"/>
          <p:cNvSpPr/>
          <p:nvPr/>
        </p:nvSpPr>
        <p:spPr>
          <a:xfrm>
            <a:off x="4270607" y="1620195"/>
            <a:ext cx="380232" cy="523220"/>
          </a:xfrm>
          <a:prstGeom prst="rect">
            <a:avLst/>
          </a:prstGeom>
        </p:spPr>
        <p:txBody>
          <a:bodyPr wrap="none">
            <a:spAutoFit/>
          </a:bodyPr>
          <a:lstStyle/>
          <a:p>
            <a:r>
              <a:rPr lang="en-US" sz="2800" dirty="0" smtClean="0">
                <a:solidFill>
                  <a:srgbClr val="FF0000"/>
                </a:solidFill>
              </a:rPr>
              <a:t>B</a:t>
            </a:r>
            <a:endParaRPr lang="en-US" sz="2800" dirty="0">
              <a:solidFill>
                <a:srgbClr val="FF0000"/>
              </a:solidFill>
            </a:endParaRPr>
          </a:p>
        </p:txBody>
      </p:sp>
      <p:sp>
        <p:nvSpPr>
          <p:cNvPr id="6" name="Rectangle 5"/>
          <p:cNvSpPr/>
          <p:nvPr/>
        </p:nvSpPr>
        <p:spPr>
          <a:xfrm>
            <a:off x="5113208" y="2490716"/>
            <a:ext cx="375424" cy="523220"/>
          </a:xfrm>
          <a:prstGeom prst="rect">
            <a:avLst/>
          </a:prstGeom>
        </p:spPr>
        <p:txBody>
          <a:bodyPr wrap="none">
            <a:spAutoFit/>
          </a:bodyPr>
          <a:lstStyle/>
          <a:p>
            <a:r>
              <a:rPr lang="en-US" sz="2800" dirty="0" smtClean="0">
                <a:solidFill>
                  <a:srgbClr val="FF0000"/>
                </a:solidFill>
              </a:rPr>
              <a:t>C</a:t>
            </a:r>
            <a:endParaRPr lang="en-US" sz="2800" dirty="0">
              <a:solidFill>
                <a:srgbClr val="FF0000"/>
              </a:solidFill>
            </a:endParaRPr>
          </a:p>
        </p:txBody>
      </p:sp>
      <p:sp>
        <p:nvSpPr>
          <p:cNvPr id="10" name="Rectangle 9"/>
          <p:cNvSpPr/>
          <p:nvPr/>
        </p:nvSpPr>
        <p:spPr>
          <a:xfrm>
            <a:off x="3456398" y="2752326"/>
            <a:ext cx="421910" cy="523220"/>
          </a:xfrm>
          <a:prstGeom prst="rect">
            <a:avLst/>
          </a:prstGeom>
        </p:spPr>
        <p:txBody>
          <a:bodyPr wrap="none">
            <a:spAutoFit/>
          </a:bodyPr>
          <a:lstStyle/>
          <a:p>
            <a:r>
              <a:rPr lang="en-US" sz="2800" dirty="0" smtClean="0">
                <a:solidFill>
                  <a:srgbClr val="FF0000"/>
                </a:solidFill>
              </a:rPr>
              <a:t>O</a:t>
            </a:r>
            <a:endParaRPr lang="en-US" sz="2800" dirty="0">
              <a:solidFill>
                <a:srgbClr val="FF0000"/>
              </a:solidFill>
            </a:endParaRPr>
          </a:p>
        </p:txBody>
      </p:sp>
      <p:sp>
        <p:nvSpPr>
          <p:cNvPr id="11" name="TextBox 10"/>
          <p:cNvSpPr txBox="1"/>
          <p:nvPr/>
        </p:nvSpPr>
        <p:spPr>
          <a:xfrm>
            <a:off x="126460" y="3766572"/>
            <a:ext cx="6325441" cy="2677656"/>
          </a:xfrm>
          <a:prstGeom prst="rect">
            <a:avLst/>
          </a:prstGeom>
          <a:noFill/>
        </p:spPr>
        <p:txBody>
          <a:bodyPr wrap="square" rtlCol="0">
            <a:spAutoFit/>
          </a:bodyPr>
          <a:lstStyle/>
          <a:p>
            <a:r>
              <a:rPr lang="bn-BD" sz="2800" dirty="0" smtClean="0">
                <a:solidFill>
                  <a:srgbClr val="FF0000"/>
                </a:solidFill>
                <a:latin typeface="NikoshBAN" pitchFamily="2" charset="0"/>
                <a:cs typeface="NikoshBAN" pitchFamily="2" charset="0"/>
              </a:rPr>
              <a:t>একান্তর কোণ ও অনুরূপ কোণঃ </a:t>
            </a:r>
            <a:r>
              <a:rPr lang="bn-BD" sz="2800" dirty="0" smtClean="0">
                <a:solidFill>
                  <a:srgbClr val="00B050"/>
                </a:solidFill>
                <a:latin typeface="NikoshBAN" pitchFamily="2" charset="0"/>
                <a:cs typeface="NikoshBAN" pitchFamily="2" charset="0"/>
              </a:rPr>
              <a:t>দুইটি সমান্তরাল সরলরেখাকে অপর একটি</a:t>
            </a:r>
            <a:r>
              <a:rPr lang="en-US" sz="2800" dirty="0" smtClean="0">
                <a:solidFill>
                  <a:srgbClr val="00B050"/>
                </a:solidFill>
                <a:latin typeface="NikoshBAN" pitchFamily="2" charset="0"/>
                <a:cs typeface="NikoshBAN" pitchFamily="2" charset="0"/>
              </a:rPr>
              <a:t>  </a:t>
            </a:r>
            <a:r>
              <a:rPr lang="bn-BD" sz="2800" dirty="0" smtClean="0">
                <a:solidFill>
                  <a:srgbClr val="00B050"/>
                </a:solidFill>
                <a:latin typeface="NikoshBAN" pitchFamily="2" charset="0"/>
                <a:cs typeface="NikoshBAN" pitchFamily="2" charset="0"/>
              </a:rPr>
              <a:t>সরলরেখা  ছেদ করলে ছেদকের একই পাশে উৎপন্ন কোণদ্বয়কে অনুরূপ কোণ এবং বিপরীত পাশে উৎপন্ন কোণদ্বয়কে একান্তর কোণ বলে। পাশের চিত্রে    </a:t>
            </a:r>
            <a:r>
              <a:rPr lang="en-US" sz="2800" dirty="0" smtClean="0">
                <a:solidFill>
                  <a:srgbClr val="00B050"/>
                </a:solidFill>
                <a:latin typeface="NikoshBAN" pitchFamily="2" charset="0"/>
                <a:cs typeface="NikoshBAN" pitchFamily="2" charset="0"/>
              </a:rPr>
              <a:t>  PEB</a:t>
            </a:r>
            <a:r>
              <a:rPr lang="bn-BD" sz="2800" dirty="0" smtClean="0">
                <a:solidFill>
                  <a:srgbClr val="00B050"/>
                </a:solidFill>
                <a:latin typeface="NikoshBAN" pitchFamily="2" charset="0"/>
                <a:cs typeface="NikoshBAN" pitchFamily="2" charset="0"/>
              </a:rPr>
              <a:t>  ও </a:t>
            </a:r>
            <a:r>
              <a:rPr lang="en-US" sz="2800" dirty="0" smtClean="0">
                <a:solidFill>
                  <a:srgbClr val="00B050"/>
                </a:solidFill>
                <a:latin typeface="NikoshBAN" pitchFamily="2" charset="0"/>
                <a:cs typeface="NikoshBAN" pitchFamily="2" charset="0"/>
              </a:rPr>
              <a:t>      EFD</a:t>
            </a:r>
            <a:r>
              <a:rPr lang="bn-BD" sz="2800" dirty="0" smtClean="0">
                <a:solidFill>
                  <a:srgbClr val="00B050"/>
                </a:solidFill>
                <a:latin typeface="NikoshBAN" pitchFamily="2" charset="0"/>
                <a:cs typeface="NikoshBAN" pitchFamily="2" charset="0"/>
              </a:rPr>
              <a:t>   অনুরূপ কোণ এবং  </a:t>
            </a:r>
            <a:r>
              <a:rPr lang="en-US" sz="2800" dirty="0" smtClean="0">
                <a:solidFill>
                  <a:srgbClr val="00B050"/>
                </a:solidFill>
                <a:latin typeface="NikoshBAN" pitchFamily="2" charset="0"/>
                <a:cs typeface="NikoshBAN" pitchFamily="2" charset="0"/>
              </a:rPr>
              <a:t>    AEF</a:t>
            </a:r>
            <a:r>
              <a:rPr lang="bn-BD" sz="2800" dirty="0" smtClean="0">
                <a:solidFill>
                  <a:srgbClr val="00B050"/>
                </a:solidFill>
                <a:latin typeface="NikoshBAN" pitchFamily="2" charset="0"/>
                <a:cs typeface="NikoshBAN" pitchFamily="2" charset="0"/>
              </a:rPr>
              <a:t>  ও </a:t>
            </a:r>
            <a:r>
              <a:rPr lang="en-US" sz="2800" dirty="0" smtClean="0">
                <a:solidFill>
                  <a:srgbClr val="00B050"/>
                </a:solidFill>
                <a:latin typeface="NikoshBAN" pitchFamily="2" charset="0"/>
                <a:cs typeface="NikoshBAN" pitchFamily="2" charset="0"/>
              </a:rPr>
              <a:t>     EFD </a:t>
            </a:r>
            <a:r>
              <a:rPr lang="bn-BD" sz="2800" dirty="0" smtClean="0">
                <a:solidFill>
                  <a:srgbClr val="00B050"/>
                </a:solidFill>
                <a:latin typeface="NikoshBAN" pitchFamily="2" charset="0"/>
                <a:cs typeface="NikoshBAN" pitchFamily="2" charset="0"/>
              </a:rPr>
              <a:t>একান্তর কোণ।</a:t>
            </a:r>
            <a:endParaRPr lang="en-US" sz="2800" dirty="0">
              <a:solidFill>
                <a:srgbClr val="00B050"/>
              </a:solidFill>
              <a:latin typeface="NikoshBAN" pitchFamily="2" charset="0"/>
              <a:cs typeface="NikoshBAN" pitchFamily="2" charset="0"/>
            </a:endParaRPr>
          </a:p>
        </p:txBody>
      </p:sp>
      <p:pic>
        <p:nvPicPr>
          <p:cNvPr id="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62400" y="5605462"/>
            <a:ext cx="311150" cy="261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79650" y="5605462"/>
            <a:ext cx="311150" cy="261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24200" y="5986462"/>
            <a:ext cx="311150" cy="261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3" name="Straight Arrow Connector 12"/>
          <p:cNvCxnSpPr/>
          <p:nvPr/>
        </p:nvCxnSpPr>
        <p:spPr>
          <a:xfrm>
            <a:off x="6604301" y="4348264"/>
            <a:ext cx="2205714" cy="0"/>
          </a:xfrm>
          <a:prstGeom prst="straightConnector1">
            <a:avLst/>
          </a:prstGeom>
          <a:ln w="28575">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6629400" y="5087566"/>
            <a:ext cx="2180615" cy="17834"/>
          </a:xfrm>
          <a:prstGeom prst="straightConnector1">
            <a:avLst/>
          </a:prstGeom>
          <a:ln w="28575">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7315200" y="3885634"/>
            <a:ext cx="609600" cy="1719828"/>
          </a:xfrm>
          <a:prstGeom prst="straightConnector1">
            <a:avLst/>
          </a:prstGeom>
          <a:ln w="28575">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31"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85643" y="4876800"/>
            <a:ext cx="121515" cy="245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TextBox 26"/>
          <p:cNvSpPr txBox="1"/>
          <p:nvPr/>
        </p:nvSpPr>
        <p:spPr>
          <a:xfrm>
            <a:off x="6350150" y="4163598"/>
            <a:ext cx="203501" cy="369332"/>
          </a:xfrm>
          <a:prstGeom prst="rect">
            <a:avLst/>
          </a:prstGeom>
          <a:noFill/>
        </p:spPr>
        <p:txBody>
          <a:bodyPr wrap="square" rtlCol="0">
            <a:spAutoFit/>
          </a:bodyPr>
          <a:lstStyle/>
          <a:p>
            <a:r>
              <a:rPr lang="en-US" dirty="0" smtClean="0"/>
              <a:t>A</a:t>
            </a:r>
            <a:endParaRPr lang="en-US" dirty="0"/>
          </a:p>
        </p:txBody>
      </p:sp>
      <p:sp>
        <p:nvSpPr>
          <p:cNvPr id="28" name="TextBox 27"/>
          <p:cNvSpPr txBox="1"/>
          <p:nvPr/>
        </p:nvSpPr>
        <p:spPr>
          <a:xfrm>
            <a:off x="8785700" y="4153870"/>
            <a:ext cx="351815" cy="369332"/>
          </a:xfrm>
          <a:prstGeom prst="rect">
            <a:avLst/>
          </a:prstGeom>
          <a:noFill/>
        </p:spPr>
        <p:txBody>
          <a:bodyPr wrap="square" rtlCol="0">
            <a:spAutoFit/>
          </a:bodyPr>
          <a:lstStyle/>
          <a:p>
            <a:r>
              <a:rPr lang="en-US" dirty="0" smtClean="0"/>
              <a:t>B</a:t>
            </a:r>
            <a:endParaRPr lang="en-US" dirty="0"/>
          </a:p>
        </p:txBody>
      </p:sp>
      <p:sp>
        <p:nvSpPr>
          <p:cNvPr id="29" name="TextBox 28"/>
          <p:cNvSpPr txBox="1"/>
          <p:nvPr/>
        </p:nvSpPr>
        <p:spPr>
          <a:xfrm>
            <a:off x="6312275" y="4953000"/>
            <a:ext cx="279250" cy="369332"/>
          </a:xfrm>
          <a:prstGeom prst="rect">
            <a:avLst/>
          </a:prstGeom>
          <a:noFill/>
        </p:spPr>
        <p:txBody>
          <a:bodyPr wrap="square" rtlCol="0">
            <a:spAutoFit/>
          </a:bodyPr>
          <a:lstStyle/>
          <a:p>
            <a:r>
              <a:rPr lang="en-US" dirty="0" smtClean="0"/>
              <a:t>C</a:t>
            </a:r>
            <a:endParaRPr lang="en-US" dirty="0"/>
          </a:p>
        </p:txBody>
      </p:sp>
      <p:sp>
        <p:nvSpPr>
          <p:cNvPr id="30" name="TextBox 29"/>
          <p:cNvSpPr txBox="1"/>
          <p:nvPr/>
        </p:nvSpPr>
        <p:spPr>
          <a:xfrm>
            <a:off x="8826234" y="4922036"/>
            <a:ext cx="275615" cy="369332"/>
          </a:xfrm>
          <a:prstGeom prst="rect">
            <a:avLst/>
          </a:prstGeom>
          <a:noFill/>
        </p:spPr>
        <p:txBody>
          <a:bodyPr wrap="square" rtlCol="0">
            <a:spAutoFit/>
          </a:bodyPr>
          <a:lstStyle/>
          <a:p>
            <a:r>
              <a:rPr lang="en-US" dirty="0" smtClean="0"/>
              <a:t>D</a:t>
            </a:r>
            <a:endParaRPr lang="en-US" dirty="0"/>
          </a:p>
        </p:txBody>
      </p:sp>
      <p:sp>
        <p:nvSpPr>
          <p:cNvPr id="34" name="TextBox 33"/>
          <p:cNvSpPr txBox="1"/>
          <p:nvPr/>
        </p:nvSpPr>
        <p:spPr>
          <a:xfrm>
            <a:off x="7924800" y="3445061"/>
            <a:ext cx="381000" cy="369332"/>
          </a:xfrm>
          <a:prstGeom prst="rect">
            <a:avLst/>
          </a:prstGeom>
          <a:noFill/>
        </p:spPr>
        <p:txBody>
          <a:bodyPr wrap="square" rtlCol="0">
            <a:spAutoFit/>
          </a:bodyPr>
          <a:lstStyle/>
          <a:p>
            <a:r>
              <a:rPr lang="en-US" dirty="0" smtClean="0"/>
              <a:t>P</a:t>
            </a:r>
            <a:endParaRPr lang="en-US" dirty="0"/>
          </a:p>
        </p:txBody>
      </p:sp>
      <p:sp>
        <p:nvSpPr>
          <p:cNvPr id="35" name="TextBox 34"/>
          <p:cNvSpPr txBox="1"/>
          <p:nvPr/>
        </p:nvSpPr>
        <p:spPr>
          <a:xfrm>
            <a:off x="7162800" y="5605462"/>
            <a:ext cx="304800" cy="381000"/>
          </a:xfrm>
          <a:prstGeom prst="rect">
            <a:avLst/>
          </a:prstGeom>
          <a:noFill/>
        </p:spPr>
        <p:txBody>
          <a:bodyPr wrap="square" rtlCol="0">
            <a:spAutoFit/>
          </a:bodyPr>
          <a:lstStyle/>
          <a:p>
            <a:r>
              <a:rPr lang="en-US" dirty="0" smtClean="0"/>
              <a:t>Q</a:t>
            </a:r>
            <a:endParaRPr lang="en-US" dirty="0"/>
          </a:p>
        </p:txBody>
      </p:sp>
      <p:sp>
        <p:nvSpPr>
          <p:cNvPr id="36" name="TextBox 35"/>
          <p:cNvSpPr txBox="1"/>
          <p:nvPr/>
        </p:nvSpPr>
        <p:spPr>
          <a:xfrm>
            <a:off x="7503587" y="3978932"/>
            <a:ext cx="171855" cy="369332"/>
          </a:xfrm>
          <a:prstGeom prst="rect">
            <a:avLst/>
          </a:prstGeom>
          <a:noFill/>
        </p:spPr>
        <p:txBody>
          <a:bodyPr wrap="square" rtlCol="0">
            <a:spAutoFit/>
          </a:bodyPr>
          <a:lstStyle/>
          <a:p>
            <a:r>
              <a:rPr lang="en-US" dirty="0" smtClean="0"/>
              <a:t>E</a:t>
            </a:r>
            <a:endParaRPr lang="en-US" dirty="0"/>
          </a:p>
        </p:txBody>
      </p:sp>
      <p:sp>
        <p:nvSpPr>
          <p:cNvPr id="37" name="TextBox 36"/>
          <p:cNvSpPr txBox="1"/>
          <p:nvPr/>
        </p:nvSpPr>
        <p:spPr>
          <a:xfrm>
            <a:off x="7315200" y="4745548"/>
            <a:ext cx="304800" cy="369332"/>
          </a:xfrm>
          <a:prstGeom prst="rect">
            <a:avLst/>
          </a:prstGeom>
          <a:noFill/>
        </p:spPr>
        <p:txBody>
          <a:bodyPr wrap="square" rtlCol="0">
            <a:spAutoFit/>
          </a:bodyPr>
          <a:lstStyle/>
          <a:p>
            <a:r>
              <a:rPr lang="en-US" dirty="0" smtClean="0"/>
              <a:t>F</a:t>
            </a:r>
            <a:endParaRPr lang="en-US" dirty="0"/>
          </a:p>
        </p:txBody>
      </p:sp>
      <p:pic>
        <p:nvPicPr>
          <p:cNvPr id="43"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1437356">
            <a:off x="7564498" y="4335234"/>
            <a:ext cx="164609" cy="23986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44534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99591"/>
            <a:ext cx="8686800" cy="1077218"/>
          </a:xfrm>
          <a:prstGeom prst="rect">
            <a:avLst/>
          </a:prstGeom>
        </p:spPr>
        <p:txBody>
          <a:bodyPr wrap="square">
            <a:spAutoFit/>
          </a:bodyPr>
          <a:lstStyle/>
          <a:p>
            <a:r>
              <a:rPr lang="as-IN" sz="3200" dirty="0">
                <a:solidFill>
                  <a:srgbClr val="FF0000"/>
                </a:solidFill>
                <a:latin typeface="NikoshBAN" pitchFamily="2" charset="0"/>
                <a:cs typeface="NikoshBAN" pitchFamily="2" charset="0"/>
              </a:rPr>
              <a:t>ত্রিভুজঃ </a:t>
            </a:r>
            <a:r>
              <a:rPr lang="as-IN" sz="3200" dirty="0">
                <a:solidFill>
                  <a:srgbClr val="7030A0"/>
                </a:solidFill>
                <a:latin typeface="NikoshBAN" pitchFamily="2" charset="0"/>
                <a:cs typeface="NikoshBAN" pitchFamily="2" charset="0"/>
              </a:rPr>
              <a:t>তিন বাহু দ্বারা আবদ্ধ চিত্রকে ত্রিভুজ বলে। </a:t>
            </a:r>
          </a:p>
          <a:p>
            <a:r>
              <a:rPr lang="as-IN" sz="3200" dirty="0">
                <a:solidFill>
                  <a:srgbClr val="7030A0"/>
                </a:solidFill>
                <a:latin typeface="NikoshBAN" pitchFamily="2" charset="0"/>
                <a:cs typeface="NikoshBAN" pitchFamily="2" charset="0"/>
              </a:rPr>
              <a:t>নিচের চিত্রে ক খ গ একটি ত্রিভুজ।</a:t>
            </a:r>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057400"/>
            <a:ext cx="3944937" cy="197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657600" y="1676400"/>
            <a:ext cx="762000" cy="523220"/>
          </a:xfrm>
          <a:prstGeom prst="rect">
            <a:avLst/>
          </a:prstGeom>
          <a:noFill/>
        </p:spPr>
        <p:txBody>
          <a:bodyPr wrap="square" rtlCol="0">
            <a:spAutoFit/>
          </a:bodyPr>
          <a:lstStyle/>
          <a:p>
            <a:r>
              <a:rPr lang="bn-BD" sz="2800" dirty="0" smtClean="0">
                <a:solidFill>
                  <a:srgbClr val="00B0F0"/>
                </a:solidFill>
                <a:latin typeface="NikoshBAN" pitchFamily="2" charset="0"/>
                <a:cs typeface="NikoshBAN" pitchFamily="2" charset="0"/>
              </a:rPr>
              <a:t>ক</a:t>
            </a:r>
            <a:endParaRPr lang="en-US" sz="2800" dirty="0">
              <a:solidFill>
                <a:srgbClr val="00B0F0"/>
              </a:solidFill>
              <a:latin typeface="NikoshBAN" pitchFamily="2" charset="0"/>
              <a:cs typeface="NikoshBAN" pitchFamily="2" charset="0"/>
            </a:endParaRPr>
          </a:p>
        </p:txBody>
      </p:sp>
      <p:sp>
        <p:nvSpPr>
          <p:cNvPr id="4" name="TextBox 3"/>
          <p:cNvSpPr txBox="1"/>
          <p:nvPr/>
        </p:nvSpPr>
        <p:spPr>
          <a:xfrm>
            <a:off x="1524000" y="3770640"/>
            <a:ext cx="609600" cy="523220"/>
          </a:xfrm>
          <a:prstGeom prst="rect">
            <a:avLst/>
          </a:prstGeom>
          <a:noFill/>
        </p:spPr>
        <p:txBody>
          <a:bodyPr wrap="square" rtlCol="0">
            <a:spAutoFit/>
          </a:bodyPr>
          <a:lstStyle/>
          <a:p>
            <a:r>
              <a:rPr lang="bn-BD" sz="2800" dirty="0" smtClean="0">
                <a:solidFill>
                  <a:srgbClr val="00B0F0"/>
                </a:solidFill>
                <a:latin typeface="NikoshBAN" pitchFamily="2" charset="0"/>
                <a:cs typeface="NikoshBAN" pitchFamily="2" charset="0"/>
              </a:rPr>
              <a:t>খ</a:t>
            </a:r>
            <a:endParaRPr lang="en-US" sz="2800" dirty="0">
              <a:solidFill>
                <a:srgbClr val="00B0F0"/>
              </a:solidFill>
              <a:latin typeface="NikoshBAN" pitchFamily="2" charset="0"/>
              <a:cs typeface="NikoshBAN" pitchFamily="2" charset="0"/>
            </a:endParaRPr>
          </a:p>
        </p:txBody>
      </p:sp>
      <p:sp>
        <p:nvSpPr>
          <p:cNvPr id="5" name="TextBox 4"/>
          <p:cNvSpPr txBox="1"/>
          <p:nvPr/>
        </p:nvSpPr>
        <p:spPr>
          <a:xfrm>
            <a:off x="5926137" y="3770640"/>
            <a:ext cx="685800" cy="523220"/>
          </a:xfrm>
          <a:prstGeom prst="rect">
            <a:avLst/>
          </a:prstGeom>
          <a:noFill/>
        </p:spPr>
        <p:txBody>
          <a:bodyPr wrap="square" rtlCol="0">
            <a:spAutoFit/>
          </a:bodyPr>
          <a:lstStyle/>
          <a:p>
            <a:r>
              <a:rPr lang="bn-BD" sz="2800" dirty="0" smtClean="0">
                <a:solidFill>
                  <a:srgbClr val="00B0F0"/>
                </a:solidFill>
                <a:latin typeface="NikoshBAN" pitchFamily="2" charset="0"/>
                <a:cs typeface="NikoshBAN" pitchFamily="2" charset="0"/>
              </a:rPr>
              <a:t>গ</a:t>
            </a:r>
            <a:endParaRPr lang="en-US" sz="2800" dirty="0">
              <a:solidFill>
                <a:srgbClr val="00B0F0"/>
              </a:solidFill>
              <a:latin typeface="NikoshBAN" pitchFamily="2" charset="0"/>
              <a:cs typeface="NikoshBAN" pitchFamily="2" charset="0"/>
            </a:endParaRPr>
          </a:p>
        </p:txBody>
      </p:sp>
    </p:spTree>
    <p:extLst>
      <p:ext uri="{BB962C8B-B14F-4D97-AF65-F5344CB8AC3E}">
        <p14:creationId xmlns:p14="http://schemas.microsoft.com/office/powerpoint/2010/main" val="23961561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400"/>
            <a:ext cx="8305800" cy="954107"/>
          </a:xfrm>
          <a:prstGeom prst="rect">
            <a:avLst/>
          </a:prstGeom>
        </p:spPr>
        <p:txBody>
          <a:bodyPr wrap="square">
            <a:spAutoFit/>
          </a:bodyPr>
          <a:lstStyle/>
          <a:p>
            <a:r>
              <a:rPr lang="as-IN" sz="2800" dirty="0">
                <a:solidFill>
                  <a:srgbClr val="00B050"/>
                </a:solidFill>
                <a:latin typeface="NikoshBAN" pitchFamily="2" charset="0"/>
                <a:cs typeface="NikoshBAN" pitchFamily="2" charset="0"/>
              </a:rPr>
              <a:t>বাহুভেদে ত্রিভুজ তিন প্রকার। যথা- সমবাহু ত্রিভুজ, সমদ্বিবাহু ত্রিভুজ এবং বিষম বাহু ত্রিভুজ।</a:t>
            </a:r>
          </a:p>
        </p:txBody>
      </p:sp>
      <p:sp>
        <p:nvSpPr>
          <p:cNvPr id="3" name="Rectangle 2"/>
          <p:cNvSpPr/>
          <p:nvPr/>
        </p:nvSpPr>
        <p:spPr>
          <a:xfrm>
            <a:off x="84306" y="1163999"/>
            <a:ext cx="6400800" cy="954107"/>
          </a:xfrm>
          <a:prstGeom prst="rect">
            <a:avLst/>
          </a:prstGeom>
        </p:spPr>
        <p:txBody>
          <a:bodyPr wrap="square">
            <a:spAutoFit/>
          </a:bodyPr>
          <a:lstStyle/>
          <a:p>
            <a:r>
              <a:rPr lang="as-IN" sz="2800" dirty="0">
                <a:solidFill>
                  <a:srgbClr val="FF0000"/>
                </a:solidFill>
                <a:latin typeface="NikoshBAN" pitchFamily="2" charset="0"/>
                <a:cs typeface="NikoshBAN" pitchFamily="2" charset="0"/>
              </a:rPr>
              <a:t>সমবাহু ত্রিভু্জঃ যে ত্রিভুজের তিন বাহু সমান তাকে সমবাহু ত্রিভুজ বলে। </a:t>
            </a:r>
            <a:r>
              <a:rPr lang="bn-BD" sz="2800" dirty="0" smtClean="0">
                <a:solidFill>
                  <a:srgbClr val="FF0000"/>
                </a:solidFill>
                <a:latin typeface="NikoshBAN" pitchFamily="2" charset="0"/>
                <a:cs typeface="NikoshBAN" pitchFamily="2" charset="0"/>
              </a:rPr>
              <a:t>পাশের </a:t>
            </a:r>
            <a:r>
              <a:rPr lang="as-IN" sz="2800" dirty="0" smtClean="0">
                <a:solidFill>
                  <a:srgbClr val="FF0000"/>
                </a:solidFill>
                <a:latin typeface="NikoshBAN" pitchFamily="2" charset="0"/>
                <a:cs typeface="NikoshBAN" pitchFamily="2" charset="0"/>
              </a:rPr>
              <a:t> </a:t>
            </a:r>
            <a:r>
              <a:rPr lang="as-IN" sz="2800" dirty="0">
                <a:solidFill>
                  <a:srgbClr val="FF0000"/>
                </a:solidFill>
                <a:latin typeface="NikoshBAN" pitchFamily="2" charset="0"/>
                <a:cs typeface="NikoshBAN" pitchFamily="2" charset="0"/>
              </a:rPr>
              <a:t>চিত্রে ক খ গ একটি সমবাহু ত্রিভুজ ।</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46211" y="1087052"/>
            <a:ext cx="1371600" cy="929118"/>
          </a:xfrm>
          <a:prstGeom prst="rect">
            <a:avLst/>
          </a:prstGeom>
          <a:noFill/>
          <a:ln w="9525">
            <a:noFill/>
            <a:miter lim="800000"/>
            <a:headEnd/>
            <a:tailEnd/>
          </a:ln>
          <a:effectLst/>
          <a:extLst/>
        </p:spPr>
      </p:pic>
      <p:sp>
        <p:nvSpPr>
          <p:cNvPr id="4" name="TextBox 3"/>
          <p:cNvSpPr txBox="1"/>
          <p:nvPr/>
        </p:nvSpPr>
        <p:spPr>
          <a:xfrm>
            <a:off x="7861570" y="669962"/>
            <a:ext cx="457200" cy="523220"/>
          </a:xfrm>
          <a:prstGeom prst="rect">
            <a:avLst/>
          </a:prstGeom>
          <a:noFill/>
        </p:spPr>
        <p:txBody>
          <a:bodyPr wrap="square" rtlCol="0">
            <a:spAutoFit/>
          </a:bodyPr>
          <a:lstStyle/>
          <a:p>
            <a:r>
              <a:rPr lang="bn-BD" sz="2800" dirty="0" smtClean="0">
                <a:solidFill>
                  <a:srgbClr val="FF0000"/>
                </a:solidFill>
                <a:latin typeface="NikoshBAN" pitchFamily="2" charset="0"/>
                <a:cs typeface="NikoshBAN" pitchFamily="2" charset="0"/>
              </a:rPr>
              <a:t>ক</a:t>
            </a:r>
            <a:endParaRPr lang="en-US" sz="2800" dirty="0">
              <a:solidFill>
                <a:srgbClr val="FF0000"/>
              </a:solidFill>
              <a:latin typeface="NikoshBAN" pitchFamily="2" charset="0"/>
              <a:cs typeface="NikoshBAN" pitchFamily="2" charset="0"/>
            </a:endParaRPr>
          </a:p>
        </p:txBody>
      </p:sp>
      <p:sp>
        <p:nvSpPr>
          <p:cNvPr id="5" name="TextBox 4"/>
          <p:cNvSpPr txBox="1"/>
          <p:nvPr/>
        </p:nvSpPr>
        <p:spPr>
          <a:xfrm>
            <a:off x="6812811" y="1856496"/>
            <a:ext cx="533400" cy="523220"/>
          </a:xfrm>
          <a:prstGeom prst="rect">
            <a:avLst/>
          </a:prstGeom>
          <a:noFill/>
        </p:spPr>
        <p:txBody>
          <a:bodyPr wrap="square" rtlCol="0">
            <a:spAutoFit/>
          </a:bodyPr>
          <a:lstStyle/>
          <a:p>
            <a:r>
              <a:rPr lang="bn-BD" sz="2800" dirty="0">
                <a:solidFill>
                  <a:srgbClr val="FF0000"/>
                </a:solidFill>
                <a:latin typeface="NikoshBAN" pitchFamily="2" charset="0"/>
                <a:cs typeface="NikoshBAN" pitchFamily="2" charset="0"/>
              </a:rPr>
              <a:t>খ</a:t>
            </a:r>
            <a:endParaRPr lang="en-US" sz="2800" dirty="0">
              <a:solidFill>
                <a:srgbClr val="FF0000"/>
              </a:solidFill>
              <a:latin typeface="NikoshBAN" pitchFamily="2" charset="0"/>
              <a:cs typeface="NikoshBAN" pitchFamily="2" charset="0"/>
            </a:endParaRPr>
          </a:p>
        </p:txBody>
      </p:sp>
      <p:sp>
        <p:nvSpPr>
          <p:cNvPr id="6" name="TextBox 5"/>
          <p:cNvSpPr txBox="1"/>
          <p:nvPr/>
        </p:nvSpPr>
        <p:spPr>
          <a:xfrm>
            <a:off x="8629659" y="1754560"/>
            <a:ext cx="685800" cy="523220"/>
          </a:xfrm>
          <a:prstGeom prst="rect">
            <a:avLst/>
          </a:prstGeom>
          <a:noFill/>
        </p:spPr>
        <p:txBody>
          <a:bodyPr wrap="square" rtlCol="0">
            <a:spAutoFit/>
          </a:bodyPr>
          <a:lstStyle/>
          <a:p>
            <a:r>
              <a:rPr lang="bn-BD" sz="2800" dirty="0" smtClean="0">
                <a:solidFill>
                  <a:srgbClr val="FF0000"/>
                </a:solidFill>
                <a:latin typeface="NikoshBAN" pitchFamily="2" charset="0"/>
                <a:cs typeface="NikoshBAN" pitchFamily="2" charset="0"/>
              </a:rPr>
              <a:t>গ</a:t>
            </a:r>
            <a:endParaRPr lang="en-US" sz="2800" dirty="0">
              <a:solidFill>
                <a:srgbClr val="FF0000"/>
              </a:solidFill>
              <a:latin typeface="NikoshBAN" pitchFamily="2" charset="0"/>
              <a:cs typeface="NikoshBAN" pitchFamily="2" charset="0"/>
            </a:endParaRPr>
          </a:p>
        </p:txBody>
      </p:sp>
      <p:sp>
        <p:nvSpPr>
          <p:cNvPr id="7" name="TextBox 6"/>
          <p:cNvSpPr txBox="1"/>
          <p:nvPr/>
        </p:nvSpPr>
        <p:spPr>
          <a:xfrm>
            <a:off x="38100" y="2967479"/>
            <a:ext cx="5829300" cy="1384995"/>
          </a:xfrm>
          <a:prstGeom prst="rect">
            <a:avLst/>
          </a:prstGeom>
          <a:noFill/>
        </p:spPr>
        <p:txBody>
          <a:bodyPr wrap="square" rtlCol="0">
            <a:spAutoFit/>
          </a:bodyPr>
          <a:lstStyle/>
          <a:p>
            <a:r>
              <a:rPr lang="bn-BD" sz="2800" dirty="0" smtClean="0">
                <a:solidFill>
                  <a:srgbClr val="FF0000"/>
                </a:solidFill>
                <a:latin typeface="NikoshBAN" pitchFamily="2" charset="0"/>
                <a:cs typeface="NikoshBAN" pitchFamily="2" charset="0"/>
              </a:rPr>
              <a:t>সমদ্বিবাহু ত্রিভুজঃ   </a:t>
            </a:r>
            <a:r>
              <a:rPr lang="bn-BD" sz="2800" dirty="0" smtClean="0">
                <a:solidFill>
                  <a:srgbClr val="002060"/>
                </a:solidFill>
                <a:latin typeface="NikoshBAN" pitchFamily="2" charset="0"/>
                <a:cs typeface="NikoshBAN" pitchFamily="2" charset="0"/>
              </a:rPr>
              <a:t>যে ত্রিভুজের দুই বাহু সমান তাকে সমদ্বিবাহু ত্রিভুজ বলে। পাশের চিত্রে প ফ ম   একটি সমদ্বিবাহু ত্রিভুজ।</a:t>
            </a:r>
            <a:endParaRPr lang="en-US" sz="2800" dirty="0">
              <a:solidFill>
                <a:srgbClr val="002060"/>
              </a:solidFill>
              <a:latin typeface="NikoshBAN" pitchFamily="2" charset="0"/>
              <a:cs typeface="NikoshBAN" pitchFamily="2" charset="0"/>
            </a:endParaRPr>
          </a:p>
        </p:txBody>
      </p:sp>
      <p:sp>
        <p:nvSpPr>
          <p:cNvPr id="8" name="TextBox 7"/>
          <p:cNvSpPr txBox="1"/>
          <p:nvPr/>
        </p:nvSpPr>
        <p:spPr>
          <a:xfrm>
            <a:off x="132685" y="4764985"/>
            <a:ext cx="6553200" cy="1384995"/>
          </a:xfrm>
          <a:prstGeom prst="rect">
            <a:avLst/>
          </a:prstGeom>
          <a:noFill/>
        </p:spPr>
        <p:txBody>
          <a:bodyPr wrap="square" rtlCol="0">
            <a:spAutoFit/>
          </a:bodyPr>
          <a:lstStyle/>
          <a:p>
            <a:r>
              <a:rPr lang="bn-BD" sz="2800" dirty="0" smtClean="0">
                <a:solidFill>
                  <a:srgbClr val="FF0000"/>
                </a:solidFill>
                <a:latin typeface="NikoshBAN" pitchFamily="2" charset="0"/>
                <a:cs typeface="NikoshBAN" pitchFamily="2" charset="0"/>
              </a:rPr>
              <a:t>বিষমবাহু ত্রিভুজঃ </a:t>
            </a:r>
            <a:r>
              <a:rPr lang="bn-BD" sz="2800" dirty="0" smtClean="0">
                <a:solidFill>
                  <a:srgbClr val="7030A0"/>
                </a:solidFill>
                <a:latin typeface="NikoshBAN" pitchFamily="2" charset="0"/>
                <a:cs typeface="NikoshBAN" pitchFamily="2" charset="0"/>
              </a:rPr>
              <a:t>যে ত্রিভুজের তিনটি বাহুই পরস্পর অসমান তাকে  বিষমবাহু ত্রিভুজ বলে।পাশের চিত্রে  ব ভ ল   একটি বিষমবাহু ত্রিভুজ।</a:t>
            </a:r>
            <a:endParaRPr lang="en-US" sz="2800" dirty="0">
              <a:solidFill>
                <a:srgbClr val="7030A0"/>
              </a:solidFill>
              <a:latin typeface="NikoshBAN" pitchFamily="2" charset="0"/>
              <a:cs typeface="NikoshBAN" pitchFamily="2" charset="0"/>
            </a:endParaRPr>
          </a:p>
        </p:txBody>
      </p:sp>
      <p:cxnSp>
        <p:nvCxnSpPr>
          <p:cNvPr id="11" name="Straight Connector 10"/>
          <p:cNvCxnSpPr/>
          <p:nvPr/>
        </p:nvCxnSpPr>
        <p:spPr>
          <a:xfrm>
            <a:off x="7293492" y="5667984"/>
            <a:ext cx="1518930" cy="49168"/>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808080" y="5246982"/>
            <a:ext cx="1004342" cy="47017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7293492" y="5246982"/>
            <a:ext cx="514588" cy="421002"/>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7481868" y="3972446"/>
            <a:ext cx="122737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7468816" y="2819401"/>
            <a:ext cx="626738" cy="113867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flipV="1">
            <a:off x="8095554" y="2819402"/>
            <a:ext cx="613685" cy="113867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63" name="TextBox 2062"/>
          <p:cNvSpPr txBox="1"/>
          <p:nvPr/>
        </p:nvSpPr>
        <p:spPr>
          <a:xfrm>
            <a:off x="7927881" y="2505814"/>
            <a:ext cx="393199" cy="461665"/>
          </a:xfrm>
          <a:prstGeom prst="rect">
            <a:avLst/>
          </a:prstGeom>
          <a:noFill/>
        </p:spPr>
        <p:txBody>
          <a:bodyPr wrap="square" rtlCol="0">
            <a:spAutoFit/>
          </a:bodyPr>
          <a:lstStyle/>
          <a:p>
            <a:r>
              <a:rPr lang="bn-BD" sz="2400" dirty="0" smtClean="0">
                <a:solidFill>
                  <a:srgbClr val="7030A0"/>
                </a:solidFill>
                <a:latin typeface="NikoshBAN" pitchFamily="2" charset="0"/>
                <a:cs typeface="NikoshBAN" pitchFamily="2" charset="0"/>
              </a:rPr>
              <a:t>প</a:t>
            </a:r>
            <a:endParaRPr lang="en-US" sz="2400" dirty="0">
              <a:solidFill>
                <a:srgbClr val="7030A0"/>
              </a:solidFill>
              <a:latin typeface="NikoshBAN" pitchFamily="2" charset="0"/>
              <a:cs typeface="NikoshBAN" pitchFamily="2" charset="0"/>
            </a:endParaRPr>
          </a:p>
        </p:txBody>
      </p:sp>
      <p:sp>
        <p:nvSpPr>
          <p:cNvPr id="2064" name="TextBox 2063"/>
          <p:cNvSpPr txBox="1"/>
          <p:nvPr/>
        </p:nvSpPr>
        <p:spPr>
          <a:xfrm>
            <a:off x="7196796" y="3886200"/>
            <a:ext cx="272020" cy="461665"/>
          </a:xfrm>
          <a:prstGeom prst="rect">
            <a:avLst/>
          </a:prstGeom>
          <a:noFill/>
        </p:spPr>
        <p:txBody>
          <a:bodyPr wrap="square" rtlCol="0">
            <a:spAutoFit/>
          </a:bodyPr>
          <a:lstStyle/>
          <a:p>
            <a:r>
              <a:rPr lang="bn-BD" sz="2400" dirty="0">
                <a:solidFill>
                  <a:srgbClr val="7030A0"/>
                </a:solidFill>
                <a:latin typeface="NikoshBAN" pitchFamily="2" charset="0"/>
                <a:cs typeface="NikoshBAN" pitchFamily="2" charset="0"/>
              </a:rPr>
              <a:t>ফ</a:t>
            </a:r>
            <a:endParaRPr lang="en-US" sz="2400" dirty="0">
              <a:solidFill>
                <a:srgbClr val="7030A0"/>
              </a:solidFill>
              <a:latin typeface="NikoshBAN" pitchFamily="2" charset="0"/>
              <a:cs typeface="NikoshBAN" pitchFamily="2" charset="0"/>
            </a:endParaRPr>
          </a:p>
        </p:txBody>
      </p:sp>
      <p:sp>
        <p:nvSpPr>
          <p:cNvPr id="2065" name="TextBox 2064"/>
          <p:cNvSpPr txBox="1"/>
          <p:nvPr/>
        </p:nvSpPr>
        <p:spPr>
          <a:xfrm>
            <a:off x="8724332" y="3886200"/>
            <a:ext cx="502171" cy="461665"/>
          </a:xfrm>
          <a:prstGeom prst="rect">
            <a:avLst/>
          </a:prstGeom>
          <a:noFill/>
        </p:spPr>
        <p:txBody>
          <a:bodyPr wrap="square" rtlCol="0">
            <a:spAutoFit/>
          </a:bodyPr>
          <a:lstStyle/>
          <a:p>
            <a:r>
              <a:rPr lang="bn-BD" sz="2400" dirty="0" smtClean="0">
                <a:solidFill>
                  <a:srgbClr val="7030A0"/>
                </a:solidFill>
                <a:latin typeface="NikoshBAN" pitchFamily="2" charset="0"/>
                <a:cs typeface="NikoshBAN" pitchFamily="2" charset="0"/>
              </a:rPr>
              <a:t>ম</a:t>
            </a:r>
            <a:endParaRPr lang="en-US" sz="2400" dirty="0">
              <a:solidFill>
                <a:srgbClr val="7030A0"/>
              </a:solidFill>
              <a:latin typeface="NikoshBAN" pitchFamily="2" charset="0"/>
              <a:cs typeface="NikoshBAN" pitchFamily="2" charset="0"/>
            </a:endParaRPr>
          </a:p>
        </p:txBody>
      </p:sp>
      <p:sp>
        <p:nvSpPr>
          <p:cNvPr id="2066" name="TextBox 2065"/>
          <p:cNvSpPr txBox="1"/>
          <p:nvPr/>
        </p:nvSpPr>
        <p:spPr>
          <a:xfrm>
            <a:off x="7659057" y="4876800"/>
            <a:ext cx="502171" cy="461665"/>
          </a:xfrm>
          <a:prstGeom prst="rect">
            <a:avLst/>
          </a:prstGeom>
          <a:noFill/>
        </p:spPr>
        <p:txBody>
          <a:bodyPr wrap="square" rtlCol="0">
            <a:spAutoFit/>
          </a:bodyPr>
          <a:lstStyle/>
          <a:p>
            <a:r>
              <a:rPr lang="bn-BD" sz="2400" dirty="0" smtClean="0">
                <a:solidFill>
                  <a:srgbClr val="FF0000"/>
                </a:solidFill>
                <a:latin typeface="NikoshBAN" pitchFamily="2" charset="0"/>
                <a:cs typeface="NikoshBAN" pitchFamily="2" charset="0"/>
              </a:rPr>
              <a:t>ব</a:t>
            </a:r>
            <a:endParaRPr lang="en-US" sz="2400" dirty="0">
              <a:solidFill>
                <a:srgbClr val="FF0000"/>
              </a:solidFill>
              <a:latin typeface="NikoshBAN" pitchFamily="2" charset="0"/>
              <a:cs typeface="NikoshBAN" pitchFamily="2" charset="0"/>
            </a:endParaRPr>
          </a:p>
        </p:txBody>
      </p:sp>
      <p:sp>
        <p:nvSpPr>
          <p:cNvPr id="2067" name="TextBox 2066"/>
          <p:cNvSpPr txBox="1"/>
          <p:nvPr/>
        </p:nvSpPr>
        <p:spPr>
          <a:xfrm>
            <a:off x="6969906" y="5532486"/>
            <a:ext cx="505454" cy="461665"/>
          </a:xfrm>
          <a:prstGeom prst="rect">
            <a:avLst/>
          </a:prstGeom>
          <a:noFill/>
        </p:spPr>
        <p:txBody>
          <a:bodyPr wrap="square" rtlCol="0">
            <a:spAutoFit/>
          </a:bodyPr>
          <a:lstStyle/>
          <a:p>
            <a:r>
              <a:rPr lang="bn-BD" sz="2400" dirty="0" smtClean="0">
                <a:solidFill>
                  <a:srgbClr val="FF0000"/>
                </a:solidFill>
                <a:latin typeface="NikoshBAN" pitchFamily="2" charset="0"/>
                <a:cs typeface="NikoshBAN" pitchFamily="2" charset="0"/>
              </a:rPr>
              <a:t>ভ</a:t>
            </a:r>
            <a:endParaRPr lang="en-US" sz="2400" dirty="0">
              <a:solidFill>
                <a:srgbClr val="FF0000"/>
              </a:solidFill>
              <a:latin typeface="NikoshBAN" pitchFamily="2" charset="0"/>
              <a:cs typeface="NikoshBAN" pitchFamily="2" charset="0"/>
            </a:endParaRPr>
          </a:p>
        </p:txBody>
      </p:sp>
      <p:sp>
        <p:nvSpPr>
          <p:cNvPr id="2068" name="TextBox 2067"/>
          <p:cNvSpPr txBox="1"/>
          <p:nvPr/>
        </p:nvSpPr>
        <p:spPr>
          <a:xfrm>
            <a:off x="8812422" y="5534373"/>
            <a:ext cx="500617" cy="461665"/>
          </a:xfrm>
          <a:prstGeom prst="rect">
            <a:avLst/>
          </a:prstGeom>
          <a:noFill/>
        </p:spPr>
        <p:txBody>
          <a:bodyPr wrap="square" rtlCol="0">
            <a:spAutoFit/>
          </a:bodyPr>
          <a:lstStyle/>
          <a:p>
            <a:r>
              <a:rPr lang="bn-BD" sz="2400" dirty="0" smtClean="0">
                <a:solidFill>
                  <a:srgbClr val="FF0000"/>
                </a:solidFill>
                <a:latin typeface="NikoshBAN" pitchFamily="2" charset="0"/>
                <a:cs typeface="NikoshBAN" pitchFamily="2" charset="0"/>
              </a:rPr>
              <a:t>ল</a:t>
            </a:r>
            <a:endParaRPr lang="en-US" sz="2400" dirty="0">
              <a:solidFill>
                <a:srgbClr val="FF0000"/>
              </a:solidFill>
              <a:latin typeface="NikoshBAN" pitchFamily="2" charset="0"/>
              <a:cs typeface="NikoshBAN" pitchFamily="2" charset="0"/>
            </a:endParaRPr>
          </a:p>
        </p:txBody>
      </p:sp>
    </p:spTree>
    <p:extLst>
      <p:ext uri="{BB962C8B-B14F-4D97-AF65-F5344CB8AC3E}">
        <p14:creationId xmlns:p14="http://schemas.microsoft.com/office/powerpoint/2010/main" val="27469521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64" y="152400"/>
            <a:ext cx="8915400" cy="954107"/>
          </a:xfrm>
          <a:prstGeom prst="rect">
            <a:avLst/>
          </a:prstGeom>
        </p:spPr>
        <p:txBody>
          <a:bodyPr wrap="square">
            <a:spAutoFit/>
          </a:bodyPr>
          <a:lstStyle/>
          <a:p>
            <a:r>
              <a:rPr lang="bn-BD" sz="2800" dirty="0" smtClean="0">
                <a:solidFill>
                  <a:srgbClr val="00B050"/>
                </a:solidFill>
                <a:latin typeface="NikoshBAN" pitchFamily="2" charset="0"/>
                <a:cs typeface="NikoshBAN" pitchFamily="2" charset="0"/>
              </a:rPr>
              <a:t>কোণ</a:t>
            </a:r>
            <a:r>
              <a:rPr lang="as-IN" sz="2800" dirty="0" smtClean="0">
                <a:solidFill>
                  <a:srgbClr val="00B050"/>
                </a:solidFill>
                <a:latin typeface="NikoshBAN" pitchFamily="2" charset="0"/>
                <a:cs typeface="NikoshBAN" pitchFamily="2" charset="0"/>
              </a:rPr>
              <a:t>ভেদে </a:t>
            </a:r>
            <a:r>
              <a:rPr lang="as-IN" sz="2800" dirty="0">
                <a:solidFill>
                  <a:srgbClr val="00B050"/>
                </a:solidFill>
                <a:latin typeface="NikoshBAN" pitchFamily="2" charset="0"/>
                <a:cs typeface="NikoshBAN" pitchFamily="2" charset="0"/>
              </a:rPr>
              <a:t>ত্রিভুজ তিন প্রকার। যথা- </a:t>
            </a:r>
            <a:r>
              <a:rPr lang="bn-BD" sz="2800" dirty="0" smtClean="0">
                <a:solidFill>
                  <a:srgbClr val="00B050"/>
                </a:solidFill>
                <a:latin typeface="NikoshBAN" pitchFamily="2" charset="0"/>
                <a:cs typeface="NikoshBAN" pitchFamily="2" charset="0"/>
              </a:rPr>
              <a:t>সূক্ষ্মকোণী</a:t>
            </a:r>
            <a:r>
              <a:rPr lang="as-IN" sz="2800" dirty="0" smtClean="0">
                <a:solidFill>
                  <a:srgbClr val="00B050"/>
                </a:solidFill>
                <a:latin typeface="NikoshBAN" pitchFamily="2" charset="0"/>
                <a:cs typeface="NikoshBAN" pitchFamily="2" charset="0"/>
              </a:rPr>
              <a:t> </a:t>
            </a:r>
            <a:r>
              <a:rPr lang="as-IN" sz="2800" dirty="0">
                <a:solidFill>
                  <a:srgbClr val="00B050"/>
                </a:solidFill>
                <a:latin typeface="NikoshBAN" pitchFamily="2" charset="0"/>
                <a:cs typeface="NikoshBAN" pitchFamily="2" charset="0"/>
              </a:rPr>
              <a:t>ত্রিভুজ, </a:t>
            </a:r>
            <a:r>
              <a:rPr lang="bn-BD" sz="2800" dirty="0" smtClean="0">
                <a:solidFill>
                  <a:srgbClr val="00B050"/>
                </a:solidFill>
                <a:latin typeface="NikoshBAN" pitchFamily="2" charset="0"/>
                <a:cs typeface="NikoshBAN" pitchFamily="2" charset="0"/>
              </a:rPr>
              <a:t>স্থূলকোণী</a:t>
            </a:r>
            <a:r>
              <a:rPr lang="as-IN" sz="2800" dirty="0" smtClean="0">
                <a:solidFill>
                  <a:srgbClr val="00B050"/>
                </a:solidFill>
                <a:latin typeface="NikoshBAN" pitchFamily="2" charset="0"/>
                <a:cs typeface="NikoshBAN" pitchFamily="2" charset="0"/>
              </a:rPr>
              <a:t> </a:t>
            </a:r>
            <a:r>
              <a:rPr lang="as-IN" sz="2800" dirty="0">
                <a:solidFill>
                  <a:srgbClr val="00B050"/>
                </a:solidFill>
                <a:latin typeface="NikoshBAN" pitchFamily="2" charset="0"/>
                <a:cs typeface="NikoshBAN" pitchFamily="2" charset="0"/>
              </a:rPr>
              <a:t>ত্রিভুজ এবং </a:t>
            </a:r>
            <a:r>
              <a:rPr lang="bn-BD" sz="2800" dirty="0" smtClean="0">
                <a:solidFill>
                  <a:srgbClr val="00B050"/>
                </a:solidFill>
                <a:latin typeface="NikoshBAN" pitchFamily="2" charset="0"/>
                <a:cs typeface="NikoshBAN" pitchFamily="2" charset="0"/>
              </a:rPr>
              <a:t>সমকোণী</a:t>
            </a:r>
            <a:r>
              <a:rPr lang="as-IN" sz="2800" dirty="0" smtClean="0">
                <a:solidFill>
                  <a:srgbClr val="00B050"/>
                </a:solidFill>
                <a:latin typeface="NikoshBAN" pitchFamily="2" charset="0"/>
                <a:cs typeface="NikoshBAN" pitchFamily="2" charset="0"/>
              </a:rPr>
              <a:t> </a:t>
            </a:r>
            <a:r>
              <a:rPr lang="as-IN" sz="2800" dirty="0">
                <a:solidFill>
                  <a:srgbClr val="00B050"/>
                </a:solidFill>
                <a:latin typeface="NikoshBAN" pitchFamily="2" charset="0"/>
                <a:cs typeface="NikoshBAN" pitchFamily="2" charset="0"/>
              </a:rPr>
              <a:t>ত্রিভুজ।</a:t>
            </a:r>
          </a:p>
        </p:txBody>
      </p:sp>
      <p:sp>
        <p:nvSpPr>
          <p:cNvPr id="3" name="Rectangle 2"/>
          <p:cNvSpPr/>
          <p:nvPr/>
        </p:nvSpPr>
        <p:spPr>
          <a:xfrm>
            <a:off x="121596" y="1559668"/>
            <a:ext cx="6198140" cy="1384995"/>
          </a:xfrm>
          <a:prstGeom prst="rect">
            <a:avLst/>
          </a:prstGeom>
        </p:spPr>
        <p:txBody>
          <a:bodyPr wrap="square">
            <a:spAutoFit/>
          </a:bodyPr>
          <a:lstStyle/>
          <a:p>
            <a:r>
              <a:rPr lang="as-IN" sz="2800" dirty="0">
                <a:solidFill>
                  <a:srgbClr val="FF0000"/>
                </a:solidFill>
                <a:latin typeface="NikoshBAN" pitchFamily="2" charset="0"/>
                <a:cs typeface="NikoshBAN" pitchFamily="2" charset="0"/>
              </a:rPr>
              <a:t>সূক্ষ্মকোণী ত্রিভু্জঃ </a:t>
            </a:r>
            <a:r>
              <a:rPr lang="as-IN" sz="2800" dirty="0">
                <a:solidFill>
                  <a:srgbClr val="00B0F0"/>
                </a:solidFill>
                <a:latin typeface="NikoshBAN" pitchFamily="2" charset="0"/>
                <a:cs typeface="NikoshBAN" pitchFamily="2" charset="0"/>
              </a:rPr>
              <a:t>যে ত্রিভুজের </a:t>
            </a:r>
            <a:r>
              <a:rPr lang="bn-BD" sz="2800" dirty="0" smtClean="0">
                <a:solidFill>
                  <a:srgbClr val="00B0F0"/>
                </a:solidFill>
                <a:latin typeface="NikoshBAN" pitchFamily="2" charset="0"/>
                <a:cs typeface="NikoshBAN" pitchFamily="2" charset="0"/>
              </a:rPr>
              <a:t>প্রত্যেক কোণ সূক্ষ্মকোণ</a:t>
            </a:r>
            <a:r>
              <a:rPr lang="as-IN" sz="2800" dirty="0" smtClean="0">
                <a:solidFill>
                  <a:srgbClr val="00B0F0"/>
                </a:solidFill>
                <a:latin typeface="NikoshBAN" pitchFamily="2" charset="0"/>
                <a:cs typeface="NikoshBAN" pitchFamily="2" charset="0"/>
              </a:rPr>
              <a:t> </a:t>
            </a:r>
            <a:r>
              <a:rPr lang="as-IN" sz="2800" dirty="0">
                <a:solidFill>
                  <a:srgbClr val="00B0F0"/>
                </a:solidFill>
                <a:latin typeface="NikoshBAN" pitchFamily="2" charset="0"/>
                <a:cs typeface="NikoshBAN" pitchFamily="2" charset="0"/>
              </a:rPr>
              <a:t>তাকে সূক্ষ্মকোণী ত্রিভুজ বলে। পাশের  চিত্রে ক খ গ </a:t>
            </a:r>
            <a:r>
              <a:rPr lang="as-IN" sz="2800" dirty="0" smtClean="0">
                <a:solidFill>
                  <a:srgbClr val="00B0F0"/>
                </a:solidFill>
                <a:latin typeface="NikoshBAN" pitchFamily="2" charset="0"/>
                <a:cs typeface="NikoshBAN" pitchFamily="2" charset="0"/>
              </a:rPr>
              <a:t>একটি</a:t>
            </a:r>
            <a:r>
              <a:rPr lang="bn-BD" sz="2800" dirty="0" smtClean="0">
                <a:solidFill>
                  <a:srgbClr val="00B0F0"/>
                </a:solidFill>
                <a:latin typeface="NikoshBAN" pitchFamily="2" charset="0"/>
                <a:cs typeface="NikoshBAN" pitchFamily="2" charset="0"/>
              </a:rPr>
              <a:t> </a:t>
            </a:r>
            <a:r>
              <a:rPr lang="as-IN" sz="2800" dirty="0" smtClean="0">
                <a:solidFill>
                  <a:srgbClr val="00B0F0"/>
                </a:solidFill>
                <a:latin typeface="NikoshBAN" pitchFamily="2" charset="0"/>
                <a:cs typeface="NikoshBAN" pitchFamily="2" charset="0"/>
              </a:rPr>
              <a:t>সূক্ষ্মকোণীত্রিভুজ </a:t>
            </a:r>
            <a:r>
              <a:rPr lang="as-IN" sz="2800" dirty="0">
                <a:solidFill>
                  <a:srgbClr val="00B0F0"/>
                </a:solidFill>
                <a:latin typeface="NikoshBAN" pitchFamily="2" charset="0"/>
                <a:cs typeface="NikoshBAN" pitchFamily="2" charset="0"/>
              </a:rPr>
              <a:t>।</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10465" y="1155853"/>
            <a:ext cx="1976335" cy="14580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90500" y="5181600"/>
            <a:ext cx="5867400" cy="1384995"/>
          </a:xfrm>
          <a:prstGeom prst="rect">
            <a:avLst/>
          </a:prstGeom>
        </p:spPr>
        <p:txBody>
          <a:bodyPr wrap="square">
            <a:spAutoFit/>
          </a:bodyPr>
          <a:lstStyle/>
          <a:p>
            <a:r>
              <a:rPr lang="as-IN" sz="2800" dirty="0">
                <a:solidFill>
                  <a:srgbClr val="00B0F0"/>
                </a:solidFill>
                <a:latin typeface="NikoshBAN" pitchFamily="2" charset="0"/>
                <a:cs typeface="NikoshBAN" pitchFamily="2" charset="0"/>
              </a:rPr>
              <a:t>সমকোণী ত্রিভু্জঃ </a:t>
            </a:r>
            <a:r>
              <a:rPr lang="as-IN" sz="2800" dirty="0">
                <a:solidFill>
                  <a:schemeClr val="accent6">
                    <a:lumMod val="75000"/>
                  </a:schemeClr>
                </a:solidFill>
                <a:latin typeface="NikoshBAN" pitchFamily="2" charset="0"/>
                <a:cs typeface="NikoshBAN" pitchFamily="2" charset="0"/>
              </a:rPr>
              <a:t>যে ত্রিভুজের </a:t>
            </a:r>
            <a:r>
              <a:rPr lang="bn-BD" sz="2800" dirty="0" smtClean="0">
                <a:solidFill>
                  <a:schemeClr val="accent6">
                    <a:lumMod val="75000"/>
                  </a:schemeClr>
                </a:solidFill>
                <a:latin typeface="NikoshBAN" pitchFamily="2" charset="0"/>
                <a:cs typeface="NikoshBAN" pitchFamily="2" charset="0"/>
              </a:rPr>
              <a:t>একটি</a:t>
            </a:r>
            <a:r>
              <a:rPr lang="as-IN" sz="2800" dirty="0" smtClean="0">
                <a:solidFill>
                  <a:schemeClr val="accent6">
                    <a:lumMod val="75000"/>
                  </a:schemeClr>
                </a:solidFill>
                <a:latin typeface="NikoshBAN" pitchFamily="2" charset="0"/>
                <a:cs typeface="NikoshBAN" pitchFamily="2" charset="0"/>
              </a:rPr>
              <a:t> </a:t>
            </a:r>
            <a:r>
              <a:rPr lang="as-IN" sz="2800" dirty="0">
                <a:solidFill>
                  <a:schemeClr val="accent6">
                    <a:lumMod val="75000"/>
                  </a:schemeClr>
                </a:solidFill>
                <a:latin typeface="NikoshBAN" pitchFamily="2" charset="0"/>
                <a:cs typeface="NikoshBAN" pitchFamily="2" charset="0"/>
              </a:rPr>
              <a:t>কোণ </a:t>
            </a:r>
            <a:r>
              <a:rPr lang="bn-BD" sz="2800" dirty="0" smtClean="0">
                <a:solidFill>
                  <a:schemeClr val="accent6">
                    <a:lumMod val="75000"/>
                  </a:schemeClr>
                </a:solidFill>
                <a:latin typeface="NikoshBAN" pitchFamily="2" charset="0"/>
                <a:cs typeface="NikoshBAN" pitchFamily="2" charset="0"/>
              </a:rPr>
              <a:t>সম</a:t>
            </a:r>
            <a:r>
              <a:rPr lang="as-IN" sz="2800" dirty="0" smtClean="0">
                <a:solidFill>
                  <a:schemeClr val="accent6">
                    <a:lumMod val="75000"/>
                  </a:schemeClr>
                </a:solidFill>
                <a:latin typeface="NikoshBAN" pitchFamily="2" charset="0"/>
                <a:cs typeface="NikoshBAN" pitchFamily="2" charset="0"/>
              </a:rPr>
              <a:t>কোণ </a:t>
            </a:r>
            <a:r>
              <a:rPr lang="as-IN" sz="2800" dirty="0">
                <a:solidFill>
                  <a:schemeClr val="accent6">
                    <a:lumMod val="75000"/>
                  </a:schemeClr>
                </a:solidFill>
                <a:latin typeface="NikoshBAN" pitchFamily="2" charset="0"/>
                <a:cs typeface="NikoshBAN" pitchFamily="2" charset="0"/>
              </a:rPr>
              <a:t>তাকে সমকোণী ত্রিভুজ বলে। পাশের  চিত্রে ক খ গ একটি সমকোণীত্রিভুজ </a:t>
            </a:r>
            <a:r>
              <a:rPr lang="as-IN" sz="2800" dirty="0" smtClean="0">
                <a:solidFill>
                  <a:schemeClr val="accent6">
                    <a:lumMod val="75000"/>
                  </a:schemeClr>
                </a:solidFill>
                <a:latin typeface="NikoshBAN" pitchFamily="2" charset="0"/>
                <a:cs typeface="NikoshBAN" pitchFamily="2" charset="0"/>
              </a:rPr>
              <a:t>।</a:t>
            </a:r>
            <a:r>
              <a:rPr lang="bn-BD" sz="2800" dirty="0" smtClean="0">
                <a:solidFill>
                  <a:schemeClr val="accent6">
                    <a:lumMod val="75000"/>
                  </a:schemeClr>
                </a:solidFill>
                <a:latin typeface="NikoshBAN" pitchFamily="2" charset="0"/>
                <a:cs typeface="NikoshBAN" pitchFamily="2" charset="0"/>
              </a:rPr>
              <a:t> </a:t>
            </a:r>
            <a:endParaRPr lang="as-IN" sz="2800" dirty="0">
              <a:solidFill>
                <a:schemeClr val="accent6">
                  <a:lumMod val="75000"/>
                </a:schemeClr>
              </a:solidFill>
              <a:latin typeface="NikoshBAN" pitchFamily="2" charset="0"/>
              <a:cs typeface="NikoshBAN" pitchFamily="2" charset="0"/>
            </a:endParaRPr>
          </a:p>
        </p:txBody>
      </p:sp>
      <p:sp>
        <p:nvSpPr>
          <p:cNvPr id="5" name="Rectangle 4"/>
          <p:cNvSpPr/>
          <p:nvPr/>
        </p:nvSpPr>
        <p:spPr>
          <a:xfrm>
            <a:off x="172666" y="3352800"/>
            <a:ext cx="6096000" cy="1384995"/>
          </a:xfrm>
          <a:prstGeom prst="rect">
            <a:avLst/>
          </a:prstGeom>
        </p:spPr>
        <p:txBody>
          <a:bodyPr wrap="square">
            <a:spAutoFit/>
          </a:bodyPr>
          <a:lstStyle/>
          <a:p>
            <a:r>
              <a:rPr lang="as-IN" sz="2800" dirty="0">
                <a:solidFill>
                  <a:srgbClr val="FF0000"/>
                </a:solidFill>
                <a:latin typeface="NikoshBAN" pitchFamily="2" charset="0"/>
                <a:cs typeface="NikoshBAN" pitchFamily="2" charset="0"/>
              </a:rPr>
              <a:t>স্থূলকোণী ত্রিভু্জঃ </a:t>
            </a:r>
            <a:r>
              <a:rPr lang="as-IN" sz="2800" dirty="0">
                <a:solidFill>
                  <a:srgbClr val="7030A0"/>
                </a:solidFill>
                <a:latin typeface="NikoshBAN" pitchFamily="2" charset="0"/>
                <a:cs typeface="NikoshBAN" pitchFamily="2" charset="0"/>
              </a:rPr>
              <a:t>যে ত্রিভুজের </a:t>
            </a:r>
            <a:r>
              <a:rPr lang="bn-BD" sz="2800" dirty="0" smtClean="0">
                <a:solidFill>
                  <a:srgbClr val="7030A0"/>
                </a:solidFill>
                <a:latin typeface="NikoshBAN" pitchFamily="2" charset="0"/>
                <a:cs typeface="NikoshBAN" pitchFamily="2" charset="0"/>
              </a:rPr>
              <a:t>একটি</a:t>
            </a:r>
            <a:r>
              <a:rPr lang="as-IN" sz="2800" dirty="0" smtClean="0">
                <a:solidFill>
                  <a:srgbClr val="7030A0"/>
                </a:solidFill>
                <a:latin typeface="NikoshBAN" pitchFamily="2" charset="0"/>
                <a:cs typeface="NikoshBAN" pitchFamily="2" charset="0"/>
              </a:rPr>
              <a:t> </a:t>
            </a:r>
            <a:r>
              <a:rPr lang="as-IN" sz="2800" dirty="0">
                <a:solidFill>
                  <a:srgbClr val="7030A0"/>
                </a:solidFill>
                <a:latin typeface="NikoshBAN" pitchFamily="2" charset="0"/>
                <a:cs typeface="NikoshBAN" pitchFamily="2" charset="0"/>
              </a:rPr>
              <a:t>কোণ </a:t>
            </a:r>
            <a:r>
              <a:rPr lang="bn-BD" sz="2800" dirty="0">
                <a:solidFill>
                  <a:srgbClr val="7030A0"/>
                </a:solidFill>
                <a:latin typeface="NikoshBAN" pitchFamily="2" charset="0"/>
                <a:cs typeface="NikoshBAN" pitchFamily="2" charset="0"/>
              </a:rPr>
              <a:t> </a:t>
            </a:r>
            <a:r>
              <a:rPr lang="bn-BD" sz="2800" dirty="0" smtClean="0">
                <a:solidFill>
                  <a:srgbClr val="7030A0"/>
                </a:solidFill>
                <a:latin typeface="NikoshBAN" pitchFamily="2" charset="0"/>
                <a:cs typeface="NikoshBAN" pitchFamily="2" charset="0"/>
              </a:rPr>
              <a:t>স্থূলকোণ  </a:t>
            </a:r>
            <a:r>
              <a:rPr lang="as-IN" sz="2800" dirty="0" smtClean="0">
                <a:solidFill>
                  <a:srgbClr val="7030A0"/>
                </a:solidFill>
                <a:latin typeface="NikoshBAN" pitchFamily="2" charset="0"/>
                <a:cs typeface="NikoshBAN" pitchFamily="2" charset="0"/>
              </a:rPr>
              <a:t> </a:t>
            </a:r>
            <a:r>
              <a:rPr lang="as-IN" sz="2800" dirty="0">
                <a:solidFill>
                  <a:srgbClr val="7030A0"/>
                </a:solidFill>
                <a:latin typeface="NikoshBAN" pitchFamily="2" charset="0"/>
                <a:cs typeface="NikoshBAN" pitchFamily="2" charset="0"/>
              </a:rPr>
              <a:t>তাকে স্থূলকোণী ত্রিভুজ বলে। পাশের  চিত্রে ক খ গ একটি স্থূলকোণীত্রিভুজ ।</a:t>
            </a:r>
          </a:p>
        </p:txBody>
      </p:sp>
      <p:cxnSp>
        <p:nvCxnSpPr>
          <p:cNvPr id="7" name="Straight Connector 6"/>
          <p:cNvCxnSpPr/>
          <p:nvPr/>
        </p:nvCxnSpPr>
        <p:spPr>
          <a:xfrm flipH="1">
            <a:off x="8153400" y="3657600"/>
            <a:ext cx="633919" cy="856459"/>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7221166" y="3657600"/>
            <a:ext cx="1566153" cy="85646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239000" y="4495800"/>
            <a:ext cx="914400"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538936" y="5205919"/>
            <a:ext cx="919264" cy="1194881"/>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flipV="1">
            <a:off x="7538936" y="5205919"/>
            <a:ext cx="4864" cy="1194881"/>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543800" y="6400800"/>
            <a:ext cx="914400"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5740275">
            <a:off x="8055617" y="4179892"/>
            <a:ext cx="192320" cy="389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8" name="Straight Connector 27"/>
          <p:cNvCxnSpPr/>
          <p:nvPr/>
        </p:nvCxnSpPr>
        <p:spPr>
          <a:xfrm>
            <a:off x="7792830" y="6191250"/>
            <a:ext cx="0" cy="20955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566320" y="6191250"/>
            <a:ext cx="22651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845031" y="4339556"/>
            <a:ext cx="376135" cy="461665"/>
          </a:xfrm>
          <a:prstGeom prst="rect">
            <a:avLst/>
          </a:prstGeom>
          <a:noFill/>
        </p:spPr>
        <p:txBody>
          <a:bodyPr wrap="square" rtlCol="0">
            <a:spAutoFit/>
          </a:bodyPr>
          <a:lstStyle/>
          <a:p>
            <a:r>
              <a:rPr lang="bn-BD" sz="2400" dirty="0">
                <a:solidFill>
                  <a:srgbClr val="00B050"/>
                </a:solidFill>
                <a:latin typeface="NikoshBAN" pitchFamily="2" charset="0"/>
                <a:cs typeface="NikoshBAN" pitchFamily="2" charset="0"/>
              </a:rPr>
              <a:t>ক</a:t>
            </a:r>
            <a:endParaRPr lang="en-US" sz="2400" dirty="0">
              <a:solidFill>
                <a:srgbClr val="00B050"/>
              </a:solidFill>
              <a:latin typeface="NikoshBAN" pitchFamily="2" charset="0"/>
              <a:cs typeface="NikoshBAN" pitchFamily="2" charset="0"/>
            </a:endParaRPr>
          </a:p>
        </p:txBody>
      </p:sp>
      <p:sp>
        <p:nvSpPr>
          <p:cNvPr id="8" name="TextBox 7"/>
          <p:cNvSpPr txBox="1"/>
          <p:nvPr/>
        </p:nvSpPr>
        <p:spPr>
          <a:xfrm>
            <a:off x="8134291" y="4480994"/>
            <a:ext cx="466117" cy="400110"/>
          </a:xfrm>
          <a:prstGeom prst="rect">
            <a:avLst/>
          </a:prstGeom>
          <a:noFill/>
        </p:spPr>
        <p:txBody>
          <a:bodyPr wrap="square" rtlCol="0">
            <a:spAutoFit/>
          </a:bodyPr>
          <a:lstStyle/>
          <a:p>
            <a:r>
              <a:rPr lang="bn-BD" sz="2000" dirty="0">
                <a:solidFill>
                  <a:srgbClr val="00B050"/>
                </a:solidFill>
                <a:latin typeface="NikoshBAN" pitchFamily="2" charset="0"/>
                <a:cs typeface="NikoshBAN" pitchFamily="2" charset="0"/>
              </a:rPr>
              <a:t>খ</a:t>
            </a:r>
            <a:endParaRPr lang="en-US" sz="2000" dirty="0">
              <a:solidFill>
                <a:srgbClr val="00B050"/>
              </a:solidFill>
              <a:latin typeface="NikoshBAN" pitchFamily="2" charset="0"/>
              <a:cs typeface="NikoshBAN" pitchFamily="2" charset="0"/>
            </a:endParaRPr>
          </a:p>
        </p:txBody>
      </p:sp>
      <p:sp>
        <p:nvSpPr>
          <p:cNvPr id="9" name="TextBox 8"/>
          <p:cNvSpPr txBox="1"/>
          <p:nvPr/>
        </p:nvSpPr>
        <p:spPr>
          <a:xfrm>
            <a:off x="8787319" y="3429000"/>
            <a:ext cx="356681" cy="461665"/>
          </a:xfrm>
          <a:prstGeom prst="rect">
            <a:avLst/>
          </a:prstGeom>
          <a:noFill/>
        </p:spPr>
        <p:txBody>
          <a:bodyPr wrap="square" rtlCol="0">
            <a:spAutoFit/>
          </a:bodyPr>
          <a:lstStyle/>
          <a:p>
            <a:r>
              <a:rPr lang="bn-BD" sz="2400" dirty="0">
                <a:solidFill>
                  <a:srgbClr val="00B050"/>
                </a:solidFill>
                <a:latin typeface="NikoshBAN" pitchFamily="2" charset="0"/>
                <a:cs typeface="NikoshBAN" pitchFamily="2" charset="0"/>
              </a:rPr>
              <a:t>গ</a:t>
            </a:r>
            <a:endParaRPr lang="en-US" sz="2400" dirty="0">
              <a:solidFill>
                <a:srgbClr val="00B050"/>
              </a:solidFill>
              <a:latin typeface="NikoshBAN" pitchFamily="2" charset="0"/>
              <a:cs typeface="NikoshBAN" pitchFamily="2" charset="0"/>
            </a:endParaRPr>
          </a:p>
        </p:txBody>
      </p:sp>
      <p:sp>
        <p:nvSpPr>
          <p:cNvPr id="15" name="Rectangle 14"/>
          <p:cNvSpPr/>
          <p:nvPr/>
        </p:nvSpPr>
        <p:spPr>
          <a:xfrm>
            <a:off x="7190362" y="5048310"/>
            <a:ext cx="369012" cy="461665"/>
          </a:xfrm>
          <a:prstGeom prst="rect">
            <a:avLst/>
          </a:prstGeom>
        </p:spPr>
        <p:txBody>
          <a:bodyPr wrap="none">
            <a:spAutoFit/>
          </a:bodyPr>
          <a:lstStyle/>
          <a:p>
            <a:r>
              <a:rPr lang="as-IN" sz="2400" dirty="0">
                <a:solidFill>
                  <a:srgbClr val="7030A0"/>
                </a:solidFill>
                <a:latin typeface="NikoshBAN" pitchFamily="2" charset="0"/>
                <a:cs typeface="NikoshBAN" pitchFamily="2" charset="0"/>
              </a:rPr>
              <a:t>ক</a:t>
            </a:r>
          </a:p>
        </p:txBody>
      </p:sp>
      <p:sp>
        <p:nvSpPr>
          <p:cNvPr id="16" name="Rectangle 15"/>
          <p:cNvSpPr/>
          <p:nvPr/>
        </p:nvSpPr>
        <p:spPr>
          <a:xfrm>
            <a:off x="7139164" y="6200978"/>
            <a:ext cx="335348" cy="461665"/>
          </a:xfrm>
          <a:prstGeom prst="rect">
            <a:avLst/>
          </a:prstGeom>
        </p:spPr>
        <p:txBody>
          <a:bodyPr wrap="none">
            <a:spAutoFit/>
          </a:bodyPr>
          <a:lstStyle/>
          <a:p>
            <a:r>
              <a:rPr lang="as-IN" sz="2400" dirty="0">
                <a:solidFill>
                  <a:srgbClr val="7030A0"/>
                </a:solidFill>
                <a:latin typeface="NikoshBAN" pitchFamily="2" charset="0"/>
                <a:cs typeface="NikoshBAN" pitchFamily="2" charset="0"/>
              </a:rPr>
              <a:t>খ</a:t>
            </a:r>
          </a:p>
        </p:txBody>
      </p:sp>
      <p:sp>
        <p:nvSpPr>
          <p:cNvPr id="17" name="Rectangle 16"/>
          <p:cNvSpPr/>
          <p:nvPr/>
        </p:nvSpPr>
        <p:spPr>
          <a:xfrm>
            <a:off x="8437543" y="6191250"/>
            <a:ext cx="325730" cy="461665"/>
          </a:xfrm>
          <a:prstGeom prst="rect">
            <a:avLst/>
          </a:prstGeom>
        </p:spPr>
        <p:txBody>
          <a:bodyPr wrap="none">
            <a:spAutoFit/>
          </a:bodyPr>
          <a:lstStyle/>
          <a:p>
            <a:r>
              <a:rPr lang="as-IN" sz="2400" dirty="0">
                <a:solidFill>
                  <a:srgbClr val="7030A0"/>
                </a:solidFill>
                <a:latin typeface="NikoshBAN" pitchFamily="2" charset="0"/>
                <a:cs typeface="NikoshBAN" pitchFamily="2" charset="0"/>
              </a:rPr>
              <a:t>গ</a:t>
            </a:r>
          </a:p>
        </p:txBody>
      </p:sp>
    </p:spTree>
    <p:extLst>
      <p:ext uri="{BB962C8B-B14F-4D97-AF65-F5344CB8AC3E}">
        <p14:creationId xmlns:p14="http://schemas.microsoft.com/office/powerpoint/2010/main" val="13921512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0519" y="304800"/>
            <a:ext cx="8915400" cy="1508105"/>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a:spAutoFit/>
          </a:bodyPr>
          <a:lstStyle/>
          <a:p>
            <a:r>
              <a:rPr lang="bn-BD" sz="2800" dirty="0" smtClean="0">
                <a:solidFill>
                  <a:schemeClr val="accent6">
                    <a:lumMod val="75000"/>
                  </a:schemeClr>
                </a:solidFill>
                <a:latin typeface="NikoshBAN" pitchFamily="2" charset="0"/>
                <a:cs typeface="NikoshBAN" pitchFamily="2" charset="0"/>
              </a:rPr>
              <a:t>সামান্তরিকঃ</a:t>
            </a:r>
            <a:r>
              <a:rPr lang="bn-BD" sz="2800" dirty="0" smtClean="0">
                <a:solidFill>
                  <a:srgbClr val="0070C0"/>
                </a:solidFill>
                <a:latin typeface="NikoshBAN" pitchFamily="2" charset="0"/>
                <a:cs typeface="NikoshBAN" pitchFamily="2" charset="0"/>
              </a:rPr>
              <a:t> যে চতুর্ভূজের বিপরীত বাহুগুলো সমান ও সমান্তরাল এবং কোনো কোণ-ই সমকোণ নয়,তাকে সামান্তরিক বলে। নিচের চিত্রে </a:t>
            </a:r>
            <a:r>
              <a:rPr lang="en-US" sz="2400" dirty="0" smtClean="0">
                <a:solidFill>
                  <a:srgbClr val="0070C0"/>
                </a:solidFill>
                <a:latin typeface="NikoshBAN" pitchFamily="2" charset="0"/>
                <a:cs typeface="NikoshBAN" pitchFamily="2" charset="0"/>
              </a:rPr>
              <a:t>ABCD </a:t>
            </a:r>
            <a:r>
              <a:rPr lang="bn-BD" sz="2800" dirty="0" smtClean="0">
                <a:solidFill>
                  <a:srgbClr val="0070C0"/>
                </a:solidFill>
                <a:latin typeface="NikoshBAN" pitchFamily="2" charset="0"/>
                <a:cs typeface="NikoshBAN" pitchFamily="2" charset="0"/>
              </a:rPr>
              <a:t>একটি সামান্তরিক।</a:t>
            </a:r>
            <a:r>
              <a:rPr lang="bn-BD" sz="3600" dirty="0" smtClean="0">
                <a:solidFill>
                  <a:srgbClr val="0070C0"/>
                </a:solidFill>
                <a:latin typeface="NikoshBAN" pitchFamily="2" charset="0"/>
                <a:cs typeface="NikoshBAN" pitchFamily="2" charset="0"/>
              </a:rPr>
              <a:t> </a:t>
            </a:r>
            <a:endParaRPr lang="bn-BD" sz="3600" dirty="0">
              <a:solidFill>
                <a:srgbClr val="0070C0"/>
              </a:solidFill>
              <a:latin typeface="NikoshBAN" pitchFamily="2" charset="0"/>
              <a:cs typeface="NikoshBAN" pitchFamily="2" charset="0"/>
            </a:endParaRPr>
          </a:p>
        </p:txBody>
      </p:sp>
      <p:sp>
        <p:nvSpPr>
          <p:cNvPr id="4" name="TextBox 3"/>
          <p:cNvSpPr txBox="1"/>
          <p:nvPr/>
        </p:nvSpPr>
        <p:spPr>
          <a:xfrm>
            <a:off x="100520" y="3578157"/>
            <a:ext cx="8915399" cy="1384995"/>
          </a:xfrm>
          <a:prstGeom prst="rect">
            <a:avLst/>
          </a:prstGeom>
          <a:noFill/>
        </p:spPr>
        <p:txBody>
          <a:bodyPr wrap="square" rtlCol="0">
            <a:spAutoFit/>
          </a:bodyPr>
          <a:lstStyle/>
          <a:p>
            <a:r>
              <a:rPr lang="bn-BD" sz="2800" dirty="0">
                <a:solidFill>
                  <a:srgbClr val="FF0000"/>
                </a:solidFill>
                <a:latin typeface="NikoshBAN" pitchFamily="2" charset="0"/>
                <a:cs typeface="NikoshBAN" pitchFamily="2" charset="0"/>
              </a:rPr>
              <a:t>রম্বসঃ</a:t>
            </a:r>
            <a:r>
              <a:rPr lang="bn-BD" sz="2800" dirty="0">
                <a:solidFill>
                  <a:srgbClr val="00B050"/>
                </a:solidFill>
                <a:latin typeface="NikoshBAN" pitchFamily="2" charset="0"/>
                <a:cs typeface="NikoshBAN" pitchFamily="2" charset="0"/>
              </a:rPr>
              <a:t> যে চতুর্ভূজের </a:t>
            </a:r>
            <a:r>
              <a:rPr lang="bn-BD" sz="2800" dirty="0" smtClean="0">
                <a:solidFill>
                  <a:srgbClr val="00B050"/>
                </a:solidFill>
                <a:latin typeface="NikoshBAN" pitchFamily="2" charset="0"/>
                <a:cs typeface="NikoshBAN" pitchFamily="2" charset="0"/>
              </a:rPr>
              <a:t>প্রত্যেকটি বাহু সমান </a:t>
            </a:r>
            <a:r>
              <a:rPr lang="bn-BD" sz="2800" dirty="0">
                <a:solidFill>
                  <a:srgbClr val="00B050"/>
                </a:solidFill>
                <a:latin typeface="NikoshBAN" pitchFamily="2" charset="0"/>
                <a:cs typeface="NikoshBAN" pitchFamily="2" charset="0"/>
              </a:rPr>
              <a:t>এবং কোনো </a:t>
            </a:r>
            <a:r>
              <a:rPr lang="bn-BD" sz="2800" dirty="0" smtClean="0">
                <a:solidFill>
                  <a:srgbClr val="00B050"/>
                </a:solidFill>
                <a:latin typeface="NikoshBAN" pitchFamily="2" charset="0"/>
                <a:cs typeface="NikoshBAN" pitchFamily="2" charset="0"/>
              </a:rPr>
              <a:t>কোণ-ই </a:t>
            </a:r>
            <a:r>
              <a:rPr lang="bn-BD" sz="2800" dirty="0">
                <a:solidFill>
                  <a:srgbClr val="00B050"/>
                </a:solidFill>
                <a:latin typeface="NikoshBAN" pitchFamily="2" charset="0"/>
                <a:cs typeface="NikoshBAN" pitchFamily="2" charset="0"/>
              </a:rPr>
              <a:t>সমকোণ </a:t>
            </a:r>
            <a:r>
              <a:rPr lang="bn-BD" sz="2800" dirty="0" smtClean="0">
                <a:solidFill>
                  <a:srgbClr val="00B050"/>
                </a:solidFill>
                <a:latin typeface="NikoshBAN" pitchFamily="2" charset="0"/>
                <a:cs typeface="NikoshBAN" pitchFamily="2" charset="0"/>
              </a:rPr>
              <a:t>নয়,তাকে রম্বস বলে। রম্বস একটি সামান্তরিক।নিচের চিত্রে </a:t>
            </a:r>
            <a:r>
              <a:rPr lang="en-US" sz="2800" dirty="0" smtClean="0">
                <a:solidFill>
                  <a:srgbClr val="00B050"/>
                </a:solidFill>
                <a:latin typeface="NikoshBAN" pitchFamily="2" charset="0"/>
                <a:cs typeface="NikoshBAN" pitchFamily="2" charset="0"/>
              </a:rPr>
              <a:t>DEFG </a:t>
            </a:r>
            <a:r>
              <a:rPr lang="bn-BD" sz="2800" dirty="0" smtClean="0">
                <a:solidFill>
                  <a:srgbClr val="00B050"/>
                </a:solidFill>
                <a:latin typeface="NikoshBAN" pitchFamily="2" charset="0"/>
                <a:cs typeface="NikoshBAN" pitchFamily="2" charset="0"/>
              </a:rPr>
              <a:t>একটি</a:t>
            </a:r>
            <a:r>
              <a:rPr lang="en-US" sz="2800" dirty="0" smtClean="0">
                <a:solidFill>
                  <a:srgbClr val="00B050"/>
                </a:solidFill>
                <a:latin typeface="NikoshBAN" pitchFamily="2" charset="0"/>
                <a:cs typeface="NikoshBAN" pitchFamily="2" charset="0"/>
              </a:rPr>
              <a:t> </a:t>
            </a:r>
            <a:r>
              <a:rPr lang="bn-BD" sz="2800" dirty="0" smtClean="0">
                <a:solidFill>
                  <a:srgbClr val="00B050"/>
                </a:solidFill>
                <a:latin typeface="NikoshBAN" pitchFamily="2" charset="0"/>
                <a:cs typeface="NikoshBAN" pitchFamily="2" charset="0"/>
              </a:rPr>
              <a:t>রম্বস । </a:t>
            </a:r>
            <a:endParaRPr lang="bn-BD" sz="2800" dirty="0">
              <a:solidFill>
                <a:srgbClr val="00B050"/>
              </a:solidFill>
              <a:latin typeface="NikoshBAN" pitchFamily="2" charset="0"/>
              <a:cs typeface="NikoshBAN" pitchFamily="2" charset="0"/>
            </a:endParaRPr>
          </a:p>
          <a:p>
            <a:endParaRPr lang="en-US" sz="2800" dirty="0">
              <a:solidFill>
                <a:srgbClr val="00B050"/>
              </a:solidFill>
              <a:latin typeface="NikoshBAN" pitchFamily="2" charset="0"/>
              <a:cs typeface="NikoshBAN" pitchFamily="2" charset="0"/>
            </a:endParaRPr>
          </a:p>
        </p:txBody>
      </p:sp>
      <p:sp>
        <p:nvSpPr>
          <p:cNvPr id="2" name="Parallelogram 1"/>
          <p:cNvSpPr/>
          <p:nvPr/>
        </p:nvSpPr>
        <p:spPr>
          <a:xfrm>
            <a:off x="2438400" y="1676400"/>
            <a:ext cx="2819400" cy="1066800"/>
          </a:xfrm>
          <a:prstGeom prst="parallelogram">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arallelogram 4"/>
          <p:cNvSpPr/>
          <p:nvPr/>
        </p:nvSpPr>
        <p:spPr>
          <a:xfrm>
            <a:off x="3276600" y="5029200"/>
            <a:ext cx="1905000" cy="1295400"/>
          </a:xfrm>
          <a:prstGeom prst="parallelogram">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362200" y="1476345"/>
            <a:ext cx="381000" cy="400110"/>
          </a:xfrm>
          <a:prstGeom prst="rect">
            <a:avLst/>
          </a:prstGeom>
          <a:noFill/>
        </p:spPr>
        <p:txBody>
          <a:bodyPr wrap="square" rtlCol="0">
            <a:spAutoFit/>
          </a:bodyPr>
          <a:lstStyle/>
          <a:p>
            <a:r>
              <a:rPr lang="en-US" sz="2000" dirty="0" smtClean="0">
                <a:solidFill>
                  <a:srgbClr val="7030A0"/>
                </a:solidFill>
              </a:rPr>
              <a:t>A</a:t>
            </a:r>
            <a:endParaRPr lang="en-US" sz="2000" dirty="0">
              <a:solidFill>
                <a:srgbClr val="7030A0"/>
              </a:solidFill>
            </a:endParaRPr>
          </a:p>
        </p:txBody>
      </p:sp>
      <p:sp>
        <p:nvSpPr>
          <p:cNvPr id="7" name="TextBox 6"/>
          <p:cNvSpPr txBox="1"/>
          <p:nvPr/>
        </p:nvSpPr>
        <p:spPr>
          <a:xfrm>
            <a:off x="2057400" y="2440420"/>
            <a:ext cx="762000" cy="461665"/>
          </a:xfrm>
          <a:prstGeom prst="rect">
            <a:avLst/>
          </a:prstGeom>
          <a:noFill/>
        </p:spPr>
        <p:txBody>
          <a:bodyPr wrap="square" rtlCol="0">
            <a:spAutoFit/>
          </a:bodyPr>
          <a:lstStyle/>
          <a:p>
            <a:r>
              <a:rPr lang="en-US" sz="2400" dirty="0" smtClean="0">
                <a:solidFill>
                  <a:srgbClr val="7030A0"/>
                </a:solidFill>
              </a:rPr>
              <a:t>B</a:t>
            </a:r>
            <a:endParaRPr lang="en-US" sz="2400" dirty="0">
              <a:solidFill>
                <a:srgbClr val="7030A0"/>
              </a:solidFill>
            </a:endParaRPr>
          </a:p>
        </p:txBody>
      </p:sp>
      <p:sp>
        <p:nvSpPr>
          <p:cNvPr id="8" name="TextBox 7"/>
          <p:cNvSpPr txBox="1"/>
          <p:nvPr/>
        </p:nvSpPr>
        <p:spPr>
          <a:xfrm>
            <a:off x="5083166" y="2512367"/>
            <a:ext cx="304800" cy="461665"/>
          </a:xfrm>
          <a:prstGeom prst="rect">
            <a:avLst/>
          </a:prstGeom>
          <a:noFill/>
        </p:spPr>
        <p:txBody>
          <a:bodyPr wrap="square" rtlCol="0">
            <a:spAutoFit/>
          </a:bodyPr>
          <a:lstStyle/>
          <a:p>
            <a:r>
              <a:rPr lang="en-US" sz="2400" dirty="0" smtClean="0">
                <a:solidFill>
                  <a:srgbClr val="7030A0"/>
                </a:solidFill>
              </a:rPr>
              <a:t>C</a:t>
            </a:r>
            <a:endParaRPr lang="en-US" sz="2400" dirty="0">
              <a:solidFill>
                <a:srgbClr val="7030A0"/>
              </a:solidFill>
            </a:endParaRPr>
          </a:p>
        </p:txBody>
      </p:sp>
      <p:sp>
        <p:nvSpPr>
          <p:cNvPr id="9" name="TextBox 8"/>
          <p:cNvSpPr txBox="1"/>
          <p:nvPr/>
        </p:nvSpPr>
        <p:spPr>
          <a:xfrm>
            <a:off x="5308523" y="1445567"/>
            <a:ext cx="373820" cy="461665"/>
          </a:xfrm>
          <a:prstGeom prst="rect">
            <a:avLst/>
          </a:prstGeom>
          <a:noFill/>
        </p:spPr>
        <p:txBody>
          <a:bodyPr wrap="none" rtlCol="0">
            <a:spAutoFit/>
          </a:bodyPr>
          <a:lstStyle/>
          <a:p>
            <a:r>
              <a:rPr lang="en-US" sz="2400" dirty="0" smtClean="0">
                <a:solidFill>
                  <a:srgbClr val="7030A0"/>
                </a:solidFill>
              </a:rPr>
              <a:t>D</a:t>
            </a:r>
            <a:endParaRPr lang="en-US" sz="2400" dirty="0">
              <a:solidFill>
                <a:srgbClr val="7030A0"/>
              </a:solidFill>
            </a:endParaRPr>
          </a:p>
        </p:txBody>
      </p:sp>
      <p:sp>
        <p:nvSpPr>
          <p:cNvPr id="10" name="TextBox 9"/>
          <p:cNvSpPr txBox="1"/>
          <p:nvPr/>
        </p:nvSpPr>
        <p:spPr>
          <a:xfrm>
            <a:off x="3171217" y="4798367"/>
            <a:ext cx="381000" cy="461665"/>
          </a:xfrm>
          <a:prstGeom prst="rect">
            <a:avLst/>
          </a:prstGeom>
          <a:noFill/>
        </p:spPr>
        <p:txBody>
          <a:bodyPr wrap="square" rtlCol="0">
            <a:spAutoFit/>
          </a:bodyPr>
          <a:lstStyle/>
          <a:p>
            <a:r>
              <a:rPr lang="en-US" sz="2400" dirty="0" smtClean="0">
                <a:solidFill>
                  <a:srgbClr val="7030A0"/>
                </a:solidFill>
              </a:rPr>
              <a:t>D</a:t>
            </a:r>
            <a:endParaRPr lang="en-US" sz="2400" dirty="0">
              <a:solidFill>
                <a:srgbClr val="7030A0"/>
              </a:solidFill>
            </a:endParaRPr>
          </a:p>
        </p:txBody>
      </p:sp>
      <p:sp>
        <p:nvSpPr>
          <p:cNvPr id="11" name="TextBox 10"/>
          <p:cNvSpPr txBox="1"/>
          <p:nvPr/>
        </p:nvSpPr>
        <p:spPr>
          <a:xfrm>
            <a:off x="2838450" y="6093767"/>
            <a:ext cx="571500" cy="461665"/>
          </a:xfrm>
          <a:prstGeom prst="rect">
            <a:avLst/>
          </a:prstGeom>
          <a:noFill/>
        </p:spPr>
        <p:txBody>
          <a:bodyPr wrap="square" rtlCol="0">
            <a:spAutoFit/>
          </a:bodyPr>
          <a:lstStyle/>
          <a:p>
            <a:r>
              <a:rPr lang="en-US" sz="2400" dirty="0" smtClean="0">
                <a:solidFill>
                  <a:srgbClr val="7030A0"/>
                </a:solidFill>
              </a:rPr>
              <a:t>E</a:t>
            </a:r>
            <a:endParaRPr lang="en-US" sz="2400" dirty="0">
              <a:solidFill>
                <a:srgbClr val="7030A0"/>
              </a:solidFill>
            </a:endParaRPr>
          </a:p>
        </p:txBody>
      </p:sp>
      <p:sp>
        <p:nvSpPr>
          <p:cNvPr id="12" name="TextBox 11"/>
          <p:cNvSpPr txBox="1"/>
          <p:nvPr/>
        </p:nvSpPr>
        <p:spPr>
          <a:xfrm>
            <a:off x="5029432" y="6172200"/>
            <a:ext cx="412267" cy="461665"/>
          </a:xfrm>
          <a:prstGeom prst="rect">
            <a:avLst/>
          </a:prstGeom>
          <a:noFill/>
        </p:spPr>
        <p:txBody>
          <a:bodyPr wrap="square" rtlCol="0">
            <a:spAutoFit/>
          </a:bodyPr>
          <a:lstStyle/>
          <a:p>
            <a:r>
              <a:rPr lang="en-US" sz="2400" dirty="0" smtClean="0">
                <a:solidFill>
                  <a:srgbClr val="7030A0"/>
                </a:solidFill>
              </a:rPr>
              <a:t>F</a:t>
            </a:r>
            <a:endParaRPr lang="en-US" sz="2400" dirty="0">
              <a:solidFill>
                <a:srgbClr val="7030A0"/>
              </a:solidFill>
            </a:endParaRPr>
          </a:p>
        </p:txBody>
      </p:sp>
      <p:sp>
        <p:nvSpPr>
          <p:cNvPr id="13" name="TextBox 12"/>
          <p:cNvSpPr txBox="1"/>
          <p:nvPr/>
        </p:nvSpPr>
        <p:spPr>
          <a:xfrm>
            <a:off x="5257800" y="4922806"/>
            <a:ext cx="609600" cy="461665"/>
          </a:xfrm>
          <a:prstGeom prst="rect">
            <a:avLst/>
          </a:prstGeom>
          <a:noFill/>
        </p:spPr>
        <p:txBody>
          <a:bodyPr wrap="square" rtlCol="0">
            <a:spAutoFit/>
          </a:bodyPr>
          <a:lstStyle/>
          <a:p>
            <a:r>
              <a:rPr lang="en-US" sz="2400" dirty="0" smtClean="0">
                <a:solidFill>
                  <a:srgbClr val="7030A0"/>
                </a:solidFill>
              </a:rPr>
              <a:t>G</a:t>
            </a:r>
            <a:endParaRPr lang="en-US" sz="2400" dirty="0">
              <a:solidFill>
                <a:srgbClr val="7030A0"/>
              </a:solidFill>
            </a:endParaRPr>
          </a:p>
        </p:txBody>
      </p:sp>
    </p:spTree>
    <p:extLst>
      <p:ext uri="{BB962C8B-B14F-4D97-AF65-F5344CB8AC3E}">
        <p14:creationId xmlns:p14="http://schemas.microsoft.com/office/powerpoint/2010/main" val="3665457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n-BD" sz="6000" dirty="0" smtClean="0">
                <a:solidFill>
                  <a:srgbClr val="00B050"/>
                </a:solidFill>
                <a:latin typeface="NikoshBAN" pitchFamily="2" charset="0"/>
                <a:cs typeface="NikoshBAN" pitchFamily="2" charset="0"/>
              </a:rPr>
              <a:t>পরিচিতি</a:t>
            </a:r>
            <a:endParaRPr lang="en-US" sz="6000" dirty="0">
              <a:solidFill>
                <a:srgbClr val="00B050"/>
              </a:solidFill>
              <a:latin typeface="NikoshBAN" pitchFamily="2" charset="0"/>
              <a:cs typeface="NikoshBAN" pitchFamily="2" charset="0"/>
            </a:endParaRPr>
          </a:p>
        </p:txBody>
      </p:sp>
      <p:sp>
        <p:nvSpPr>
          <p:cNvPr id="3" name="Content Placeholder 2"/>
          <p:cNvSpPr>
            <a:spLocks noGrp="1"/>
          </p:cNvSpPr>
          <p:nvPr>
            <p:ph sz="half" idx="1"/>
          </p:nvPr>
        </p:nvSpPr>
        <p:spPr>
          <a:xfrm>
            <a:off x="762000" y="2712720"/>
            <a:ext cx="4038600" cy="4525963"/>
          </a:xfrm>
        </p:spPr>
        <p:txBody>
          <a:bodyPr>
            <a:normAutofit/>
          </a:bodyPr>
          <a:lstStyle/>
          <a:p>
            <a:pPr marL="0" indent="0">
              <a:buNone/>
            </a:pPr>
            <a:r>
              <a:rPr lang="as-IN" dirty="0">
                <a:solidFill>
                  <a:srgbClr val="7030A0"/>
                </a:solidFill>
                <a:latin typeface="NikoshBAN" pitchFamily="2" charset="0"/>
                <a:cs typeface="NikoshBAN" pitchFamily="2" charset="0"/>
              </a:rPr>
              <a:t>বাদল চন্দ্র বর্মণ</a:t>
            </a:r>
          </a:p>
          <a:p>
            <a:pPr marL="0" indent="0">
              <a:buNone/>
            </a:pPr>
            <a:r>
              <a:rPr lang="as-IN" dirty="0">
                <a:solidFill>
                  <a:srgbClr val="7030A0"/>
                </a:solidFill>
                <a:latin typeface="NikoshBAN" pitchFamily="2" charset="0"/>
                <a:cs typeface="NikoshBAN" pitchFamily="2" charset="0"/>
              </a:rPr>
              <a:t>সহকারী </a:t>
            </a:r>
            <a:r>
              <a:rPr lang="as-IN" dirty="0" smtClean="0">
                <a:solidFill>
                  <a:srgbClr val="7030A0"/>
                </a:solidFill>
                <a:latin typeface="NikoshBAN" pitchFamily="2" charset="0"/>
                <a:cs typeface="NikoshBAN" pitchFamily="2" charset="0"/>
              </a:rPr>
              <a:t>শিক্ষক</a:t>
            </a:r>
            <a:r>
              <a:rPr lang="bn-BD" dirty="0" smtClean="0">
                <a:solidFill>
                  <a:srgbClr val="7030A0"/>
                </a:solidFill>
                <a:latin typeface="NikoshBAN" pitchFamily="2" charset="0"/>
                <a:cs typeface="NikoshBAN" pitchFamily="2" charset="0"/>
              </a:rPr>
              <a:t> </a:t>
            </a:r>
            <a:r>
              <a:rPr lang="as-IN" dirty="0" smtClean="0">
                <a:solidFill>
                  <a:srgbClr val="7030A0"/>
                </a:solidFill>
                <a:latin typeface="NikoshBAN" pitchFamily="2" charset="0"/>
                <a:cs typeface="NikoshBAN" pitchFamily="2" charset="0"/>
              </a:rPr>
              <a:t>(</a:t>
            </a:r>
            <a:r>
              <a:rPr lang="as-IN" dirty="0">
                <a:solidFill>
                  <a:srgbClr val="7030A0"/>
                </a:solidFill>
                <a:latin typeface="NikoshBAN" pitchFamily="2" charset="0"/>
                <a:cs typeface="NikoshBAN" pitchFamily="2" charset="0"/>
              </a:rPr>
              <a:t>গণিত)</a:t>
            </a:r>
          </a:p>
          <a:p>
            <a:pPr marL="0" indent="0">
              <a:buNone/>
            </a:pPr>
            <a:r>
              <a:rPr lang="as-IN" dirty="0">
                <a:solidFill>
                  <a:srgbClr val="7030A0"/>
                </a:solidFill>
                <a:latin typeface="NikoshBAN" pitchFamily="2" charset="0"/>
                <a:cs typeface="NikoshBAN" pitchFamily="2" charset="0"/>
              </a:rPr>
              <a:t>পাটুয়াভাঙ্গা উচ্চ বিদ্যালয় </a:t>
            </a:r>
          </a:p>
          <a:p>
            <a:pPr marL="0" indent="0">
              <a:buNone/>
            </a:pPr>
            <a:r>
              <a:rPr lang="as-IN" dirty="0">
                <a:solidFill>
                  <a:srgbClr val="7030A0"/>
                </a:solidFill>
                <a:latin typeface="NikoshBAN" pitchFamily="2" charset="0"/>
                <a:cs typeface="NikoshBAN" pitchFamily="2" charset="0"/>
              </a:rPr>
              <a:t>পাকুন্দিয়া, কিশোরগঞ্জ।</a:t>
            </a:r>
          </a:p>
          <a:p>
            <a:pPr marL="0" indent="0">
              <a:buNone/>
            </a:pPr>
            <a:r>
              <a:rPr lang="en-US" sz="1600" dirty="0" smtClean="0">
                <a:solidFill>
                  <a:srgbClr val="7030A0"/>
                </a:solidFill>
                <a:latin typeface="NikoshBAN" pitchFamily="2" charset="0"/>
                <a:cs typeface="NikoshBAN" pitchFamily="2" charset="0"/>
              </a:rPr>
              <a:t>E-mail:</a:t>
            </a:r>
          </a:p>
          <a:p>
            <a:pPr marL="0" indent="0">
              <a:buNone/>
            </a:pPr>
            <a:r>
              <a:rPr lang="en-US" sz="1600" dirty="0" err="1" smtClean="0">
                <a:solidFill>
                  <a:srgbClr val="7030A0"/>
                </a:solidFill>
                <a:latin typeface="NikoshBAN" pitchFamily="2" charset="0"/>
                <a:cs typeface="NikoshBAN" pitchFamily="2" charset="0"/>
              </a:rPr>
              <a:t>pritybadalpakundia@gma</a:t>
            </a:r>
            <a:r>
              <a:rPr lang="bn-BD" sz="1600" smtClean="0">
                <a:solidFill>
                  <a:srgbClr val="7030A0"/>
                </a:solidFill>
                <a:latin typeface="NikoshBAN" pitchFamily="2" charset="0"/>
                <a:cs typeface="NikoshBAN" pitchFamily="2" charset="0"/>
              </a:rPr>
              <a:t>i</a:t>
            </a:r>
            <a:r>
              <a:rPr lang="en-US" sz="1600" smtClean="0">
                <a:solidFill>
                  <a:srgbClr val="7030A0"/>
                </a:solidFill>
                <a:latin typeface="NikoshBAN" pitchFamily="2" charset="0"/>
                <a:cs typeface="NikoshBAN" pitchFamily="2" charset="0"/>
              </a:rPr>
              <a:t>l.com</a:t>
            </a:r>
            <a:endParaRPr lang="en-US" sz="1600" dirty="0">
              <a:solidFill>
                <a:srgbClr val="7030A0"/>
              </a:solidFill>
              <a:latin typeface="NikoshBAN" pitchFamily="2" charset="0"/>
              <a:cs typeface="NikoshBAN" pitchFamily="2" charset="0"/>
            </a:endParaRPr>
          </a:p>
          <a:p>
            <a:pPr marL="0" indent="0">
              <a:buNone/>
            </a:pPr>
            <a:r>
              <a:rPr lang="as-IN" dirty="0">
                <a:solidFill>
                  <a:srgbClr val="7030A0"/>
                </a:solidFill>
                <a:latin typeface="NikoshBAN" pitchFamily="2" charset="0"/>
                <a:cs typeface="NikoshBAN" pitchFamily="2" charset="0"/>
              </a:rPr>
              <a:t>মোবাইলঃ ০১৭১৫৬৩০৬৭১</a:t>
            </a:r>
          </a:p>
          <a:p>
            <a:endParaRPr lang="en-US" dirty="0">
              <a:solidFill>
                <a:srgbClr val="7030A0"/>
              </a:solidFill>
            </a:endParaRPr>
          </a:p>
        </p:txBody>
      </p:sp>
      <p:sp>
        <p:nvSpPr>
          <p:cNvPr id="4" name="Content Placeholder 3"/>
          <p:cNvSpPr>
            <a:spLocks noGrp="1"/>
          </p:cNvSpPr>
          <p:nvPr>
            <p:ph sz="half" idx="2"/>
          </p:nvPr>
        </p:nvSpPr>
        <p:spPr>
          <a:xfrm>
            <a:off x="5105400" y="2590800"/>
            <a:ext cx="4038600" cy="4525963"/>
          </a:xfrm>
        </p:spPr>
        <p:txBody>
          <a:bodyPr>
            <a:normAutofit/>
          </a:bodyPr>
          <a:lstStyle/>
          <a:p>
            <a:pPr marL="0" indent="0">
              <a:buNone/>
            </a:pPr>
            <a:endParaRPr lang="bn-BD" dirty="0" smtClean="0">
              <a:solidFill>
                <a:schemeClr val="accent6">
                  <a:lumMod val="75000"/>
                </a:schemeClr>
              </a:solidFill>
              <a:latin typeface="NikoshBAN" pitchFamily="2" charset="0"/>
              <a:cs typeface="NikoshBAN" pitchFamily="2" charset="0"/>
            </a:endParaRPr>
          </a:p>
          <a:p>
            <a:pPr marL="0" indent="0">
              <a:buNone/>
            </a:pPr>
            <a:r>
              <a:rPr lang="as-IN" dirty="0" smtClean="0">
                <a:solidFill>
                  <a:schemeClr val="accent6">
                    <a:lumMod val="75000"/>
                  </a:schemeClr>
                </a:solidFill>
                <a:latin typeface="NikoshBAN" pitchFamily="2" charset="0"/>
                <a:cs typeface="NikoshBAN" pitchFamily="2" charset="0"/>
              </a:rPr>
              <a:t>শ্রেণীঃ</a:t>
            </a:r>
            <a:r>
              <a:rPr lang="bn-BD" dirty="0" smtClean="0">
                <a:solidFill>
                  <a:schemeClr val="accent6">
                    <a:lumMod val="75000"/>
                  </a:schemeClr>
                </a:solidFill>
                <a:latin typeface="NikoshBAN" pitchFamily="2" charset="0"/>
                <a:cs typeface="NikoshBAN" pitchFamily="2" charset="0"/>
              </a:rPr>
              <a:t> নবম</a:t>
            </a:r>
          </a:p>
          <a:p>
            <a:pPr marL="0" indent="0">
              <a:buNone/>
            </a:pPr>
            <a:r>
              <a:rPr lang="as-IN" dirty="0" smtClean="0">
                <a:solidFill>
                  <a:schemeClr val="accent6">
                    <a:lumMod val="75000"/>
                  </a:schemeClr>
                </a:solidFill>
                <a:latin typeface="NikoshBAN" pitchFamily="2" charset="0"/>
                <a:cs typeface="NikoshBAN" pitchFamily="2" charset="0"/>
              </a:rPr>
              <a:t>বিষয়ঃ</a:t>
            </a:r>
            <a:r>
              <a:rPr lang="bn-BD" dirty="0" smtClean="0">
                <a:solidFill>
                  <a:schemeClr val="accent6">
                    <a:lumMod val="75000"/>
                  </a:schemeClr>
                </a:solidFill>
                <a:latin typeface="NikoshBAN" pitchFamily="2" charset="0"/>
                <a:cs typeface="NikoshBAN" pitchFamily="2" charset="0"/>
              </a:rPr>
              <a:t> গণিত</a:t>
            </a:r>
            <a:endParaRPr lang="as-IN" dirty="0" smtClean="0">
              <a:solidFill>
                <a:schemeClr val="accent6">
                  <a:lumMod val="75000"/>
                </a:schemeClr>
              </a:solidFill>
              <a:latin typeface="NikoshBAN" pitchFamily="2" charset="0"/>
              <a:cs typeface="NikoshBAN" pitchFamily="2" charset="0"/>
            </a:endParaRPr>
          </a:p>
          <a:p>
            <a:pPr marL="0" indent="0">
              <a:buNone/>
            </a:pPr>
            <a:r>
              <a:rPr lang="as-IN" dirty="0" smtClean="0">
                <a:solidFill>
                  <a:schemeClr val="accent6">
                    <a:lumMod val="75000"/>
                  </a:schemeClr>
                </a:solidFill>
                <a:latin typeface="NikoshBAN" pitchFamily="2" charset="0"/>
                <a:cs typeface="NikoshBAN" pitchFamily="2" charset="0"/>
              </a:rPr>
              <a:t>অধ্যায়ঃ</a:t>
            </a:r>
            <a:r>
              <a:rPr lang="bn-BD" dirty="0" smtClean="0">
                <a:solidFill>
                  <a:schemeClr val="accent6">
                    <a:lumMod val="75000"/>
                  </a:schemeClr>
                </a:solidFill>
                <a:latin typeface="NikoshBAN" pitchFamily="2" charset="0"/>
                <a:cs typeface="NikoshBAN" pitchFamily="2" charset="0"/>
              </a:rPr>
              <a:t> </a:t>
            </a:r>
            <a:r>
              <a:rPr lang="bn-BD" dirty="0">
                <a:solidFill>
                  <a:schemeClr val="accent6">
                    <a:lumMod val="75000"/>
                  </a:schemeClr>
                </a:solidFill>
                <a:latin typeface="NikoshBAN" pitchFamily="2" charset="0"/>
                <a:cs typeface="NikoshBAN" pitchFamily="2" charset="0"/>
              </a:rPr>
              <a:t> </a:t>
            </a:r>
            <a:r>
              <a:rPr lang="bn-BD" dirty="0" smtClean="0">
                <a:solidFill>
                  <a:schemeClr val="accent6">
                    <a:lumMod val="75000"/>
                  </a:schemeClr>
                </a:solidFill>
                <a:latin typeface="NikoshBAN" pitchFamily="2" charset="0"/>
                <a:cs typeface="NikoshBAN" pitchFamily="2" charset="0"/>
              </a:rPr>
              <a:t>ষষ্ঠ</a:t>
            </a:r>
          </a:p>
          <a:p>
            <a:pPr marL="0" indent="0">
              <a:buNone/>
            </a:pPr>
            <a:r>
              <a:rPr lang="as-IN" dirty="0" smtClean="0">
                <a:solidFill>
                  <a:schemeClr val="accent6">
                    <a:lumMod val="75000"/>
                  </a:schemeClr>
                </a:solidFill>
                <a:latin typeface="NikoshBAN" pitchFamily="2" charset="0"/>
                <a:cs typeface="NikoshBAN" pitchFamily="2" charset="0"/>
              </a:rPr>
              <a:t>সময়ঃ </a:t>
            </a:r>
            <a:r>
              <a:rPr lang="as-IN" dirty="0">
                <a:solidFill>
                  <a:schemeClr val="accent6">
                    <a:lumMod val="75000"/>
                  </a:schemeClr>
                </a:solidFill>
                <a:latin typeface="NikoshBAN" pitchFamily="2" charset="0"/>
                <a:cs typeface="NikoshBAN" pitchFamily="2" charset="0"/>
              </a:rPr>
              <a:t>৫০ মিনিট</a:t>
            </a:r>
          </a:p>
          <a:p>
            <a:pPr marL="0" indent="0">
              <a:buNone/>
            </a:pPr>
            <a:endParaRPr lang="en-US" dirty="0">
              <a:solidFill>
                <a:schemeClr val="accent6">
                  <a:lumMod val="75000"/>
                </a:schemeClr>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3000" y="1295400"/>
            <a:ext cx="1219199" cy="14478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7933063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2115" y="239957"/>
            <a:ext cx="8686800" cy="1384995"/>
          </a:xfrm>
          <a:prstGeom prst="rect">
            <a:avLst/>
          </a:prstGeom>
        </p:spPr>
        <p:txBody>
          <a:bodyPr wrap="square">
            <a:spAutoFit/>
          </a:bodyPr>
          <a:lstStyle/>
          <a:p>
            <a:r>
              <a:rPr lang="bn-BD" sz="2800" dirty="0">
                <a:solidFill>
                  <a:srgbClr val="7030A0"/>
                </a:solidFill>
                <a:latin typeface="NikoshBAN" pitchFamily="2" charset="0"/>
                <a:cs typeface="NikoshBAN" pitchFamily="2" charset="0"/>
              </a:rPr>
              <a:t>আয়তঃ</a:t>
            </a:r>
            <a:r>
              <a:rPr lang="bn-BD" sz="2800" dirty="0">
                <a:solidFill>
                  <a:srgbClr val="00B050"/>
                </a:solidFill>
                <a:latin typeface="NikoshBAN" pitchFamily="2" charset="0"/>
                <a:cs typeface="NikoshBAN" pitchFamily="2" charset="0"/>
              </a:rPr>
              <a:t> যে চতুর্ভূজের বিপরীত বাহুগুলো সমান ও সমান্তরাল এবং প্রত্যেকটি কোণ সমকোণ, তাকে আয়ত বলে। আয়ত একটি সামান্তরিক।নিচের চিত্রে </a:t>
            </a:r>
            <a:r>
              <a:rPr lang="en-US" sz="2800" dirty="0">
                <a:solidFill>
                  <a:srgbClr val="00B050"/>
                </a:solidFill>
                <a:latin typeface="NikoshBAN" pitchFamily="2" charset="0"/>
                <a:cs typeface="NikoshBAN" pitchFamily="2" charset="0"/>
              </a:rPr>
              <a:t>ABCD </a:t>
            </a:r>
            <a:r>
              <a:rPr lang="bn-BD" sz="2800" dirty="0">
                <a:solidFill>
                  <a:srgbClr val="00B050"/>
                </a:solidFill>
                <a:latin typeface="NikoshBAN" pitchFamily="2" charset="0"/>
                <a:cs typeface="NikoshBAN" pitchFamily="2" charset="0"/>
              </a:rPr>
              <a:t>একটি </a:t>
            </a:r>
            <a:r>
              <a:rPr lang="bn-BD" sz="2800" dirty="0" smtClean="0">
                <a:solidFill>
                  <a:srgbClr val="00B050"/>
                </a:solidFill>
                <a:latin typeface="NikoshBAN" pitchFamily="2" charset="0"/>
                <a:cs typeface="NikoshBAN" pitchFamily="2" charset="0"/>
              </a:rPr>
              <a:t>আয়ত।</a:t>
            </a:r>
            <a:endParaRPr lang="bn-BD" sz="2800" dirty="0">
              <a:solidFill>
                <a:srgbClr val="00B050"/>
              </a:solidFill>
              <a:latin typeface="NikoshBAN" pitchFamily="2" charset="0"/>
              <a:cs typeface="NikoshBAN" pitchFamily="2" charset="0"/>
            </a:endParaRPr>
          </a:p>
        </p:txBody>
      </p:sp>
      <p:sp>
        <p:nvSpPr>
          <p:cNvPr id="3" name="Rectangle 2"/>
          <p:cNvSpPr/>
          <p:nvPr/>
        </p:nvSpPr>
        <p:spPr>
          <a:xfrm>
            <a:off x="222115" y="3200400"/>
            <a:ext cx="8534400" cy="1384995"/>
          </a:xfrm>
          <a:prstGeom prst="rect">
            <a:avLst/>
          </a:prstGeom>
        </p:spPr>
        <p:txBody>
          <a:bodyPr wrap="square">
            <a:spAutoFit/>
          </a:bodyPr>
          <a:lstStyle/>
          <a:p>
            <a:r>
              <a:rPr lang="bn-BD" sz="2800" dirty="0">
                <a:solidFill>
                  <a:srgbClr val="FF0000"/>
                </a:solidFill>
                <a:latin typeface="NikoshBAN" pitchFamily="2" charset="0"/>
                <a:cs typeface="NikoshBAN" pitchFamily="2" charset="0"/>
              </a:rPr>
              <a:t>বর্গঃ</a:t>
            </a:r>
            <a:r>
              <a:rPr lang="bn-BD" sz="2800" dirty="0">
                <a:solidFill>
                  <a:srgbClr val="0070C0"/>
                </a:solidFill>
                <a:latin typeface="NikoshBAN" pitchFamily="2" charset="0"/>
                <a:cs typeface="NikoshBAN" pitchFamily="2" charset="0"/>
              </a:rPr>
              <a:t>যে চতুর্ভূজের বাহুগুলো সমান এবং প্রত্যেকটি কোণ সমকোণ, তাকে বর্গ বলে</a:t>
            </a:r>
            <a:r>
              <a:rPr lang="bn-BD" sz="2800" dirty="0" smtClean="0">
                <a:solidFill>
                  <a:srgbClr val="0070C0"/>
                </a:solidFill>
                <a:latin typeface="NikoshBAN" pitchFamily="2" charset="0"/>
                <a:cs typeface="NikoshBAN" pitchFamily="2" charset="0"/>
              </a:rPr>
              <a:t>। অথবা,যে </a:t>
            </a:r>
            <a:r>
              <a:rPr lang="bn-BD" sz="2800" dirty="0">
                <a:solidFill>
                  <a:srgbClr val="0070C0"/>
                </a:solidFill>
                <a:latin typeface="NikoshBAN" pitchFamily="2" charset="0"/>
                <a:cs typeface="NikoshBAN" pitchFamily="2" charset="0"/>
              </a:rPr>
              <a:t>সামান্তরিকের দুইটি সন্নিহিত বাহু সমান এবং একটি কোণ সমকোণ,তাই বর্গ।নিচের চিত্রে </a:t>
            </a:r>
            <a:r>
              <a:rPr lang="en-US" sz="2800" dirty="0">
                <a:solidFill>
                  <a:srgbClr val="0070C0"/>
                </a:solidFill>
                <a:latin typeface="NikoshBAN" pitchFamily="2" charset="0"/>
                <a:cs typeface="NikoshBAN" pitchFamily="2" charset="0"/>
              </a:rPr>
              <a:t>DEFG </a:t>
            </a:r>
            <a:r>
              <a:rPr lang="bn-BD" sz="2800" dirty="0">
                <a:solidFill>
                  <a:srgbClr val="0070C0"/>
                </a:solidFill>
                <a:latin typeface="NikoshBAN" pitchFamily="2" charset="0"/>
                <a:cs typeface="NikoshBAN" pitchFamily="2" charset="0"/>
              </a:rPr>
              <a:t>একটি </a:t>
            </a:r>
            <a:r>
              <a:rPr lang="bn-BD" sz="2800" dirty="0" smtClean="0">
                <a:solidFill>
                  <a:srgbClr val="0070C0"/>
                </a:solidFill>
                <a:latin typeface="NikoshBAN" pitchFamily="2" charset="0"/>
                <a:cs typeface="NikoshBAN" pitchFamily="2" charset="0"/>
              </a:rPr>
              <a:t>বর্গ </a:t>
            </a:r>
            <a:r>
              <a:rPr lang="bn-BD" sz="2800" dirty="0">
                <a:solidFill>
                  <a:srgbClr val="0070C0"/>
                </a:solidFill>
                <a:latin typeface="NikoshBAN" pitchFamily="2" charset="0"/>
                <a:cs typeface="NikoshBAN" pitchFamily="2" charset="0"/>
              </a:rPr>
              <a:t>। </a:t>
            </a:r>
          </a:p>
        </p:txBody>
      </p:sp>
      <p:sp>
        <p:nvSpPr>
          <p:cNvPr id="4" name="Rectangle 3"/>
          <p:cNvSpPr/>
          <p:nvPr/>
        </p:nvSpPr>
        <p:spPr>
          <a:xfrm>
            <a:off x="2414104" y="1605072"/>
            <a:ext cx="3581400" cy="11430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380362" y="5149693"/>
            <a:ext cx="1564532" cy="1268955"/>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2414104" y="2443272"/>
            <a:ext cx="304800"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718904" y="2443272"/>
            <a:ext cx="0" cy="30480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657600" y="6113848"/>
            <a:ext cx="0" cy="30480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3380362" y="6113848"/>
            <a:ext cx="277238"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059044" y="1374239"/>
            <a:ext cx="304800" cy="461665"/>
          </a:xfrm>
          <a:prstGeom prst="rect">
            <a:avLst/>
          </a:prstGeom>
          <a:noFill/>
        </p:spPr>
        <p:txBody>
          <a:bodyPr wrap="square" rtlCol="0">
            <a:spAutoFit/>
          </a:bodyPr>
          <a:lstStyle/>
          <a:p>
            <a:r>
              <a:rPr lang="en-US" sz="2400" dirty="0" smtClean="0">
                <a:solidFill>
                  <a:srgbClr val="00B050"/>
                </a:solidFill>
              </a:rPr>
              <a:t>A</a:t>
            </a:r>
            <a:endParaRPr lang="en-US" sz="2400" dirty="0">
              <a:solidFill>
                <a:srgbClr val="00B050"/>
              </a:solidFill>
            </a:endParaRPr>
          </a:p>
        </p:txBody>
      </p:sp>
      <p:sp>
        <p:nvSpPr>
          <p:cNvPr id="7" name="TextBox 6"/>
          <p:cNvSpPr txBox="1"/>
          <p:nvPr/>
        </p:nvSpPr>
        <p:spPr>
          <a:xfrm>
            <a:off x="1982844" y="2548017"/>
            <a:ext cx="762000" cy="400110"/>
          </a:xfrm>
          <a:prstGeom prst="rect">
            <a:avLst/>
          </a:prstGeom>
          <a:noFill/>
        </p:spPr>
        <p:txBody>
          <a:bodyPr wrap="square" rtlCol="0">
            <a:spAutoFit/>
          </a:bodyPr>
          <a:lstStyle/>
          <a:p>
            <a:r>
              <a:rPr lang="en-US" sz="2000" dirty="0" smtClean="0">
                <a:solidFill>
                  <a:srgbClr val="00B050"/>
                </a:solidFill>
              </a:rPr>
              <a:t>B</a:t>
            </a:r>
            <a:endParaRPr lang="en-US" sz="2000" dirty="0">
              <a:solidFill>
                <a:srgbClr val="00B050"/>
              </a:solidFill>
            </a:endParaRPr>
          </a:p>
        </p:txBody>
      </p:sp>
      <p:sp>
        <p:nvSpPr>
          <p:cNvPr id="8" name="TextBox 7"/>
          <p:cNvSpPr txBox="1"/>
          <p:nvPr/>
        </p:nvSpPr>
        <p:spPr>
          <a:xfrm>
            <a:off x="6096000" y="2517239"/>
            <a:ext cx="457200" cy="461665"/>
          </a:xfrm>
          <a:prstGeom prst="rect">
            <a:avLst/>
          </a:prstGeom>
          <a:noFill/>
        </p:spPr>
        <p:txBody>
          <a:bodyPr wrap="square" rtlCol="0">
            <a:spAutoFit/>
          </a:bodyPr>
          <a:lstStyle/>
          <a:p>
            <a:r>
              <a:rPr lang="en-US" sz="2400" dirty="0" smtClean="0">
                <a:solidFill>
                  <a:srgbClr val="00B050"/>
                </a:solidFill>
              </a:rPr>
              <a:t>C</a:t>
            </a:r>
            <a:endParaRPr lang="en-US" sz="2400" dirty="0">
              <a:solidFill>
                <a:srgbClr val="00B050"/>
              </a:solidFill>
            </a:endParaRPr>
          </a:p>
        </p:txBody>
      </p:sp>
      <p:sp>
        <p:nvSpPr>
          <p:cNvPr id="10" name="TextBox 9"/>
          <p:cNvSpPr txBox="1"/>
          <p:nvPr/>
        </p:nvSpPr>
        <p:spPr>
          <a:xfrm>
            <a:off x="6019800" y="1394119"/>
            <a:ext cx="457200" cy="461665"/>
          </a:xfrm>
          <a:prstGeom prst="rect">
            <a:avLst/>
          </a:prstGeom>
          <a:noFill/>
        </p:spPr>
        <p:txBody>
          <a:bodyPr wrap="square" rtlCol="0">
            <a:spAutoFit/>
          </a:bodyPr>
          <a:lstStyle/>
          <a:p>
            <a:r>
              <a:rPr lang="en-US" sz="2400" dirty="0" smtClean="0">
                <a:solidFill>
                  <a:srgbClr val="00B050"/>
                </a:solidFill>
              </a:rPr>
              <a:t>D</a:t>
            </a:r>
            <a:endParaRPr lang="en-US" sz="2400" dirty="0">
              <a:solidFill>
                <a:srgbClr val="00B050"/>
              </a:solidFill>
            </a:endParaRPr>
          </a:p>
        </p:txBody>
      </p:sp>
      <p:sp>
        <p:nvSpPr>
          <p:cNvPr id="12" name="TextBox 11"/>
          <p:cNvSpPr txBox="1"/>
          <p:nvPr/>
        </p:nvSpPr>
        <p:spPr>
          <a:xfrm>
            <a:off x="3034219" y="4948535"/>
            <a:ext cx="484762" cy="461665"/>
          </a:xfrm>
          <a:prstGeom prst="rect">
            <a:avLst/>
          </a:prstGeom>
          <a:noFill/>
        </p:spPr>
        <p:txBody>
          <a:bodyPr wrap="square" rtlCol="0">
            <a:spAutoFit/>
          </a:bodyPr>
          <a:lstStyle/>
          <a:p>
            <a:r>
              <a:rPr lang="en-US" sz="2400" dirty="0" smtClean="0">
                <a:solidFill>
                  <a:srgbClr val="FF0000"/>
                </a:solidFill>
              </a:rPr>
              <a:t>D</a:t>
            </a:r>
            <a:endParaRPr lang="en-US" sz="2400" dirty="0">
              <a:solidFill>
                <a:srgbClr val="FF0000"/>
              </a:solidFill>
            </a:endParaRPr>
          </a:p>
        </p:txBody>
      </p:sp>
      <p:sp>
        <p:nvSpPr>
          <p:cNvPr id="17" name="TextBox 16"/>
          <p:cNvSpPr txBox="1"/>
          <p:nvPr/>
        </p:nvSpPr>
        <p:spPr>
          <a:xfrm>
            <a:off x="3034219" y="6172466"/>
            <a:ext cx="484762" cy="461665"/>
          </a:xfrm>
          <a:prstGeom prst="rect">
            <a:avLst/>
          </a:prstGeom>
          <a:noFill/>
        </p:spPr>
        <p:txBody>
          <a:bodyPr wrap="square" rtlCol="0">
            <a:spAutoFit/>
          </a:bodyPr>
          <a:lstStyle/>
          <a:p>
            <a:r>
              <a:rPr lang="en-US" sz="2400" dirty="0" smtClean="0">
                <a:solidFill>
                  <a:srgbClr val="FF0000"/>
                </a:solidFill>
              </a:rPr>
              <a:t>E</a:t>
            </a:r>
            <a:endParaRPr lang="en-US" sz="2400" dirty="0">
              <a:solidFill>
                <a:srgbClr val="FF0000"/>
              </a:solidFill>
            </a:endParaRPr>
          </a:p>
        </p:txBody>
      </p:sp>
      <p:sp>
        <p:nvSpPr>
          <p:cNvPr id="18" name="TextBox 17"/>
          <p:cNvSpPr txBox="1"/>
          <p:nvPr/>
        </p:nvSpPr>
        <p:spPr>
          <a:xfrm>
            <a:off x="4994342" y="6278474"/>
            <a:ext cx="533400" cy="461665"/>
          </a:xfrm>
          <a:prstGeom prst="rect">
            <a:avLst/>
          </a:prstGeom>
          <a:noFill/>
        </p:spPr>
        <p:txBody>
          <a:bodyPr wrap="square" rtlCol="0">
            <a:spAutoFit/>
          </a:bodyPr>
          <a:lstStyle/>
          <a:p>
            <a:r>
              <a:rPr lang="en-US" sz="2400" dirty="0" smtClean="0">
                <a:solidFill>
                  <a:srgbClr val="FF0000"/>
                </a:solidFill>
              </a:rPr>
              <a:t>F</a:t>
            </a:r>
            <a:endParaRPr lang="en-US" sz="2400" dirty="0">
              <a:solidFill>
                <a:srgbClr val="FF0000"/>
              </a:solidFill>
            </a:endParaRPr>
          </a:p>
        </p:txBody>
      </p:sp>
      <p:sp>
        <p:nvSpPr>
          <p:cNvPr id="19" name="TextBox 18"/>
          <p:cNvSpPr txBox="1"/>
          <p:nvPr/>
        </p:nvSpPr>
        <p:spPr>
          <a:xfrm>
            <a:off x="4978940" y="4948535"/>
            <a:ext cx="381000" cy="461665"/>
          </a:xfrm>
          <a:prstGeom prst="rect">
            <a:avLst/>
          </a:prstGeom>
          <a:noFill/>
        </p:spPr>
        <p:txBody>
          <a:bodyPr wrap="square" rtlCol="0">
            <a:spAutoFit/>
          </a:bodyPr>
          <a:lstStyle/>
          <a:p>
            <a:r>
              <a:rPr lang="en-US" sz="2400" dirty="0" smtClean="0">
                <a:solidFill>
                  <a:srgbClr val="FF0000"/>
                </a:solidFill>
              </a:rPr>
              <a:t>G</a:t>
            </a:r>
            <a:endParaRPr lang="en-US" sz="2400" dirty="0">
              <a:solidFill>
                <a:srgbClr val="FF0000"/>
              </a:solidFill>
            </a:endParaRPr>
          </a:p>
        </p:txBody>
      </p:sp>
    </p:spTree>
    <p:extLst>
      <p:ext uri="{BB962C8B-B14F-4D97-AF65-F5344CB8AC3E}">
        <p14:creationId xmlns:p14="http://schemas.microsoft.com/office/powerpoint/2010/main" val="4346216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228600"/>
            <a:ext cx="8991600" cy="1384995"/>
          </a:xfrm>
          <a:prstGeom prst="rect">
            <a:avLst/>
          </a:prstGeom>
          <a:noFill/>
        </p:spPr>
        <p:txBody>
          <a:bodyPr wrap="square" rtlCol="0">
            <a:spAutoFit/>
          </a:bodyPr>
          <a:lstStyle/>
          <a:p>
            <a:r>
              <a:rPr lang="bn-BD" sz="2800" dirty="0" smtClean="0">
                <a:solidFill>
                  <a:srgbClr val="FF0000"/>
                </a:solidFill>
                <a:latin typeface="NikoshBAN" pitchFamily="2" charset="0"/>
                <a:cs typeface="NikoshBAN" pitchFamily="2" charset="0"/>
              </a:rPr>
              <a:t>ট্রাপিজিয়ামঃ </a:t>
            </a:r>
            <a:r>
              <a:rPr lang="bn-BD" sz="2800" dirty="0" smtClean="0">
                <a:solidFill>
                  <a:srgbClr val="7030A0"/>
                </a:solidFill>
                <a:latin typeface="NikoshBAN" pitchFamily="2" charset="0"/>
                <a:cs typeface="NikoshBAN" pitchFamily="2" charset="0"/>
              </a:rPr>
              <a:t>যে চতুর্ভুজের কেবলমাত্র দুইটি বাহু সমান্তরাল, তাকে ট্রাপিজিয়াম বলে</a:t>
            </a:r>
            <a:r>
              <a:rPr lang="bn-BD" sz="2800" dirty="0">
                <a:solidFill>
                  <a:srgbClr val="7030A0"/>
                </a:solidFill>
                <a:latin typeface="NikoshBAN" pitchFamily="2" charset="0"/>
                <a:cs typeface="NikoshBAN" pitchFamily="2" charset="0"/>
              </a:rPr>
              <a:t>। </a:t>
            </a:r>
            <a:r>
              <a:rPr lang="bn-BD" sz="2800" dirty="0" smtClean="0">
                <a:solidFill>
                  <a:srgbClr val="7030A0"/>
                </a:solidFill>
                <a:latin typeface="NikoshBAN" pitchFamily="2" charset="0"/>
                <a:cs typeface="NikoshBAN" pitchFamily="2" charset="0"/>
              </a:rPr>
              <a:t>ট্রাপিজিয়ামের  সমান্তরাল বাহুদ্বয়ের একটিকে ভূমি </a:t>
            </a:r>
            <a:r>
              <a:rPr lang="bn-BD" sz="2800" dirty="0">
                <a:solidFill>
                  <a:srgbClr val="7030A0"/>
                </a:solidFill>
                <a:latin typeface="NikoshBAN" pitchFamily="2" charset="0"/>
                <a:cs typeface="NikoshBAN" pitchFamily="2" charset="0"/>
              </a:rPr>
              <a:t>এবং </a:t>
            </a:r>
            <a:r>
              <a:rPr lang="bn-BD" sz="2800" dirty="0" smtClean="0">
                <a:solidFill>
                  <a:srgbClr val="7030A0"/>
                </a:solidFill>
                <a:latin typeface="NikoshBAN" pitchFamily="2" charset="0"/>
                <a:cs typeface="NikoshBAN" pitchFamily="2" charset="0"/>
              </a:rPr>
              <a:t>অসমান্তরাল বাহুদ্বয়কে তির্যক বাহু বলে। নিচের চিত্রে </a:t>
            </a:r>
            <a:r>
              <a:rPr lang="en-US" sz="2800" dirty="0" smtClean="0">
                <a:solidFill>
                  <a:srgbClr val="7030A0"/>
                </a:solidFill>
                <a:latin typeface="NikoshBAN" pitchFamily="2" charset="0"/>
                <a:cs typeface="NikoshBAN" pitchFamily="2" charset="0"/>
              </a:rPr>
              <a:t> ABCD</a:t>
            </a:r>
            <a:r>
              <a:rPr lang="bn-BD" sz="2800" dirty="0" smtClean="0">
                <a:solidFill>
                  <a:srgbClr val="7030A0"/>
                </a:solidFill>
                <a:latin typeface="NikoshBAN" pitchFamily="2" charset="0"/>
                <a:cs typeface="NikoshBAN" pitchFamily="2" charset="0"/>
              </a:rPr>
              <a:t> একটি  ট্রাপিজিয়াম।</a:t>
            </a:r>
            <a:endParaRPr lang="en-US" sz="2800" dirty="0">
              <a:solidFill>
                <a:srgbClr val="7030A0"/>
              </a:solidFill>
              <a:latin typeface="NikoshBAN" pitchFamily="2" charset="0"/>
              <a:cs typeface="NikoshBAN" pitchFamily="2" charset="0"/>
            </a:endParaRPr>
          </a:p>
        </p:txBody>
      </p:sp>
      <p:sp>
        <p:nvSpPr>
          <p:cNvPr id="3" name="TextBox 2"/>
          <p:cNvSpPr txBox="1"/>
          <p:nvPr/>
        </p:nvSpPr>
        <p:spPr>
          <a:xfrm>
            <a:off x="152400" y="3352799"/>
            <a:ext cx="8839200" cy="1384995"/>
          </a:xfrm>
          <a:prstGeom prst="rect">
            <a:avLst/>
          </a:prstGeom>
          <a:noFill/>
        </p:spPr>
        <p:txBody>
          <a:bodyPr wrap="square" rtlCol="0">
            <a:spAutoFit/>
          </a:bodyPr>
          <a:lstStyle/>
          <a:p>
            <a:r>
              <a:rPr lang="bn-BD" sz="2800" dirty="0" smtClean="0">
                <a:solidFill>
                  <a:srgbClr val="FF0000"/>
                </a:solidFill>
                <a:latin typeface="NikoshBAN" pitchFamily="2" charset="0"/>
                <a:cs typeface="NikoshBAN" pitchFamily="2" charset="0"/>
              </a:rPr>
              <a:t>ঘুড়িঃ</a:t>
            </a:r>
            <a:r>
              <a:rPr lang="bn-BD" sz="2800" dirty="0" smtClean="0">
                <a:solidFill>
                  <a:srgbClr val="0070C0"/>
                </a:solidFill>
                <a:latin typeface="NikoshBAN" pitchFamily="2" charset="0"/>
                <a:cs typeface="NikoshBAN" pitchFamily="2" charset="0"/>
              </a:rPr>
              <a:t>যে চতুর্ভুজের দুই জোড়া সন্নিওহিত বাহু  সমান তাকে ঘুড়ি </a:t>
            </a:r>
            <a:r>
              <a:rPr lang="bn-BD" sz="2800" dirty="0">
                <a:solidFill>
                  <a:srgbClr val="0070C0"/>
                </a:solidFill>
                <a:latin typeface="NikoshBAN" pitchFamily="2" charset="0"/>
                <a:cs typeface="NikoshBAN" pitchFamily="2" charset="0"/>
              </a:rPr>
              <a:t>বলে</a:t>
            </a:r>
            <a:r>
              <a:rPr lang="bn-BD" sz="2800" dirty="0" smtClean="0">
                <a:solidFill>
                  <a:srgbClr val="0070C0"/>
                </a:solidFill>
                <a:latin typeface="NikoshBAN" pitchFamily="2" charset="0"/>
                <a:cs typeface="NikoshBAN" pitchFamily="2" charset="0"/>
              </a:rPr>
              <a:t>।</a:t>
            </a:r>
            <a:r>
              <a:rPr lang="en-US" sz="2800" dirty="0" smtClean="0">
                <a:solidFill>
                  <a:srgbClr val="0070C0"/>
                </a:solidFill>
                <a:latin typeface="NikoshBAN" pitchFamily="2" charset="0"/>
                <a:cs typeface="NikoshBAN" pitchFamily="2" charset="0"/>
              </a:rPr>
              <a:t> </a:t>
            </a:r>
            <a:r>
              <a:rPr lang="bn-BD" sz="2800" dirty="0" smtClean="0">
                <a:solidFill>
                  <a:srgbClr val="0070C0"/>
                </a:solidFill>
                <a:latin typeface="NikoshBAN" pitchFamily="2" charset="0"/>
                <a:cs typeface="NikoshBAN" pitchFamily="2" charset="0"/>
              </a:rPr>
              <a:t>নিচের </a:t>
            </a:r>
            <a:r>
              <a:rPr lang="bn-BD" sz="2800" dirty="0">
                <a:solidFill>
                  <a:srgbClr val="0070C0"/>
                </a:solidFill>
                <a:latin typeface="NikoshBAN" pitchFamily="2" charset="0"/>
                <a:cs typeface="NikoshBAN" pitchFamily="2" charset="0"/>
              </a:rPr>
              <a:t>চিত্রে  </a:t>
            </a:r>
            <a:r>
              <a:rPr lang="en-US" sz="2800" dirty="0" smtClean="0">
                <a:solidFill>
                  <a:srgbClr val="0070C0"/>
                </a:solidFill>
                <a:latin typeface="NikoshBAN" pitchFamily="2" charset="0"/>
                <a:cs typeface="NikoshBAN" pitchFamily="2" charset="0"/>
              </a:rPr>
              <a:t>DEFG  </a:t>
            </a:r>
            <a:r>
              <a:rPr lang="bn-BD" sz="2800" dirty="0" smtClean="0">
                <a:solidFill>
                  <a:srgbClr val="0070C0"/>
                </a:solidFill>
                <a:latin typeface="NikoshBAN" pitchFamily="2" charset="0"/>
                <a:cs typeface="NikoshBAN" pitchFamily="2" charset="0"/>
              </a:rPr>
              <a:t>একটি ঘুড়ি ।</a:t>
            </a:r>
            <a:endParaRPr lang="bn-BD" sz="2800" dirty="0">
              <a:solidFill>
                <a:srgbClr val="0070C0"/>
              </a:solidFill>
              <a:latin typeface="NikoshBAN" pitchFamily="2" charset="0"/>
              <a:cs typeface="NikoshBAN" pitchFamily="2" charset="0"/>
            </a:endParaRPr>
          </a:p>
          <a:p>
            <a:r>
              <a:rPr lang="bn-BD" sz="2800" dirty="0" smtClean="0">
                <a:latin typeface="NikoshBAN" pitchFamily="2" charset="0"/>
                <a:cs typeface="NikoshBAN" pitchFamily="2" charset="0"/>
              </a:rPr>
              <a:t>                       </a:t>
            </a:r>
            <a:endParaRPr lang="en-US" sz="2800" dirty="0">
              <a:latin typeface="NikoshBAN" pitchFamily="2" charset="0"/>
              <a:cs typeface="NikoshBAN" pitchFamily="2" charset="0"/>
            </a:endParaRPr>
          </a:p>
        </p:txBody>
      </p:sp>
      <p:sp>
        <p:nvSpPr>
          <p:cNvPr id="4" name="Trapezoid 3"/>
          <p:cNvSpPr/>
          <p:nvPr/>
        </p:nvSpPr>
        <p:spPr>
          <a:xfrm>
            <a:off x="2626496" y="1905000"/>
            <a:ext cx="3048000" cy="838200"/>
          </a:xfrm>
          <a:prstGeom prst="trapezoid">
            <a:avLst>
              <a:gd name="adj" fmla="val 96953"/>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flipH="1">
            <a:off x="3895938" y="4685908"/>
            <a:ext cx="381000" cy="445428"/>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269642" y="4665641"/>
            <a:ext cx="381000" cy="491247"/>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4276938" y="5156888"/>
            <a:ext cx="373704" cy="7620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906476" y="5131336"/>
            <a:ext cx="363166" cy="826851"/>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321696" y="2667000"/>
            <a:ext cx="381000" cy="461665"/>
          </a:xfrm>
          <a:prstGeom prst="rect">
            <a:avLst/>
          </a:prstGeom>
          <a:noFill/>
        </p:spPr>
        <p:txBody>
          <a:bodyPr wrap="square" rtlCol="0">
            <a:spAutoFit/>
          </a:bodyPr>
          <a:lstStyle/>
          <a:p>
            <a:r>
              <a:rPr lang="en-US" sz="2400" dirty="0" smtClean="0">
                <a:solidFill>
                  <a:srgbClr val="7030A0"/>
                </a:solidFill>
              </a:rPr>
              <a:t>A</a:t>
            </a:r>
            <a:endParaRPr lang="en-US" sz="2400" dirty="0">
              <a:solidFill>
                <a:srgbClr val="7030A0"/>
              </a:solidFill>
            </a:endParaRPr>
          </a:p>
        </p:txBody>
      </p:sp>
      <p:sp>
        <p:nvSpPr>
          <p:cNvPr id="17" name="TextBox 16"/>
          <p:cNvSpPr txBox="1"/>
          <p:nvPr/>
        </p:nvSpPr>
        <p:spPr>
          <a:xfrm>
            <a:off x="5750696" y="2743200"/>
            <a:ext cx="533400" cy="400110"/>
          </a:xfrm>
          <a:prstGeom prst="rect">
            <a:avLst/>
          </a:prstGeom>
          <a:noFill/>
        </p:spPr>
        <p:txBody>
          <a:bodyPr wrap="square" rtlCol="0">
            <a:spAutoFit/>
          </a:bodyPr>
          <a:lstStyle/>
          <a:p>
            <a:r>
              <a:rPr lang="en-US" sz="2000" dirty="0" smtClean="0">
                <a:solidFill>
                  <a:srgbClr val="7030A0"/>
                </a:solidFill>
              </a:rPr>
              <a:t>B</a:t>
            </a:r>
            <a:endParaRPr lang="en-US" sz="2000" dirty="0">
              <a:solidFill>
                <a:srgbClr val="7030A0"/>
              </a:solidFill>
            </a:endParaRPr>
          </a:p>
        </p:txBody>
      </p:sp>
      <p:sp>
        <p:nvSpPr>
          <p:cNvPr id="18" name="TextBox 17"/>
          <p:cNvSpPr txBox="1"/>
          <p:nvPr/>
        </p:nvSpPr>
        <p:spPr>
          <a:xfrm>
            <a:off x="4832648" y="1658911"/>
            <a:ext cx="323850" cy="400110"/>
          </a:xfrm>
          <a:prstGeom prst="rect">
            <a:avLst/>
          </a:prstGeom>
          <a:noFill/>
        </p:spPr>
        <p:txBody>
          <a:bodyPr wrap="square" rtlCol="0">
            <a:spAutoFit/>
          </a:bodyPr>
          <a:lstStyle/>
          <a:p>
            <a:r>
              <a:rPr lang="en-US" sz="2000" dirty="0" smtClean="0">
                <a:solidFill>
                  <a:srgbClr val="7030A0"/>
                </a:solidFill>
              </a:rPr>
              <a:t>C</a:t>
            </a:r>
            <a:endParaRPr lang="en-US" sz="2000" dirty="0">
              <a:solidFill>
                <a:srgbClr val="7030A0"/>
              </a:solidFill>
            </a:endParaRPr>
          </a:p>
        </p:txBody>
      </p:sp>
      <p:sp>
        <p:nvSpPr>
          <p:cNvPr id="19" name="TextBox 18"/>
          <p:cNvSpPr txBox="1"/>
          <p:nvPr/>
        </p:nvSpPr>
        <p:spPr>
          <a:xfrm>
            <a:off x="3083696" y="1613595"/>
            <a:ext cx="381000" cy="461665"/>
          </a:xfrm>
          <a:prstGeom prst="rect">
            <a:avLst/>
          </a:prstGeom>
          <a:noFill/>
        </p:spPr>
        <p:txBody>
          <a:bodyPr wrap="square" rtlCol="0">
            <a:spAutoFit/>
          </a:bodyPr>
          <a:lstStyle/>
          <a:p>
            <a:r>
              <a:rPr lang="en-US" sz="2400" dirty="0" smtClean="0">
                <a:solidFill>
                  <a:srgbClr val="7030A0"/>
                </a:solidFill>
              </a:rPr>
              <a:t>D</a:t>
            </a:r>
            <a:endParaRPr lang="en-US" sz="2400" dirty="0">
              <a:solidFill>
                <a:srgbClr val="7030A0"/>
              </a:solidFill>
            </a:endParaRPr>
          </a:p>
        </p:txBody>
      </p:sp>
      <p:sp>
        <p:nvSpPr>
          <p:cNvPr id="21" name="TextBox 20"/>
          <p:cNvSpPr txBox="1"/>
          <p:nvPr/>
        </p:nvSpPr>
        <p:spPr>
          <a:xfrm>
            <a:off x="4146020" y="4293136"/>
            <a:ext cx="495300" cy="461665"/>
          </a:xfrm>
          <a:prstGeom prst="rect">
            <a:avLst/>
          </a:prstGeom>
          <a:noFill/>
        </p:spPr>
        <p:txBody>
          <a:bodyPr wrap="square" rtlCol="0">
            <a:spAutoFit/>
          </a:bodyPr>
          <a:lstStyle/>
          <a:p>
            <a:r>
              <a:rPr lang="en-US" sz="2400" dirty="0" smtClean="0">
                <a:solidFill>
                  <a:srgbClr val="00B0F0"/>
                </a:solidFill>
              </a:rPr>
              <a:t>D</a:t>
            </a:r>
            <a:endParaRPr lang="en-US" sz="2400" dirty="0">
              <a:solidFill>
                <a:srgbClr val="00B0F0"/>
              </a:solidFill>
            </a:endParaRPr>
          </a:p>
        </p:txBody>
      </p:sp>
      <p:sp>
        <p:nvSpPr>
          <p:cNvPr id="22" name="TextBox 21"/>
          <p:cNvSpPr txBox="1"/>
          <p:nvPr/>
        </p:nvSpPr>
        <p:spPr>
          <a:xfrm>
            <a:off x="3612620" y="4900503"/>
            <a:ext cx="533400" cy="461665"/>
          </a:xfrm>
          <a:prstGeom prst="rect">
            <a:avLst/>
          </a:prstGeom>
          <a:noFill/>
        </p:spPr>
        <p:txBody>
          <a:bodyPr wrap="square" rtlCol="0">
            <a:spAutoFit/>
          </a:bodyPr>
          <a:lstStyle/>
          <a:p>
            <a:r>
              <a:rPr lang="en-US" sz="2400" dirty="0" smtClean="0">
                <a:solidFill>
                  <a:srgbClr val="00B0F0"/>
                </a:solidFill>
              </a:rPr>
              <a:t>E</a:t>
            </a:r>
            <a:endParaRPr lang="en-US" sz="2400" dirty="0">
              <a:solidFill>
                <a:srgbClr val="00B0F0"/>
              </a:solidFill>
            </a:endParaRPr>
          </a:p>
        </p:txBody>
      </p:sp>
      <p:sp>
        <p:nvSpPr>
          <p:cNvPr id="23" name="TextBox 22"/>
          <p:cNvSpPr txBox="1"/>
          <p:nvPr/>
        </p:nvSpPr>
        <p:spPr>
          <a:xfrm>
            <a:off x="4111365" y="5924300"/>
            <a:ext cx="381000" cy="461665"/>
          </a:xfrm>
          <a:prstGeom prst="rect">
            <a:avLst/>
          </a:prstGeom>
          <a:noFill/>
        </p:spPr>
        <p:txBody>
          <a:bodyPr wrap="square" rtlCol="0">
            <a:spAutoFit/>
          </a:bodyPr>
          <a:lstStyle/>
          <a:p>
            <a:r>
              <a:rPr lang="en-US" sz="2400" dirty="0" smtClean="0">
                <a:solidFill>
                  <a:srgbClr val="00B0F0"/>
                </a:solidFill>
              </a:rPr>
              <a:t>F</a:t>
            </a:r>
            <a:endParaRPr lang="en-US" sz="2400" dirty="0">
              <a:solidFill>
                <a:srgbClr val="00B0F0"/>
              </a:solidFill>
            </a:endParaRPr>
          </a:p>
        </p:txBody>
      </p:sp>
      <p:sp>
        <p:nvSpPr>
          <p:cNvPr id="24" name="TextBox 23"/>
          <p:cNvSpPr txBox="1"/>
          <p:nvPr/>
        </p:nvSpPr>
        <p:spPr>
          <a:xfrm>
            <a:off x="4670097" y="4944431"/>
            <a:ext cx="457200" cy="461665"/>
          </a:xfrm>
          <a:prstGeom prst="rect">
            <a:avLst/>
          </a:prstGeom>
          <a:noFill/>
        </p:spPr>
        <p:txBody>
          <a:bodyPr wrap="square" rtlCol="0">
            <a:spAutoFit/>
          </a:bodyPr>
          <a:lstStyle/>
          <a:p>
            <a:r>
              <a:rPr lang="en-US" sz="2400" dirty="0" smtClean="0">
                <a:solidFill>
                  <a:srgbClr val="00B0F0"/>
                </a:solidFill>
              </a:rPr>
              <a:t>G</a:t>
            </a:r>
            <a:endParaRPr lang="en-US" sz="2400" dirty="0">
              <a:solidFill>
                <a:srgbClr val="00B0F0"/>
              </a:solidFill>
            </a:endParaRPr>
          </a:p>
        </p:txBody>
      </p:sp>
    </p:spTree>
    <p:extLst>
      <p:ext uri="{BB962C8B-B14F-4D97-AF65-F5344CB8AC3E}">
        <p14:creationId xmlns:p14="http://schemas.microsoft.com/office/powerpoint/2010/main" val="32427515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2970"/>
            <a:ext cx="9144000" cy="1511030"/>
          </a:xfrm>
        </p:spPr>
        <p:style>
          <a:lnRef idx="1">
            <a:schemeClr val="accent1"/>
          </a:lnRef>
          <a:fillRef idx="2">
            <a:schemeClr val="accent1"/>
          </a:fillRef>
          <a:effectRef idx="1">
            <a:schemeClr val="accent1"/>
          </a:effectRef>
          <a:fontRef idx="minor">
            <a:schemeClr val="dk1"/>
          </a:fontRef>
        </p:style>
        <p:txBody>
          <a:bodyPr/>
          <a:lstStyle/>
          <a:p>
            <a:r>
              <a:rPr lang="bn-BD" dirty="0" smtClean="0">
                <a:solidFill>
                  <a:srgbClr val="7030A0"/>
                </a:solidFill>
                <a:latin typeface="NikoshBAN" pitchFamily="2" charset="0"/>
                <a:cs typeface="NikoshBAN" pitchFamily="2" charset="0"/>
              </a:rPr>
              <a:t>দলগত কাজ</a:t>
            </a:r>
            <a:endParaRPr lang="en-US" dirty="0">
              <a:solidFill>
                <a:srgbClr val="7030A0"/>
              </a:solidFill>
              <a:latin typeface="NikoshBAN" pitchFamily="2" charset="0"/>
              <a:cs typeface="NikoshBAN" pitchFamily="2" charset="0"/>
            </a:endParaRPr>
          </a:p>
        </p:txBody>
      </p:sp>
      <p:sp>
        <p:nvSpPr>
          <p:cNvPr id="6" name="Text Placeholder 5"/>
          <p:cNvSpPr>
            <a:spLocks noGrp="1"/>
          </p:cNvSpPr>
          <p:nvPr>
            <p:ph type="body" idx="1"/>
          </p:nvPr>
        </p:nvSpPr>
        <p:spPr>
          <a:xfrm>
            <a:off x="0" y="1524000"/>
            <a:ext cx="4497388" cy="639762"/>
          </a:xfrm>
        </p:spPr>
        <p:style>
          <a:lnRef idx="2">
            <a:schemeClr val="accent2"/>
          </a:lnRef>
          <a:fillRef idx="1">
            <a:schemeClr val="lt1"/>
          </a:fillRef>
          <a:effectRef idx="0">
            <a:schemeClr val="accent2"/>
          </a:effectRef>
          <a:fontRef idx="minor">
            <a:schemeClr val="dk1"/>
          </a:fontRef>
        </p:style>
        <p:txBody>
          <a:bodyPr/>
          <a:lstStyle/>
          <a:p>
            <a:r>
              <a:rPr lang="bn-BD" dirty="0" smtClean="0">
                <a:solidFill>
                  <a:srgbClr val="7030A0"/>
                </a:solidFill>
                <a:latin typeface="NikoshBAN" pitchFamily="2" charset="0"/>
                <a:cs typeface="NikoshBAN" pitchFamily="2" charset="0"/>
              </a:rPr>
              <a:t>ক-দল</a:t>
            </a:r>
            <a:endParaRPr lang="en-US" dirty="0">
              <a:solidFill>
                <a:srgbClr val="7030A0"/>
              </a:solidFill>
              <a:latin typeface="NikoshBAN" pitchFamily="2" charset="0"/>
              <a:cs typeface="NikoshBAN" pitchFamily="2" charset="0"/>
            </a:endParaRPr>
          </a:p>
        </p:txBody>
      </p:sp>
      <p:sp>
        <p:nvSpPr>
          <p:cNvPr id="7" name="Content Placeholder 6"/>
          <p:cNvSpPr>
            <a:spLocks noGrp="1"/>
          </p:cNvSpPr>
          <p:nvPr>
            <p:ph sz="half" idx="2"/>
          </p:nvPr>
        </p:nvSpPr>
        <p:spPr>
          <a:xfrm>
            <a:off x="0" y="2119009"/>
            <a:ext cx="4497388" cy="4724400"/>
          </a:xfrm>
        </p:spPr>
        <p:style>
          <a:lnRef idx="2">
            <a:schemeClr val="accent1"/>
          </a:lnRef>
          <a:fillRef idx="1">
            <a:schemeClr val="lt1"/>
          </a:fillRef>
          <a:effectRef idx="0">
            <a:schemeClr val="accent1"/>
          </a:effectRef>
          <a:fontRef idx="minor">
            <a:schemeClr val="dk1"/>
          </a:fontRef>
        </p:style>
        <p:txBody>
          <a:bodyPr/>
          <a:lstStyle/>
          <a:p>
            <a:pPr marL="0" indent="0">
              <a:buNone/>
            </a:pPr>
            <a:r>
              <a:rPr lang="bn-BD" dirty="0" smtClean="0">
                <a:solidFill>
                  <a:srgbClr val="00B050"/>
                </a:solidFill>
                <a:latin typeface="NikoshBAN" pitchFamily="2" charset="0"/>
                <a:cs typeface="NikoshBAN" pitchFamily="2" charset="0"/>
              </a:rPr>
              <a:t> বাহু ও কোণভেদে ত্রিভুজ কত প্রকার ও কী? কী? প্রত্যেকটির চিহ্নিত চিত্র আঁক।</a:t>
            </a:r>
            <a:endParaRPr lang="en-US" dirty="0">
              <a:solidFill>
                <a:srgbClr val="00B050"/>
              </a:solidFill>
              <a:latin typeface="NikoshBAN" pitchFamily="2" charset="0"/>
              <a:cs typeface="NikoshBAN" pitchFamily="2" charset="0"/>
            </a:endParaRPr>
          </a:p>
        </p:txBody>
      </p:sp>
      <p:sp>
        <p:nvSpPr>
          <p:cNvPr id="8" name="Text Placeholder 7"/>
          <p:cNvSpPr>
            <a:spLocks noGrp="1"/>
          </p:cNvSpPr>
          <p:nvPr>
            <p:ph type="body" sz="quarter" idx="3"/>
          </p:nvPr>
        </p:nvSpPr>
        <p:spPr>
          <a:xfrm>
            <a:off x="4645025" y="1535113"/>
            <a:ext cx="4498975" cy="639762"/>
          </a:xfrm>
        </p:spPr>
        <p:style>
          <a:lnRef idx="2">
            <a:schemeClr val="accent1"/>
          </a:lnRef>
          <a:fillRef idx="1">
            <a:schemeClr val="lt1"/>
          </a:fillRef>
          <a:effectRef idx="0">
            <a:schemeClr val="accent1"/>
          </a:effectRef>
          <a:fontRef idx="minor">
            <a:schemeClr val="dk1"/>
          </a:fontRef>
        </p:style>
        <p:txBody>
          <a:bodyPr/>
          <a:lstStyle/>
          <a:p>
            <a:r>
              <a:rPr lang="bn-BD" dirty="0" smtClean="0">
                <a:solidFill>
                  <a:srgbClr val="7030A0"/>
                </a:solidFill>
                <a:latin typeface="NikoshBAN" pitchFamily="2" charset="0"/>
                <a:cs typeface="NikoshBAN" pitchFamily="2" charset="0"/>
              </a:rPr>
              <a:t>খ-দল</a:t>
            </a:r>
            <a:endParaRPr lang="en-US" dirty="0">
              <a:solidFill>
                <a:srgbClr val="7030A0"/>
              </a:solidFill>
              <a:latin typeface="NikoshBAN" pitchFamily="2" charset="0"/>
              <a:cs typeface="NikoshBAN" pitchFamily="2" charset="0"/>
            </a:endParaRPr>
          </a:p>
        </p:txBody>
      </p:sp>
      <p:sp>
        <p:nvSpPr>
          <p:cNvPr id="9" name="Content Placeholder 8"/>
          <p:cNvSpPr>
            <a:spLocks noGrp="1"/>
          </p:cNvSpPr>
          <p:nvPr>
            <p:ph sz="quarter" idx="4"/>
          </p:nvPr>
        </p:nvSpPr>
        <p:spPr>
          <a:xfrm>
            <a:off x="4648200" y="2133600"/>
            <a:ext cx="4495800" cy="4724400"/>
          </a:xfrm>
        </p:spPr>
        <p:style>
          <a:lnRef idx="2">
            <a:schemeClr val="accent2"/>
          </a:lnRef>
          <a:fillRef idx="1">
            <a:schemeClr val="lt1"/>
          </a:fillRef>
          <a:effectRef idx="0">
            <a:schemeClr val="accent2"/>
          </a:effectRef>
          <a:fontRef idx="minor">
            <a:schemeClr val="dk1"/>
          </a:fontRef>
        </p:style>
        <p:txBody>
          <a:bodyPr/>
          <a:lstStyle/>
          <a:p>
            <a:pPr marL="0" indent="0">
              <a:buNone/>
            </a:pPr>
            <a:r>
              <a:rPr lang="bn-BD" dirty="0" smtClean="0">
                <a:solidFill>
                  <a:srgbClr val="00B050"/>
                </a:solidFill>
                <a:latin typeface="NikoshBAN" pitchFamily="2" charset="0"/>
                <a:cs typeface="NikoshBAN" pitchFamily="2" charset="0"/>
              </a:rPr>
              <a:t> আয়ত, বর্গ, রম্বস,সামান্তরিক, প্রবৃদ্ধ কোণ ও একান্তর কোণ এর চিহ্নিত চিত্র আঁক।</a:t>
            </a:r>
            <a:endParaRPr lang="en-US" dirty="0">
              <a:solidFill>
                <a:srgbClr val="00B050"/>
              </a:solidFill>
              <a:latin typeface="NikoshBAN" pitchFamily="2" charset="0"/>
              <a:cs typeface="NikoshBAN" pitchFamily="2" charset="0"/>
            </a:endParaRPr>
          </a:p>
        </p:txBody>
      </p:sp>
    </p:spTree>
    <p:extLst>
      <p:ext uri="{BB962C8B-B14F-4D97-AF65-F5344CB8AC3E}">
        <p14:creationId xmlns:p14="http://schemas.microsoft.com/office/powerpoint/2010/main" val="31849208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381000"/>
            <a:ext cx="4724400" cy="923330"/>
          </a:xfrm>
          <a:prstGeom prst="rect">
            <a:avLst/>
          </a:prstGeom>
          <a:noFill/>
        </p:spPr>
        <p:txBody>
          <a:bodyPr wrap="square" rtlCol="0">
            <a:spAutoFit/>
          </a:bodyPr>
          <a:lstStyle/>
          <a:p>
            <a:pPr algn="ctr"/>
            <a:r>
              <a:rPr lang="bn-BD" sz="5400" dirty="0" smtClean="0">
                <a:solidFill>
                  <a:srgbClr val="00B0F0"/>
                </a:solidFill>
                <a:latin typeface="NikoshBAN" pitchFamily="2" charset="0"/>
                <a:cs typeface="NikoshBAN" pitchFamily="2" charset="0"/>
              </a:rPr>
              <a:t>মূল্যায়ন</a:t>
            </a:r>
            <a:endParaRPr lang="en-US" sz="5400" dirty="0">
              <a:solidFill>
                <a:srgbClr val="00B0F0"/>
              </a:solidFill>
              <a:latin typeface="NikoshBAN" pitchFamily="2" charset="0"/>
              <a:cs typeface="NikoshBAN" pitchFamily="2" charset="0"/>
            </a:endParaRPr>
          </a:p>
        </p:txBody>
      </p:sp>
      <p:sp>
        <p:nvSpPr>
          <p:cNvPr id="3" name="TextBox 2"/>
          <p:cNvSpPr txBox="1"/>
          <p:nvPr/>
        </p:nvSpPr>
        <p:spPr>
          <a:xfrm>
            <a:off x="37289" y="1689370"/>
            <a:ext cx="7438417" cy="584775"/>
          </a:xfrm>
          <a:prstGeom prst="rect">
            <a:avLst/>
          </a:prstGeom>
          <a:noFill/>
        </p:spPr>
        <p:txBody>
          <a:bodyPr wrap="square" rtlCol="0">
            <a:spAutoFit/>
          </a:bodyPr>
          <a:lstStyle/>
          <a:p>
            <a:r>
              <a:rPr lang="bn-BD" sz="3200" dirty="0">
                <a:solidFill>
                  <a:srgbClr val="7030A0"/>
                </a:solidFill>
                <a:latin typeface="NikoshBAN" pitchFamily="2" charset="0"/>
                <a:cs typeface="NikoshBAN" pitchFamily="2" charset="0"/>
              </a:rPr>
              <a:t>১</a:t>
            </a:r>
            <a:r>
              <a:rPr lang="bn-BD" sz="3200" dirty="0" smtClean="0">
                <a:solidFill>
                  <a:srgbClr val="7030A0"/>
                </a:solidFill>
                <a:latin typeface="NikoshBAN" pitchFamily="2" charset="0"/>
                <a:cs typeface="NikoshBAN" pitchFamily="2" charset="0"/>
              </a:rPr>
              <a:t>। জ্যামিতি কাকে বলে?</a:t>
            </a:r>
            <a:endParaRPr lang="en-US" sz="3200" dirty="0">
              <a:solidFill>
                <a:srgbClr val="7030A0"/>
              </a:solidFill>
              <a:latin typeface="NikoshBAN" pitchFamily="2" charset="0"/>
              <a:cs typeface="NikoshBAN" pitchFamily="2" charset="0"/>
            </a:endParaRPr>
          </a:p>
        </p:txBody>
      </p:sp>
      <p:sp>
        <p:nvSpPr>
          <p:cNvPr id="4" name="TextBox 3"/>
          <p:cNvSpPr txBox="1"/>
          <p:nvPr/>
        </p:nvSpPr>
        <p:spPr>
          <a:xfrm>
            <a:off x="22698" y="2286000"/>
            <a:ext cx="8001000" cy="584775"/>
          </a:xfrm>
          <a:prstGeom prst="rect">
            <a:avLst/>
          </a:prstGeom>
          <a:noFill/>
        </p:spPr>
        <p:txBody>
          <a:bodyPr wrap="square" rtlCol="0">
            <a:spAutoFit/>
          </a:bodyPr>
          <a:lstStyle/>
          <a:p>
            <a:r>
              <a:rPr lang="bn-BD" sz="3200" dirty="0" smtClean="0">
                <a:solidFill>
                  <a:srgbClr val="00B050"/>
                </a:solidFill>
                <a:latin typeface="NikoshBAN" pitchFamily="2" charset="0"/>
                <a:cs typeface="NikoshBAN" pitchFamily="2" charset="0"/>
              </a:rPr>
              <a:t>২। </a:t>
            </a:r>
            <a:r>
              <a:rPr lang="bn-BD" sz="3200" dirty="0">
                <a:solidFill>
                  <a:srgbClr val="00B050"/>
                </a:solidFill>
                <a:latin typeface="NikoshBAN" pitchFamily="2" charset="0"/>
                <a:cs typeface="NikoshBAN" pitchFamily="2" charset="0"/>
              </a:rPr>
              <a:t> </a:t>
            </a:r>
            <a:r>
              <a:rPr lang="bn-BD" sz="3200" dirty="0" smtClean="0">
                <a:solidFill>
                  <a:srgbClr val="00B050"/>
                </a:solidFill>
                <a:latin typeface="NikoshBAN" pitchFamily="2" charset="0"/>
                <a:cs typeface="NikoshBAN" pitchFamily="2" charset="0"/>
              </a:rPr>
              <a:t>পূরক কোণের একটি ৭০</a:t>
            </a:r>
            <a:r>
              <a:rPr lang="bn-BD" sz="3200" baseline="30000" dirty="0" smtClean="0">
                <a:solidFill>
                  <a:srgbClr val="00B050"/>
                </a:solidFill>
                <a:latin typeface="NikoshBAN" pitchFamily="2" charset="0"/>
                <a:cs typeface="NikoshBAN" pitchFamily="2" charset="0"/>
              </a:rPr>
              <a:t>০</a:t>
            </a:r>
            <a:r>
              <a:rPr lang="bn-BD" sz="3200" dirty="0" smtClean="0">
                <a:solidFill>
                  <a:srgbClr val="00B050"/>
                </a:solidFill>
                <a:latin typeface="NikoshBAN" pitchFamily="2" charset="0"/>
                <a:cs typeface="NikoshBAN" pitchFamily="2" charset="0"/>
              </a:rPr>
              <a:t> হলে, অন্যটি কত ডিগ্রি?</a:t>
            </a:r>
            <a:endParaRPr lang="en-US" sz="3200" dirty="0">
              <a:solidFill>
                <a:srgbClr val="00B050"/>
              </a:solidFill>
              <a:latin typeface="NikoshBAN" pitchFamily="2" charset="0"/>
              <a:cs typeface="NikoshBAN" pitchFamily="2" charset="0"/>
            </a:endParaRPr>
          </a:p>
        </p:txBody>
      </p:sp>
      <p:sp>
        <p:nvSpPr>
          <p:cNvPr id="5" name="TextBox 4"/>
          <p:cNvSpPr txBox="1"/>
          <p:nvPr/>
        </p:nvSpPr>
        <p:spPr>
          <a:xfrm>
            <a:off x="97276" y="4284074"/>
            <a:ext cx="9030511" cy="584775"/>
          </a:xfrm>
          <a:prstGeom prst="rect">
            <a:avLst/>
          </a:prstGeom>
          <a:noFill/>
        </p:spPr>
        <p:txBody>
          <a:bodyPr wrap="square" rtlCol="0">
            <a:spAutoFit/>
          </a:bodyPr>
          <a:lstStyle/>
          <a:p>
            <a:r>
              <a:rPr lang="bn-BD" sz="3200" dirty="0">
                <a:solidFill>
                  <a:srgbClr val="00B0F0"/>
                </a:solidFill>
                <a:latin typeface="NikoshBAN" pitchFamily="2" charset="0"/>
                <a:cs typeface="NikoshBAN" pitchFamily="2" charset="0"/>
              </a:rPr>
              <a:t>৪</a:t>
            </a:r>
            <a:r>
              <a:rPr lang="bn-BD" sz="3200" dirty="0" smtClean="0">
                <a:solidFill>
                  <a:srgbClr val="00B0F0"/>
                </a:solidFill>
                <a:latin typeface="NikoshBAN" pitchFamily="2" charset="0"/>
                <a:cs typeface="NikoshBAN" pitchFamily="2" charset="0"/>
              </a:rPr>
              <a:t>। রম্বস কাকে বলে?</a:t>
            </a:r>
            <a:endParaRPr lang="en-US" sz="3200" dirty="0">
              <a:solidFill>
                <a:srgbClr val="00B0F0"/>
              </a:solidFill>
              <a:latin typeface="NikoshBAN" pitchFamily="2" charset="0"/>
              <a:cs typeface="NikoshBAN" pitchFamily="2" charset="0"/>
            </a:endParaRPr>
          </a:p>
        </p:txBody>
      </p:sp>
      <p:sp>
        <p:nvSpPr>
          <p:cNvPr id="6" name="TextBox 5"/>
          <p:cNvSpPr txBox="1"/>
          <p:nvPr/>
        </p:nvSpPr>
        <p:spPr>
          <a:xfrm>
            <a:off x="-1621" y="2971800"/>
            <a:ext cx="6923662" cy="1077218"/>
          </a:xfrm>
          <a:prstGeom prst="rect">
            <a:avLst/>
          </a:prstGeom>
          <a:noFill/>
        </p:spPr>
        <p:txBody>
          <a:bodyPr wrap="square" rtlCol="0">
            <a:spAutoFit/>
          </a:bodyPr>
          <a:lstStyle/>
          <a:p>
            <a:r>
              <a:rPr lang="bn-BD" sz="3200" dirty="0">
                <a:solidFill>
                  <a:srgbClr val="0070C0"/>
                </a:solidFill>
                <a:latin typeface="NikoshBAN" pitchFamily="2" charset="0"/>
                <a:cs typeface="NikoshBAN" pitchFamily="2" charset="0"/>
              </a:rPr>
              <a:t>৩</a:t>
            </a:r>
            <a:r>
              <a:rPr lang="bn-BD" sz="3200" dirty="0" smtClean="0">
                <a:solidFill>
                  <a:srgbClr val="0070C0"/>
                </a:solidFill>
                <a:latin typeface="NikoshBAN" pitchFamily="2" charset="0"/>
                <a:cs typeface="NikoshBAN" pitchFamily="2" charset="0"/>
              </a:rPr>
              <a:t>। কোনো একটি ত্রিভুজের একটি কোণ ১০০</a:t>
            </a:r>
            <a:r>
              <a:rPr lang="bn-BD" sz="3200" baseline="30000" dirty="0" smtClean="0">
                <a:solidFill>
                  <a:srgbClr val="0070C0"/>
                </a:solidFill>
                <a:latin typeface="NikoshBAN" pitchFamily="2" charset="0"/>
                <a:cs typeface="NikoshBAN" pitchFamily="2" charset="0"/>
              </a:rPr>
              <a:t>০</a:t>
            </a:r>
            <a:r>
              <a:rPr lang="bn-BD" sz="3200" dirty="0" smtClean="0">
                <a:solidFill>
                  <a:srgbClr val="0070C0"/>
                </a:solidFill>
                <a:latin typeface="NikoshBAN" pitchFamily="2" charset="0"/>
                <a:cs typeface="NikoshBAN" pitchFamily="2" charset="0"/>
              </a:rPr>
              <a:t> হলে, ত্রিভুজটিকে কী ত্রিভুজ বলে?</a:t>
            </a:r>
            <a:endParaRPr lang="en-US" sz="3200" dirty="0">
              <a:solidFill>
                <a:srgbClr val="0070C0"/>
              </a:solidFill>
              <a:latin typeface="NikoshBAN" pitchFamily="2" charset="0"/>
              <a:cs typeface="NikoshBAN" pitchFamily="2" charset="0"/>
            </a:endParaRPr>
          </a:p>
        </p:txBody>
      </p:sp>
      <p:sp>
        <p:nvSpPr>
          <p:cNvPr id="7" name="TextBox 6"/>
          <p:cNvSpPr txBox="1"/>
          <p:nvPr/>
        </p:nvSpPr>
        <p:spPr>
          <a:xfrm>
            <a:off x="68093" y="5019472"/>
            <a:ext cx="4430948" cy="584775"/>
          </a:xfrm>
          <a:prstGeom prst="rect">
            <a:avLst/>
          </a:prstGeom>
          <a:noFill/>
        </p:spPr>
        <p:txBody>
          <a:bodyPr wrap="square" rtlCol="0">
            <a:spAutoFit/>
          </a:bodyPr>
          <a:lstStyle/>
          <a:p>
            <a:r>
              <a:rPr lang="bn-BD" sz="3200" dirty="0" smtClean="0">
                <a:solidFill>
                  <a:srgbClr val="7030A0"/>
                </a:solidFill>
                <a:latin typeface="NikoshBAN" pitchFamily="2" charset="0"/>
                <a:cs typeface="NikoshBAN" pitchFamily="2" charset="0"/>
              </a:rPr>
              <a:t>৫। ঘুড়ি কাকে বলে?</a:t>
            </a:r>
            <a:endParaRPr lang="en-US" sz="3200" dirty="0">
              <a:solidFill>
                <a:srgbClr val="7030A0"/>
              </a:solidFill>
              <a:latin typeface="NikoshBAN" pitchFamily="2" charset="0"/>
              <a:cs typeface="NikoshBAN" pitchFamily="2" charset="0"/>
            </a:endParaRPr>
          </a:p>
        </p:txBody>
      </p:sp>
    </p:spTree>
    <p:extLst>
      <p:ext uri="{BB962C8B-B14F-4D97-AF65-F5344CB8AC3E}">
        <p14:creationId xmlns:p14="http://schemas.microsoft.com/office/powerpoint/2010/main" val="37248771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43" y="3962400"/>
            <a:ext cx="9144000" cy="1200329"/>
          </a:xfrm>
          <a:prstGeom prst="rect">
            <a:avLst/>
          </a:prstGeom>
          <a:blipFill>
            <a:blip r:embed="rId2"/>
            <a:tile tx="0" ty="0" sx="100000" sy="100000" flip="none" algn="tl"/>
          </a:blipFill>
          <a:ln>
            <a:solidFill>
              <a:srgbClr val="FFFF00"/>
            </a:solidFill>
          </a:ln>
        </p:spPr>
        <p:txBody>
          <a:bodyPr wrap="square" rtlCol="0">
            <a:spAutoFit/>
          </a:bodyPr>
          <a:lstStyle/>
          <a:p>
            <a:r>
              <a:rPr lang="bn-BD" sz="3600" dirty="0" smtClean="0">
                <a:solidFill>
                  <a:srgbClr val="FF0000"/>
                </a:solidFill>
                <a:latin typeface="NikoshBAN" pitchFamily="2" charset="0"/>
                <a:cs typeface="NikoshBAN" pitchFamily="2" charset="0"/>
              </a:rPr>
              <a:t>আজকের পাঠে আলোচনা করা বিভিন্ন প্রকার </a:t>
            </a:r>
            <a:r>
              <a:rPr lang="bn-BD" sz="3600" dirty="0">
                <a:solidFill>
                  <a:srgbClr val="FF0000"/>
                </a:solidFill>
                <a:latin typeface="NikoshBAN" pitchFamily="2" charset="0"/>
                <a:cs typeface="NikoshBAN" pitchFamily="2" charset="0"/>
              </a:rPr>
              <a:t>কোণের চিহ্নিত </a:t>
            </a:r>
            <a:r>
              <a:rPr lang="bn-BD" sz="3600" dirty="0" smtClean="0">
                <a:solidFill>
                  <a:srgbClr val="FF0000"/>
                </a:solidFill>
                <a:latin typeface="NikoshBAN" pitchFamily="2" charset="0"/>
                <a:cs typeface="NikoshBAN" pitchFamily="2" charset="0"/>
              </a:rPr>
              <a:t>চিত্রসহ সংজ্ঞা দাও।</a:t>
            </a:r>
            <a:endParaRPr lang="en-US" sz="3600" dirty="0">
              <a:solidFill>
                <a:srgbClr val="FF0000"/>
              </a:solidFill>
              <a:latin typeface="NikoshBAN" pitchFamily="2" charset="0"/>
              <a:cs typeface="NikoshBAN" pitchFamily="2" charset="0"/>
            </a:endParaRPr>
          </a:p>
        </p:txBody>
      </p:sp>
      <p:sp>
        <p:nvSpPr>
          <p:cNvPr id="4" name="TextBox 3"/>
          <p:cNvSpPr txBox="1"/>
          <p:nvPr/>
        </p:nvSpPr>
        <p:spPr>
          <a:xfrm>
            <a:off x="0" y="76200"/>
            <a:ext cx="9144000" cy="1107996"/>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bn-BD" sz="6600" dirty="0" smtClean="0">
                <a:solidFill>
                  <a:srgbClr val="FF0000"/>
                </a:solidFill>
                <a:latin typeface="NikoshBAN" pitchFamily="2" charset="0"/>
                <a:cs typeface="NikoshBAN" pitchFamily="2" charset="0"/>
              </a:rPr>
              <a:t>বাড়ির কাজ</a:t>
            </a:r>
            <a:endParaRPr lang="en-US" sz="2400" dirty="0">
              <a:solidFill>
                <a:srgbClr val="FF0000"/>
              </a:solidFill>
              <a:latin typeface="NikoshBAN" pitchFamily="2" charset="0"/>
              <a:cs typeface="NikoshBAN" pitchFamily="2" charset="0"/>
            </a:endParaRPr>
          </a:p>
        </p:txBody>
      </p:sp>
    </p:spTree>
    <p:extLst>
      <p:ext uri="{BB962C8B-B14F-4D97-AF65-F5344CB8AC3E}">
        <p14:creationId xmlns:p14="http://schemas.microsoft.com/office/powerpoint/2010/main" val="40703600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1349"/>
            <a:ext cx="9144000" cy="1862048"/>
          </a:xfrm>
          <a:prstGeom prst="rect">
            <a:avLst/>
          </a:prstGeom>
          <a:blipFill>
            <a:blip r:embed="rId2"/>
            <a:tile tx="0" ty="0" sx="100000" sy="100000" flip="none" algn="tl"/>
          </a:blipFill>
        </p:spPr>
        <p:txBody>
          <a:bodyPr wrap="square" rtlCol="0">
            <a:spAutoFit/>
          </a:bodyPr>
          <a:lstStyle/>
          <a:p>
            <a:pPr algn="ctr"/>
            <a:r>
              <a:rPr lang="bn-BD" sz="11500" dirty="0" smtClean="0">
                <a:solidFill>
                  <a:srgbClr val="FF0000"/>
                </a:solidFill>
                <a:latin typeface="NikoshBAN" pitchFamily="2" charset="0"/>
                <a:cs typeface="NikoshBAN" pitchFamily="2" charset="0"/>
              </a:rPr>
              <a:t>ধন্যবাদ</a:t>
            </a:r>
            <a:endParaRPr lang="en-US" sz="11500" dirty="0">
              <a:solidFill>
                <a:srgbClr val="FF0000"/>
              </a:solidFill>
              <a:latin typeface="NikoshBAN" pitchFamily="2" charset="0"/>
              <a:cs typeface="NikoshBAN" pitchFamily="2"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2057399"/>
            <a:ext cx="6705600" cy="4953001"/>
          </a:xfrm>
          <a:prstGeom prst="rect">
            <a:avLst/>
          </a:prstGeom>
        </p:spPr>
      </p:pic>
    </p:spTree>
    <p:extLst>
      <p:ext uri="{BB962C8B-B14F-4D97-AF65-F5344CB8AC3E}">
        <p14:creationId xmlns:p14="http://schemas.microsoft.com/office/powerpoint/2010/main" val="40873031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05" y="563698"/>
            <a:ext cx="4229217" cy="27432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7323" y="563698"/>
            <a:ext cx="4898571" cy="2743200"/>
          </a:xfrm>
          <a:prstGeom prst="rect">
            <a:avLst/>
          </a:prstGeom>
        </p:spPr>
      </p:pic>
      <p:sp>
        <p:nvSpPr>
          <p:cNvPr id="4" name="TextBox 3"/>
          <p:cNvSpPr txBox="1"/>
          <p:nvPr/>
        </p:nvSpPr>
        <p:spPr>
          <a:xfrm>
            <a:off x="0" y="-21077"/>
            <a:ext cx="9135894"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z="3200" dirty="0" err="1" smtClean="0">
                <a:latin typeface="NikoshBAN" pitchFamily="2" charset="0"/>
                <a:cs typeface="NikoshBAN" pitchFamily="2" charset="0"/>
              </a:rPr>
              <a:t>নিচের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চিত্রগুলো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a:t>
            </a:r>
            <a:r>
              <a:rPr lang="bn-BD" sz="3200" dirty="0" smtClean="0">
                <a:latin typeface="NikoshBAN" pitchFamily="2" charset="0"/>
                <a:cs typeface="NikoshBAN" pitchFamily="2" charset="0"/>
              </a:rPr>
              <a:t>সে</a:t>
            </a:r>
            <a:r>
              <a:rPr lang="en-US" sz="3200" dirty="0" smtClean="0">
                <a:latin typeface="NikoshBAN" pitchFamily="2" charset="0"/>
                <a:cs typeface="NikoshBAN" pitchFamily="2" charset="0"/>
              </a:rPr>
              <a:t>র?</a:t>
            </a:r>
            <a:endParaRPr lang="en-US" sz="3200" dirty="0">
              <a:latin typeface="NikoshBAN" pitchFamily="2" charset="0"/>
              <a:cs typeface="NikoshBAN" pitchFamily="2" charset="0"/>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37323" y="3306898"/>
            <a:ext cx="4898571" cy="3551102"/>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3200401"/>
            <a:ext cx="4237323" cy="3657600"/>
          </a:xfrm>
          <a:prstGeom prst="rect">
            <a:avLst/>
          </a:prstGeom>
        </p:spPr>
      </p:pic>
    </p:spTree>
    <p:extLst>
      <p:ext uri="{BB962C8B-B14F-4D97-AF65-F5344CB8AC3E}">
        <p14:creationId xmlns:p14="http://schemas.microsoft.com/office/powerpoint/2010/main" val="9825077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3048000"/>
            <a:ext cx="8534399" cy="769441"/>
          </a:xfrm>
          <a:prstGeom prst="rect">
            <a:avLst/>
          </a:prstGeom>
          <a:noFill/>
        </p:spPr>
        <p:txBody>
          <a:bodyPr wrap="square" rtlCol="0">
            <a:spAutoFit/>
          </a:bodyPr>
          <a:lstStyle/>
          <a:p>
            <a:pPr algn="ctr"/>
            <a:r>
              <a:rPr lang="bn-BD" sz="4400" dirty="0" smtClean="0">
                <a:solidFill>
                  <a:srgbClr val="0070C0"/>
                </a:solidFill>
                <a:latin typeface="NikoshBAN" pitchFamily="2" charset="0"/>
                <a:cs typeface="NikoshBAN" pitchFamily="2" charset="0"/>
              </a:rPr>
              <a:t>আজকের পাঠঃ জ্যামিতির মৌলিক ধারণা </a:t>
            </a:r>
          </a:p>
        </p:txBody>
      </p:sp>
    </p:spTree>
    <p:extLst>
      <p:ext uri="{BB962C8B-B14F-4D97-AF65-F5344CB8AC3E}">
        <p14:creationId xmlns:p14="http://schemas.microsoft.com/office/powerpoint/2010/main" val="430518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914399"/>
            <a:ext cx="4419600" cy="923330"/>
          </a:xfrm>
          <a:prstGeom prst="rect">
            <a:avLst/>
          </a:prstGeom>
          <a:noFill/>
        </p:spPr>
        <p:txBody>
          <a:bodyPr wrap="square" rtlCol="0">
            <a:spAutoFit/>
          </a:bodyPr>
          <a:lstStyle/>
          <a:p>
            <a:pPr algn="ctr"/>
            <a:r>
              <a:rPr lang="bn-BD" sz="5400" dirty="0" smtClean="0">
                <a:solidFill>
                  <a:srgbClr val="00B050"/>
                </a:solidFill>
                <a:latin typeface="NikoshBAN" pitchFamily="2" charset="0"/>
                <a:cs typeface="NikoshBAN" pitchFamily="2" charset="0"/>
              </a:rPr>
              <a:t>শিখনফল</a:t>
            </a:r>
            <a:endParaRPr lang="en-US" sz="5400" dirty="0">
              <a:solidFill>
                <a:srgbClr val="00B050"/>
              </a:solidFill>
              <a:latin typeface="NikoshBAN" pitchFamily="2" charset="0"/>
              <a:cs typeface="NikoshBAN" pitchFamily="2" charset="0"/>
            </a:endParaRPr>
          </a:p>
        </p:txBody>
      </p:sp>
      <p:sp>
        <p:nvSpPr>
          <p:cNvPr id="3" name="TextBox 2"/>
          <p:cNvSpPr txBox="1"/>
          <p:nvPr/>
        </p:nvSpPr>
        <p:spPr>
          <a:xfrm>
            <a:off x="29183" y="1996695"/>
            <a:ext cx="7010400" cy="707886"/>
          </a:xfrm>
          <a:prstGeom prst="rect">
            <a:avLst/>
          </a:prstGeom>
          <a:noFill/>
        </p:spPr>
        <p:txBody>
          <a:bodyPr wrap="square" rtlCol="0">
            <a:spAutoFit/>
          </a:bodyPr>
          <a:lstStyle/>
          <a:p>
            <a:r>
              <a:rPr lang="bn-BD" sz="4000" dirty="0" smtClean="0">
                <a:solidFill>
                  <a:srgbClr val="00B050"/>
                </a:solidFill>
                <a:latin typeface="NikoshBAN" pitchFamily="2" charset="0"/>
                <a:cs typeface="NikoshBAN" pitchFamily="2" charset="0"/>
              </a:rPr>
              <a:t>এই পাঠ  শেষে শিক্ষার্থীরা---</a:t>
            </a:r>
            <a:endParaRPr lang="en-US" sz="4000" dirty="0">
              <a:solidFill>
                <a:srgbClr val="00B050"/>
              </a:solidFill>
              <a:latin typeface="NikoshBAN" pitchFamily="2" charset="0"/>
              <a:cs typeface="NikoshBAN" pitchFamily="2" charset="0"/>
            </a:endParaRPr>
          </a:p>
        </p:txBody>
      </p:sp>
      <p:sp>
        <p:nvSpPr>
          <p:cNvPr id="4" name="TextBox 3"/>
          <p:cNvSpPr txBox="1"/>
          <p:nvPr/>
        </p:nvSpPr>
        <p:spPr>
          <a:xfrm>
            <a:off x="0" y="2955721"/>
            <a:ext cx="9064557" cy="646331"/>
          </a:xfrm>
          <a:prstGeom prst="rect">
            <a:avLst/>
          </a:prstGeom>
          <a:noFill/>
        </p:spPr>
        <p:txBody>
          <a:bodyPr wrap="square" rtlCol="0">
            <a:spAutoFit/>
          </a:bodyPr>
          <a:lstStyle/>
          <a:p>
            <a:r>
              <a:rPr lang="bn-BD" sz="3600" dirty="0" smtClean="0">
                <a:solidFill>
                  <a:srgbClr val="7030A0"/>
                </a:solidFill>
                <a:latin typeface="NikoshBAN" pitchFamily="2" charset="0"/>
                <a:cs typeface="NikoshBAN" pitchFamily="2" charset="0"/>
              </a:rPr>
              <a:t>১। জ্যামিতি </a:t>
            </a:r>
            <a:r>
              <a:rPr lang="bn-BD" sz="3600" dirty="0" smtClean="0">
                <a:solidFill>
                  <a:srgbClr val="7030A0"/>
                </a:solidFill>
                <a:cs typeface="NikoshBAN" pitchFamily="2" charset="0"/>
              </a:rPr>
              <a:t>কী তা বলতে পারবে।</a:t>
            </a:r>
            <a:endParaRPr lang="en-US" sz="3600" dirty="0">
              <a:solidFill>
                <a:srgbClr val="7030A0"/>
              </a:solidFill>
              <a:latin typeface="NikoshBAN" pitchFamily="2" charset="0"/>
              <a:cs typeface="NikoshBAN" pitchFamily="2" charset="0"/>
            </a:endParaRPr>
          </a:p>
        </p:txBody>
      </p:sp>
      <p:sp>
        <p:nvSpPr>
          <p:cNvPr id="5" name="TextBox 4"/>
          <p:cNvSpPr txBox="1"/>
          <p:nvPr/>
        </p:nvSpPr>
        <p:spPr>
          <a:xfrm>
            <a:off x="-29183" y="3772179"/>
            <a:ext cx="9067800" cy="646331"/>
          </a:xfrm>
          <a:prstGeom prst="rect">
            <a:avLst/>
          </a:prstGeom>
          <a:noFill/>
        </p:spPr>
        <p:txBody>
          <a:bodyPr wrap="square" rtlCol="0">
            <a:spAutoFit/>
          </a:bodyPr>
          <a:lstStyle/>
          <a:p>
            <a:r>
              <a:rPr lang="bn-BD" sz="3600" dirty="0" smtClean="0">
                <a:solidFill>
                  <a:schemeClr val="accent6">
                    <a:lumMod val="75000"/>
                  </a:schemeClr>
                </a:solidFill>
                <a:latin typeface="NikoshBAN" pitchFamily="2" charset="0"/>
                <a:cs typeface="NikoshBAN" pitchFamily="2" charset="0"/>
              </a:rPr>
              <a:t>২। বিন্দু,তল,ঘনবস্তু কী তা বর্ণনা করতে পারবে।</a:t>
            </a:r>
            <a:endParaRPr lang="en-US" sz="3600" dirty="0">
              <a:solidFill>
                <a:schemeClr val="accent6">
                  <a:lumMod val="75000"/>
                </a:schemeClr>
              </a:solidFill>
              <a:latin typeface="NikoshBAN" pitchFamily="2" charset="0"/>
              <a:cs typeface="NikoshBAN" pitchFamily="2" charset="0"/>
            </a:endParaRPr>
          </a:p>
        </p:txBody>
      </p:sp>
      <p:sp>
        <p:nvSpPr>
          <p:cNvPr id="6" name="Rectangle 5"/>
          <p:cNvSpPr/>
          <p:nvPr/>
        </p:nvSpPr>
        <p:spPr>
          <a:xfrm>
            <a:off x="29182" y="4761131"/>
            <a:ext cx="9114817" cy="1323439"/>
          </a:xfrm>
          <a:prstGeom prst="rect">
            <a:avLst/>
          </a:prstGeom>
        </p:spPr>
        <p:txBody>
          <a:bodyPr wrap="square">
            <a:spAutoFit/>
          </a:bodyPr>
          <a:lstStyle/>
          <a:p>
            <a:r>
              <a:rPr lang="bn-BD" sz="4000" dirty="0" smtClean="0">
                <a:solidFill>
                  <a:srgbClr val="7030A0"/>
                </a:solidFill>
                <a:latin typeface="NikoshBAN" pitchFamily="2" charset="0"/>
                <a:cs typeface="NikoshBAN" pitchFamily="2" charset="0"/>
              </a:rPr>
              <a:t>৩। কোণ,ত্রিভুজ ও চতুর্ভুজের প্রকারভেদ ব্যাখ্যা করতে</a:t>
            </a:r>
            <a:r>
              <a:rPr lang="en-US" sz="4000" dirty="0" smtClean="0">
                <a:solidFill>
                  <a:srgbClr val="7030A0"/>
                </a:solidFill>
                <a:latin typeface="NikoshBAN" pitchFamily="2" charset="0"/>
                <a:cs typeface="NikoshBAN" pitchFamily="2" charset="0"/>
              </a:rPr>
              <a:t> </a:t>
            </a:r>
            <a:r>
              <a:rPr lang="bn-BD" sz="4000" dirty="0" smtClean="0">
                <a:solidFill>
                  <a:srgbClr val="7030A0"/>
                </a:solidFill>
                <a:latin typeface="NikoshBAN" pitchFamily="2" charset="0"/>
                <a:cs typeface="NikoshBAN" pitchFamily="2" charset="0"/>
              </a:rPr>
              <a:t> পারবে।</a:t>
            </a:r>
            <a:endParaRPr lang="bn-BD" sz="4000" dirty="0">
              <a:solidFill>
                <a:srgbClr val="7030A0"/>
              </a:solidFill>
              <a:latin typeface="NikoshBAN" pitchFamily="2" charset="0"/>
              <a:cs typeface="NikoshBAN" pitchFamily="2" charset="0"/>
            </a:endParaRPr>
          </a:p>
        </p:txBody>
      </p:sp>
    </p:spTree>
    <p:extLst>
      <p:ext uri="{BB962C8B-B14F-4D97-AF65-F5344CB8AC3E}">
        <p14:creationId xmlns:p14="http://schemas.microsoft.com/office/powerpoint/2010/main" val="35063283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86" y="3581400"/>
            <a:ext cx="9137514" cy="2554545"/>
          </a:xfrm>
          <a:prstGeom prst="rect">
            <a:avLst/>
          </a:prstGeom>
          <a:noFill/>
        </p:spPr>
        <p:txBody>
          <a:bodyPr wrap="square" rtlCol="0">
            <a:spAutoFit/>
          </a:bodyPr>
          <a:lstStyle/>
          <a:p>
            <a:r>
              <a:rPr lang="bn-BD" sz="3200" dirty="0" smtClean="0">
                <a:solidFill>
                  <a:srgbClr val="FF0000"/>
                </a:solidFill>
                <a:latin typeface="NikoshBAN" pitchFamily="2" charset="0"/>
                <a:cs typeface="NikoshBAN" pitchFamily="2" charset="0"/>
              </a:rPr>
              <a:t>জ্যামিতিঃ</a:t>
            </a:r>
            <a:r>
              <a:rPr lang="bn-BD" sz="3200" dirty="0" smtClean="0">
                <a:solidFill>
                  <a:srgbClr val="00B050"/>
                </a:solidFill>
                <a:latin typeface="NikoshBAN" pitchFamily="2" charset="0"/>
                <a:cs typeface="NikoshBAN" pitchFamily="2" charset="0"/>
              </a:rPr>
              <a:t> ‘জ্যা’ অর্থ ভূমি, ‘মিতি’ অর্থ পরিমাপ। সুতরাং ‘জ্যামিতি’ শব্দের অর্থ ভূমির পরিমাপ। গণিত শাস্ত্রের যে শাখায় ভূমির পরিমাপ সম্পর্কে আলোচনা করা হয়,তাকে জ্যামিতি বলে। খৃষ্টপূর্ব ৩০০ অব্দে গ্রিক পণ্ডিত ইউক্লিড ধারাবাহিকভাবে তার </a:t>
            </a:r>
            <a:r>
              <a:rPr lang="en-US" sz="3200" dirty="0" smtClean="0">
                <a:solidFill>
                  <a:srgbClr val="00B050"/>
                </a:solidFill>
                <a:latin typeface="NikoshBAN" pitchFamily="2" charset="0"/>
                <a:cs typeface="NikoshBAN" pitchFamily="2" charset="0"/>
              </a:rPr>
              <a:t>Elements </a:t>
            </a:r>
            <a:r>
              <a:rPr lang="bn-BD" sz="3200" dirty="0" smtClean="0">
                <a:solidFill>
                  <a:srgbClr val="00B050"/>
                </a:solidFill>
                <a:latin typeface="NikoshBAN" pitchFamily="2" charset="0"/>
                <a:cs typeface="NikoshBAN" pitchFamily="2" charset="0"/>
              </a:rPr>
              <a:t>পুস্তকের ১৩টি খণ্ডে জ্যামিতিক পরিমাপ পদ্ধতির সংজ্ঞা ও প্রক্রিয়াসমূহ লিপিবদ্ধ করেন।  </a:t>
            </a:r>
            <a:endParaRPr lang="en-US" sz="3200" dirty="0">
              <a:solidFill>
                <a:srgbClr val="00B050"/>
              </a:solidFill>
              <a:latin typeface="NikoshBAN" pitchFamily="2" charset="0"/>
              <a:cs typeface="NikoshBAN"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348"/>
            <a:ext cx="4413115" cy="3570051"/>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9600" y="20276"/>
            <a:ext cx="4724400" cy="3561124"/>
          </a:xfrm>
          <a:prstGeom prst="rect">
            <a:avLst/>
          </a:prstGeom>
        </p:spPr>
      </p:pic>
    </p:spTree>
    <p:extLst>
      <p:ext uri="{BB962C8B-B14F-4D97-AF65-F5344CB8AC3E}">
        <p14:creationId xmlns:p14="http://schemas.microsoft.com/office/powerpoint/2010/main" val="2954101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33400"/>
            <a:ext cx="8763000" cy="1077218"/>
          </a:xfrm>
          <a:prstGeom prst="rect">
            <a:avLst/>
          </a:prstGeom>
          <a:noFill/>
        </p:spPr>
        <p:txBody>
          <a:bodyPr wrap="square" rtlCol="0">
            <a:spAutoFit/>
          </a:bodyPr>
          <a:lstStyle/>
          <a:p>
            <a:r>
              <a:rPr lang="bn-BD" sz="3200" dirty="0" smtClean="0">
                <a:solidFill>
                  <a:srgbClr val="FF0000"/>
                </a:solidFill>
                <a:latin typeface="NikoshBAN" pitchFamily="2" charset="0"/>
                <a:cs typeface="NikoshBAN" pitchFamily="2" charset="0"/>
              </a:rPr>
              <a:t>ঘনবস্তুঃ</a:t>
            </a:r>
            <a:r>
              <a:rPr lang="bn-BD" sz="3200" dirty="0">
                <a:latin typeface="NikoshBAN" pitchFamily="2" charset="0"/>
                <a:cs typeface="NikoshBAN" pitchFamily="2" charset="0"/>
              </a:rPr>
              <a:t> </a:t>
            </a:r>
            <a:r>
              <a:rPr lang="bn-BD" sz="3200" dirty="0" smtClean="0">
                <a:solidFill>
                  <a:srgbClr val="00B050"/>
                </a:solidFill>
                <a:latin typeface="NikoshBAN" pitchFamily="2" charset="0"/>
                <a:cs typeface="NikoshBAN" pitchFamily="2" charset="0"/>
              </a:rPr>
              <a:t>যে বস্তুর দৈর্ঘ্য,প্রস্থ ও উচ্চতা বা বেধ আছে, তাকে ঘনবস্তু বলে। </a:t>
            </a:r>
            <a:endParaRPr lang="en-US" sz="3200" dirty="0" smtClean="0">
              <a:solidFill>
                <a:srgbClr val="00B050"/>
              </a:solidFill>
              <a:latin typeface="NikoshBAN" pitchFamily="2" charset="0"/>
              <a:cs typeface="NikoshBAN" pitchFamily="2" charset="0"/>
            </a:endParaRPr>
          </a:p>
          <a:p>
            <a:r>
              <a:rPr lang="bn-BD" sz="3200" dirty="0" smtClean="0">
                <a:solidFill>
                  <a:srgbClr val="00B050"/>
                </a:solidFill>
                <a:latin typeface="NikoshBAN" pitchFamily="2" charset="0"/>
                <a:cs typeface="NikoshBAN" pitchFamily="2" charset="0"/>
              </a:rPr>
              <a:t>যেমনঃ</a:t>
            </a:r>
            <a:r>
              <a:rPr lang="en-US" sz="3200" dirty="0" smtClean="0">
                <a:solidFill>
                  <a:srgbClr val="00B050"/>
                </a:solidFill>
                <a:latin typeface="NikoshBAN" pitchFamily="2" charset="0"/>
                <a:cs typeface="NikoshBAN" pitchFamily="2" charset="0"/>
              </a:rPr>
              <a:t>  </a:t>
            </a:r>
            <a:r>
              <a:rPr lang="bn-BD" sz="3200" dirty="0" smtClean="0">
                <a:solidFill>
                  <a:srgbClr val="00B050"/>
                </a:solidFill>
                <a:latin typeface="NikoshBAN" pitchFamily="2" charset="0"/>
                <a:cs typeface="NikoshBAN" pitchFamily="2" charset="0"/>
              </a:rPr>
              <a:t>ইট,বই, ম্যাচ, বাক্স, ইত্যাদি।</a:t>
            </a:r>
            <a:endParaRPr lang="en-US" sz="3200" dirty="0">
              <a:solidFill>
                <a:srgbClr val="00B050"/>
              </a:solidFill>
              <a:latin typeface="NikoshBAN" pitchFamily="2" charset="0"/>
              <a:cs typeface="NikoshBAN" pitchFamily="2" charset="0"/>
            </a:endParaRP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20386" r="26097"/>
          <a:stretch/>
        </p:blipFill>
        <p:spPr>
          <a:xfrm>
            <a:off x="2971800" y="2351196"/>
            <a:ext cx="1974715" cy="2430184"/>
          </a:xfrm>
          <a:prstGeom prst="rect">
            <a:avLst/>
          </a:prstGeom>
        </p:spPr>
      </p:pic>
      <p:sp>
        <p:nvSpPr>
          <p:cNvPr id="4" name="TextBox 3"/>
          <p:cNvSpPr txBox="1"/>
          <p:nvPr/>
        </p:nvSpPr>
        <p:spPr>
          <a:xfrm>
            <a:off x="3463857" y="3429000"/>
            <a:ext cx="990600" cy="523220"/>
          </a:xfrm>
          <a:prstGeom prst="rect">
            <a:avLst/>
          </a:prstGeom>
          <a:noFill/>
        </p:spPr>
        <p:txBody>
          <a:bodyPr wrap="square" rtlCol="0">
            <a:spAutoFit/>
          </a:bodyPr>
          <a:lstStyle/>
          <a:p>
            <a:r>
              <a:rPr lang="bn-BD" sz="2800" dirty="0" smtClean="0">
                <a:solidFill>
                  <a:srgbClr val="FF0000"/>
                </a:solidFill>
                <a:latin typeface="NikoshBAN" pitchFamily="2" charset="0"/>
                <a:cs typeface="NikoshBAN" pitchFamily="2" charset="0"/>
              </a:rPr>
              <a:t>ঘনবস্তু</a:t>
            </a:r>
            <a:endParaRPr lang="en-US" sz="2800" dirty="0">
              <a:solidFill>
                <a:srgbClr val="FF0000"/>
              </a:solidFill>
              <a:latin typeface="NikoshBAN" pitchFamily="2" charset="0"/>
              <a:cs typeface="NikoshBAN" pitchFamily="2" charset="0"/>
            </a:endParaRPr>
          </a:p>
        </p:txBody>
      </p:sp>
      <p:sp>
        <p:nvSpPr>
          <p:cNvPr id="6" name="Rectangle 5"/>
          <p:cNvSpPr/>
          <p:nvPr/>
        </p:nvSpPr>
        <p:spPr>
          <a:xfrm>
            <a:off x="2392783" y="3560706"/>
            <a:ext cx="700833" cy="523220"/>
          </a:xfrm>
          <a:prstGeom prst="rect">
            <a:avLst/>
          </a:prstGeom>
        </p:spPr>
        <p:txBody>
          <a:bodyPr wrap="none">
            <a:spAutoFit/>
          </a:bodyPr>
          <a:lstStyle/>
          <a:p>
            <a:r>
              <a:rPr lang="as-IN" sz="2800" dirty="0">
                <a:solidFill>
                  <a:srgbClr val="00B050"/>
                </a:solidFill>
                <a:latin typeface="NikoshBAN" pitchFamily="2" charset="0"/>
                <a:cs typeface="NikoshBAN" pitchFamily="2" charset="0"/>
              </a:rPr>
              <a:t>দৈর্ঘ্য</a:t>
            </a:r>
            <a:endParaRPr lang="en-US" sz="2800" dirty="0">
              <a:solidFill>
                <a:srgbClr val="00B050"/>
              </a:solidFill>
              <a:latin typeface="NikoshBAN" pitchFamily="2" charset="0"/>
              <a:cs typeface="NikoshBAN" pitchFamily="2" charset="0"/>
            </a:endParaRPr>
          </a:p>
        </p:txBody>
      </p:sp>
      <p:sp>
        <p:nvSpPr>
          <p:cNvPr id="7" name="Rectangle 6"/>
          <p:cNvSpPr/>
          <p:nvPr/>
        </p:nvSpPr>
        <p:spPr>
          <a:xfrm>
            <a:off x="3445356" y="4642627"/>
            <a:ext cx="564578" cy="523220"/>
          </a:xfrm>
          <a:prstGeom prst="rect">
            <a:avLst/>
          </a:prstGeom>
        </p:spPr>
        <p:txBody>
          <a:bodyPr wrap="none">
            <a:spAutoFit/>
          </a:bodyPr>
          <a:lstStyle/>
          <a:p>
            <a:r>
              <a:rPr lang="as-IN" sz="2800" dirty="0">
                <a:solidFill>
                  <a:srgbClr val="7030A0"/>
                </a:solidFill>
                <a:latin typeface="NikoshBAN" pitchFamily="2" charset="0"/>
                <a:cs typeface="NikoshBAN" pitchFamily="2" charset="0"/>
              </a:rPr>
              <a:t>প্রস্থ</a:t>
            </a:r>
            <a:endParaRPr lang="en-US" sz="2800" dirty="0">
              <a:solidFill>
                <a:srgbClr val="7030A0"/>
              </a:solidFill>
              <a:latin typeface="NikoshBAN" pitchFamily="2" charset="0"/>
              <a:cs typeface="NikoshBAN" pitchFamily="2" charset="0"/>
            </a:endParaRPr>
          </a:p>
        </p:txBody>
      </p:sp>
      <p:sp>
        <p:nvSpPr>
          <p:cNvPr id="8" name="Rectangle 7"/>
          <p:cNvSpPr/>
          <p:nvPr/>
        </p:nvSpPr>
        <p:spPr>
          <a:xfrm>
            <a:off x="5671226" y="3775438"/>
            <a:ext cx="1002197" cy="523220"/>
          </a:xfrm>
          <a:prstGeom prst="rect">
            <a:avLst/>
          </a:prstGeom>
        </p:spPr>
        <p:txBody>
          <a:bodyPr wrap="none">
            <a:spAutoFit/>
          </a:bodyPr>
          <a:lstStyle/>
          <a:p>
            <a:r>
              <a:rPr lang="as-IN" dirty="0"/>
              <a:t> </a:t>
            </a:r>
            <a:r>
              <a:rPr lang="as-IN" sz="2800" dirty="0">
                <a:solidFill>
                  <a:srgbClr val="FF0000"/>
                </a:solidFill>
                <a:latin typeface="NikoshBAN" pitchFamily="2" charset="0"/>
                <a:cs typeface="NikoshBAN" pitchFamily="2" charset="0"/>
              </a:rPr>
              <a:t>উচ্চতা </a:t>
            </a:r>
            <a:endParaRPr lang="en-US" sz="2800" dirty="0">
              <a:solidFill>
                <a:srgbClr val="FF0000"/>
              </a:solidFill>
              <a:latin typeface="NikoshBAN" pitchFamily="2" charset="0"/>
              <a:cs typeface="NikoshBAN" pitchFamily="2" charset="0"/>
            </a:endParaRPr>
          </a:p>
        </p:txBody>
      </p:sp>
      <p:cxnSp>
        <p:nvCxnSpPr>
          <p:cNvPr id="10" name="Straight Arrow Connector 9"/>
          <p:cNvCxnSpPr/>
          <p:nvPr/>
        </p:nvCxnSpPr>
        <p:spPr>
          <a:xfrm flipV="1">
            <a:off x="2743200" y="2743200"/>
            <a:ext cx="0" cy="823088"/>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743200" y="3952220"/>
            <a:ext cx="0" cy="77218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flipV="1">
            <a:off x="2971800" y="4896007"/>
            <a:ext cx="419984" cy="16461"/>
          </a:xfrm>
          <a:prstGeom prst="straightConnector1">
            <a:avLst/>
          </a:prstGeom>
          <a:ln w="28575">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133850" y="4879546"/>
            <a:ext cx="438150" cy="0"/>
          </a:xfrm>
          <a:prstGeom prst="straightConnector1">
            <a:avLst/>
          </a:prstGeom>
          <a:ln w="28575">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4572000" y="3657600"/>
            <a:ext cx="37451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V="1">
            <a:off x="4759865" y="3657600"/>
            <a:ext cx="0" cy="37944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4724400" y="4037048"/>
            <a:ext cx="9906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7585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2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2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2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wheel(1)">
                                      <p:cBhvr>
                                        <p:cTn id="14" dur="2000"/>
                                        <p:tgtEl>
                                          <p:spTgt spid="2">
                                            <p:txEl>
                                              <p:pRg st="0" end="0"/>
                                            </p:txEl>
                                          </p:spTgt>
                                        </p:tgtEl>
                                      </p:cBhvr>
                                    </p:animEffect>
                                  </p:childTnLst>
                                </p:cTn>
                              </p:par>
                              <p:par>
                                <p:cTn id="15" presetID="21" presetClass="entr" presetSubtype="1" fill="hold" nodeType="with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heel(1)">
                                      <p:cBhvr>
                                        <p:cTn id="17"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2128" y="304800"/>
            <a:ext cx="8458200" cy="1815882"/>
          </a:xfrm>
          <a:prstGeom prst="rect">
            <a:avLst/>
          </a:prstGeom>
          <a:noFill/>
        </p:spPr>
        <p:txBody>
          <a:bodyPr wrap="square" rtlCol="0">
            <a:spAutoFit/>
          </a:bodyPr>
          <a:lstStyle/>
          <a:p>
            <a:r>
              <a:rPr lang="bn-BD" sz="2800" dirty="0" smtClean="0">
                <a:solidFill>
                  <a:srgbClr val="FF0000"/>
                </a:solidFill>
                <a:latin typeface="NikoshBAN" pitchFamily="2" charset="0"/>
                <a:cs typeface="NikoshBAN" pitchFamily="2" charset="0"/>
              </a:rPr>
              <a:t>বিন্দুঃ</a:t>
            </a:r>
            <a:r>
              <a:rPr lang="bn-BD" sz="2800" dirty="0" smtClean="0">
                <a:solidFill>
                  <a:srgbClr val="00B050"/>
                </a:solidFill>
                <a:latin typeface="NikoshBAN" pitchFamily="2" charset="0"/>
                <a:cs typeface="NikoshBAN" pitchFamily="2" charset="0"/>
              </a:rPr>
              <a:t> যার শুধুমাত্র অবস্থান আছে কিন্তু দৈর্ঘ্য, প্রস্থ  ও উচ্চতা বা বেধ কিছুই নেই তাকে বিন্দু বলে। পেন্সিলের সরু মাথা দিয়ে কাগজে ফোঁটা দিলে একে বিন্দুর প্রতিকৃতি বলে ধরা হয়</a:t>
            </a:r>
            <a:r>
              <a:rPr lang="bn-BD" sz="2800" dirty="0">
                <a:solidFill>
                  <a:srgbClr val="00B050"/>
                </a:solidFill>
                <a:latin typeface="NikoshBAN" pitchFamily="2" charset="0"/>
                <a:cs typeface="NikoshBAN" pitchFamily="2" charset="0"/>
              </a:rPr>
              <a:t> </a:t>
            </a:r>
            <a:r>
              <a:rPr lang="bn-BD" sz="2800" dirty="0" smtClean="0">
                <a:solidFill>
                  <a:srgbClr val="00B050"/>
                </a:solidFill>
                <a:latin typeface="NikoshBAN" pitchFamily="2" charset="0"/>
                <a:cs typeface="NikoshBAN" pitchFamily="2" charset="0"/>
              </a:rPr>
              <a:t>এবং বিন্দুকে </a:t>
            </a:r>
            <a:r>
              <a:rPr lang="en-US" sz="2800" dirty="0" smtClean="0">
                <a:solidFill>
                  <a:srgbClr val="00B050"/>
                </a:solidFill>
                <a:latin typeface="NikoshBAN" pitchFamily="2" charset="0"/>
                <a:cs typeface="NikoshBAN" pitchFamily="2" charset="0"/>
              </a:rPr>
              <a:t>A,B,C,P,Q </a:t>
            </a:r>
            <a:r>
              <a:rPr lang="bn-BD" sz="2800" dirty="0" smtClean="0">
                <a:solidFill>
                  <a:srgbClr val="00B050"/>
                </a:solidFill>
                <a:latin typeface="NikoshBAN" pitchFamily="2" charset="0"/>
                <a:cs typeface="NikoshBAN" pitchFamily="2" charset="0"/>
              </a:rPr>
              <a:t>ইত্যাদি অক্ষর দিয়ে প্রকাশ করা হয়।</a:t>
            </a:r>
            <a:endParaRPr lang="en-US" sz="2800" dirty="0">
              <a:solidFill>
                <a:srgbClr val="00B050"/>
              </a:solidFill>
              <a:latin typeface="NikoshBAN" pitchFamily="2" charset="0"/>
              <a:cs typeface="NikoshBAN" pitchFamily="2" charset="0"/>
            </a:endParaRPr>
          </a:p>
        </p:txBody>
      </p:sp>
      <p:sp>
        <p:nvSpPr>
          <p:cNvPr id="3" name="TextBox 2"/>
          <p:cNvSpPr txBox="1"/>
          <p:nvPr/>
        </p:nvSpPr>
        <p:spPr>
          <a:xfrm>
            <a:off x="132946" y="3352800"/>
            <a:ext cx="8610600" cy="830997"/>
          </a:xfrm>
          <a:prstGeom prst="rect">
            <a:avLst/>
          </a:prstGeom>
          <a:noFill/>
        </p:spPr>
        <p:txBody>
          <a:bodyPr wrap="square" rtlCol="0">
            <a:spAutoFit/>
          </a:bodyPr>
          <a:lstStyle/>
          <a:p>
            <a:endParaRPr lang="bn-BD" sz="2400" dirty="0" smtClean="0">
              <a:latin typeface="NikoshBAN" pitchFamily="2" charset="0"/>
              <a:cs typeface="NikoshBAN" pitchFamily="2" charset="0"/>
            </a:endParaRPr>
          </a:p>
          <a:p>
            <a:endParaRPr lang="bn-BD" sz="2400" dirty="0">
              <a:latin typeface="NikoshBAN" pitchFamily="2" charset="0"/>
              <a:cs typeface="NikoshBAN" pitchFamily="2" charset="0"/>
            </a:endParaRPr>
          </a:p>
        </p:txBody>
      </p:sp>
      <p:sp>
        <p:nvSpPr>
          <p:cNvPr id="5" name="TextBox 4"/>
          <p:cNvSpPr txBox="1"/>
          <p:nvPr/>
        </p:nvSpPr>
        <p:spPr>
          <a:xfrm>
            <a:off x="390728" y="3581400"/>
            <a:ext cx="7772400" cy="1815882"/>
          </a:xfrm>
          <a:prstGeom prst="rect">
            <a:avLst/>
          </a:prstGeom>
          <a:noFill/>
        </p:spPr>
        <p:txBody>
          <a:bodyPr wrap="square" rtlCol="0">
            <a:spAutoFit/>
          </a:bodyPr>
          <a:lstStyle/>
          <a:p>
            <a:r>
              <a:rPr lang="bn-BD" sz="2800" dirty="0" smtClean="0">
                <a:solidFill>
                  <a:srgbClr val="7030A0"/>
                </a:solidFill>
                <a:latin typeface="NikoshBAN" pitchFamily="2" charset="0"/>
                <a:cs typeface="NikoshBAN" pitchFamily="2" charset="0"/>
              </a:rPr>
              <a:t>রেখাঃ</a:t>
            </a:r>
            <a:r>
              <a:rPr lang="bn-BD" sz="2800" dirty="0" smtClean="0">
                <a:solidFill>
                  <a:schemeClr val="accent6">
                    <a:lumMod val="75000"/>
                  </a:schemeClr>
                </a:solidFill>
                <a:latin typeface="NikoshBAN" pitchFamily="2" charset="0"/>
                <a:cs typeface="NikoshBAN" pitchFamily="2" charset="0"/>
              </a:rPr>
              <a:t> যার নির্দিষ্ট প্রান্তবিন্দু বা দৈর্ঘ্য নেই, তাকে রেখা বলে।নিচের চিত্রে </a:t>
            </a:r>
            <a:r>
              <a:rPr lang="en-US" sz="2800" dirty="0" smtClean="0">
                <a:solidFill>
                  <a:schemeClr val="accent6">
                    <a:lumMod val="75000"/>
                  </a:schemeClr>
                </a:solidFill>
                <a:latin typeface="NikoshBAN" pitchFamily="2" charset="0"/>
                <a:cs typeface="NikoshBAN" pitchFamily="2" charset="0"/>
              </a:rPr>
              <a:t>AB </a:t>
            </a:r>
            <a:r>
              <a:rPr lang="bn-BD" sz="2800" dirty="0" smtClean="0">
                <a:solidFill>
                  <a:schemeClr val="accent6">
                    <a:lumMod val="75000"/>
                  </a:schemeClr>
                </a:solidFill>
                <a:latin typeface="NikoshBAN" pitchFamily="2" charset="0"/>
                <a:cs typeface="NikoshBAN" pitchFamily="2" charset="0"/>
              </a:rPr>
              <a:t>একটি রেখা</a:t>
            </a:r>
            <a:endParaRPr lang="en-US" sz="2800" dirty="0" smtClean="0">
              <a:solidFill>
                <a:schemeClr val="accent6">
                  <a:lumMod val="75000"/>
                </a:schemeClr>
              </a:solidFill>
              <a:latin typeface="NikoshBAN" pitchFamily="2" charset="0"/>
              <a:cs typeface="NikoshBAN" pitchFamily="2" charset="0"/>
            </a:endParaRPr>
          </a:p>
          <a:p>
            <a:endParaRPr lang="bn-BD" sz="2800" dirty="0" smtClean="0">
              <a:latin typeface="NikoshBAN" pitchFamily="2" charset="0"/>
              <a:cs typeface="NikoshBAN" pitchFamily="2" charset="0"/>
            </a:endParaRPr>
          </a:p>
          <a:p>
            <a:endParaRPr lang="en-US" sz="2800" dirty="0">
              <a:latin typeface="NikoshBAN" pitchFamily="2" charset="0"/>
              <a:cs typeface="NikoshBAN" pitchFamily="2" charset="0"/>
            </a:endParaRPr>
          </a:p>
        </p:txBody>
      </p:sp>
      <p:sp>
        <p:nvSpPr>
          <p:cNvPr id="4" name="Rectangle 3"/>
          <p:cNvSpPr/>
          <p:nvPr/>
        </p:nvSpPr>
        <p:spPr>
          <a:xfrm>
            <a:off x="162128" y="5105400"/>
            <a:ext cx="8229600" cy="830997"/>
          </a:xfrm>
          <a:prstGeom prst="rect">
            <a:avLst/>
          </a:prstGeom>
        </p:spPr>
        <p:txBody>
          <a:bodyPr wrap="square">
            <a:spAutoFit/>
          </a:bodyPr>
          <a:lstStyle/>
          <a:p>
            <a:endParaRPr lang="en-US" sz="2400" dirty="0" smtClean="0">
              <a:latin typeface="NikoshBAN" pitchFamily="2" charset="0"/>
              <a:cs typeface="NikoshBAN" pitchFamily="2" charset="0"/>
            </a:endParaRPr>
          </a:p>
          <a:p>
            <a:endParaRPr lang="bn-BD" sz="2400" dirty="0">
              <a:latin typeface="NikoshBAN" pitchFamily="2" charset="0"/>
              <a:cs typeface="NikoshBAN" pitchFamily="2" charset="0"/>
            </a:endParaRPr>
          </a:p>
        </p:txBody>
      </p:sp>
      <p:cxnSp>
        <p:nvCxnSpPr>
          <p:cNvPr id="7" name="Straight Arrow Connector 6"/>
          <p:cNvCxnSpPr/>
          <p:nvPr/>
        </p:nvCxnSpPr>
        <p:spPr>
          <a:xfrm>
            <a:off x="2394626" y="5791200"/>
            <a:ext cx="3200400" cy="0"/>
          </a:xfrm>
          <a:prstGeom prst="straightConnector1">
            <a:avLst/>
          </a:prstGeom>
          <a:ln w="57150">
            <a:solidFill>
              <a:srgbClr val="FFC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286000" y="5791200"/>
            <a:ext cx="990600" cy="523220"/>
          </a:xfrm>
          <a:prstGeom prst="rect">
            <a:avLst/>
          </a:prstGeom>
          <a:noFill/>
        </p:spPr>
        <p:txBody>
          <a:bodyPr wrap="square" rtlCol="0">
            <a:spAutoFit/>
          </a:bodyPr>
          <a:lstStyle/>
          <a:p>
            <a:r>
              <a:rPr lang="en-US" sz="2800" dirty="0" smtClean="0">
                <a:solidFill>
                  <a:srgbClr val="00B050"/>
                </a:solidFill>
              </a:rPr>
              <a:t>A</a:t>
            </a:r>
            <a:endParaRPr lang="en-US" sz="2800" dirty="0">
              <a:solidFill>
                <a:srgbClr val="00B050"/>
              </a:solidFill>
            </a:endParaRPr>
          </a:p>
        </p:txBody>
      </p:sp>
      <p:sp>
        <p:nvSpPr>
          <p:cNvPr id="10" name="TextBox 9"/>
          <p:cNvSpPr txBox="1"/>
          <p:nvPr/>
        </p:nvSpPr>
        <p:spPr>
          <a:xfrm>
            <a:off x="5257800" y="5791200"/>
            <a:ext cx="1371600" cy="523220"/>
          </a:xfrm>
          <a:prstGeom prst="rect">
            <a:avLst/>
          </a:prstGeom>
          <a:noFill/>
        </p:spPr>
        <p:txBody>
          <a:bodyPr wrap="square" rtlCol="0">
            <a:spAutoFit/>
          </a:bodyPr>
          <a:lstStyle/>
          <a:p>
            <a:r>
              <a:rPr lang="en-US" sz="2800" dirty="0" smtClean="0">
                <a:solidFill>
                  <a:srgbClr val="92D050"/>
                </a:solidFill>
              </a:rPr>
              <a:t>B</a:t>
            </a:r>
            <a:endParaRPr lang="en-US" sz="2800" dirty="0">
              <a:solidFill>
                <a:srgbClr val="92D050"/>
              </a:solidFill>
            </a:endParaRPr>
          </a:p>
        </p:txBody>
      </p:sp>
      <p:sp>
        <p:nvSpPr>
          <p:cNvPr id="6" name="Oval 5"/>
          <p:cNvSpPr/>
          <p:nvPr/>
        </p:nvSpPr>
        <p:spPr>
          <a:xfrm>
            <a:off x="1507787" y="2517032"/>
            <a:ext cx="76200" cy="1143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009900" y="2517032"/>
            <a:ext cx="76200" cy="1143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302058" y="2512168"/>
            <a:ext cx="76200" cy="1143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5453976" y="2497576"/>
            <a:ext cx="76200" cy="1143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619672" y="2459882"/>
            <a:ext cx="76200" cy="1143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347280" y="2631332"/>
            <a:ext cx="397213" cy="523220"/>
          </a:xfrm>
          <a:prstGeom prst="rect">
            <a:avLst/>
          </a:prstGeom>
          <a:noFill/>
        </p:spPr>
        <p:txBody>
          <a:bodyPr wrap="square" rtlCol="0">
            <a:spAutoFit/>
          </a:bodyPr>
          <a:lstStyle/>
          <a:p>
            <a:r>
              <a:rPr lang="en-US" sz="2800" dirty="0" smtClean="0">
                <a:solidFill>
                  <a:srgbClr val="FF0000"/>
                </a:solidFill>
              </a:rPr>
              <a:t>A</a:t>
            </a:r>
            <a:endParaRPr lang="en-US" sz="2800" dirty="0">
              <a:solidFill>
                <a:srgbClr val="FF0000"/>
              </a:solidFill>
            </a:endParaRPr>
          </a:p>
        </p:txBody>
      </p:sp>
      <p:sp>
        <p:nvSpPr>
          <p:cNvPr id="15" name="TextBox 14"/>
          <p:cNvSpPr txBox="1"/>
          <p:nvPr/>
        </p:nvSpPr>
        <p:spPr>
          <a:xfrm>
            <a:off x="2895600" y="2626468"/>
            <a:ext cx="533400" cy="523220"/>
          </a:xfrm>
          <a:prstGeom prst="rect">
            <a:avLst/>
          </a:prstGeom>
          <a:noFill/>
        </p:spPr>
        <p:txBody>
          <a:bodyPr wrap="square" rtlCol="0">
            <a:spAutoFit/>
          </a:bodyPr>
          <a:lstStyle/>
          <a:p>
            <a:r>
              <a:rPr lang="en-US" sz="2800" dirty="0" smtClean="0">
                <a:solidFill>
                  <a:srgbClr val="FF0000"/>
                </a:solidFill>
              </a:rPr>
              <a:t>B</a:t>
            </a:r>
            <a:endParaRPr lang="en-US" sz="2800" dirty="0">
              <a:solidFill>
                <a:srgbClr val="FF0000"/>
              </a:solidFill>
            </a:endParaRPr>
          </a:p>
        </p:txBody>
      </p:sp>
      <p:sp>
        <p:nvSpPr>
          <p:cNvPr id="16" name="TextBox 15"/>
          <p:cNvSpPr txBox="1"/>
          <p:nvPr/>
        </p:nvSpPr>
        <p:spPr>
          <a:xfrm>
            <a:off x="4116422" y="2631332"/>
            <a:ext cx="447472" cy="523220"/>
          </a:xfrm>
          <a:prstGeom prst="rect">
            <a:avLst/>
          </a:prstGeom>
          <a:noFill/>
        </p:spPr>
        <p:txBody>
          <a:bodyPr wrap="square" rtlCol="0">
            <a:spAutoFit/>
          </a:bodyPr>
          <a:lstStyle/>
          <a:p>
            <a:r>
              <a:rPr lang="en-US" sz="2800" dirty="0" smtClean="0">
                <a:solidFill>
                  <a:srgbClr val="FF0000"/>
                </a:solidFill>
              </a:rPr>
              <a:t>C</a:t>
            </a:r>
            <a:endParaRPr lang="en-US" sz="2800" dirty="0">
              <a:solidFill>
                <a:srgbClr val="FF0000"/>
              </a:solidFill>
            </a:endParaRPr>
          </a:p>
        </p:txBody>
      </p:sp>
      <p:sp>
        <p:nvSpPr>
          <p:cNvPr id="18" name="TextBox 17"/>
          <p:cNvSpPr txBox="1"/>
          <p:nvPr/>
        </p:nvSpPr>
        <p:spPr>
          <a:xfrm>
            <a:off x="5334000" y="2709322"/>
            <a:ext cx="457200" cy="523220"/>
          </a:xfrm>
          <a:prstGeom prst="rect">
            <a:avLst/>
          </a:prstGeom>
          <a:noFill/>
        </p:spPr>
        <p:txBody>
          <a:bodyPr wrap="square" rtlCol="0">
            <a:spAutoFit/>
          </a:bodyPr>
          <a:lstStyle/>
          <a:p>
            <a:r>
              <a:rPr lang="en-US" sz="2800" dirty="0" smtClean="0">
                <a:solidFill>
                  <a:srgbClr val="FF0000"/>
                </a:solidFill>
              </a:rPr>
              <a:t>P</a:t>
            </a:r>
            <a:endParaRPr lang="en-US" sz="2800" dirty="0">
              <a:solidFill>
                <a:srgbClr val="FF0000"/>
              </a:solidFill>
            </a:endParaRPr>
          </a:p>
        </p:txBody>
      </p:sp>
      <p:sp>
        <p:nvSpPr>
          <p:cNvPr id="19" name="TextBox 18"/>
          <p:cNvSpPr txBox="1"/>
          <p:nvPr/>
        </p:nvSpPr>
        <p:spPr>
          <a:xfrm>
            <a:off x="6429172" y="2615119"/>
            <a:ext cx="533400" cy="523220"/>
          </a:xfrm>
          <a:prstGeom prst="rect">
            <a:avLst/>
          </a:prstGeom>
          <a:noFill/>
        </p:spPr>
        <p:txBody>
          <a:bodyPr wrap="square" rtlCol="0">
            <a:spAutoFit/>
          </a:bodyPr>
          <a:lstStyle/>
          <a:p>
            <a:r>
              <a:rPr lang="en-US" sz="2800" dirty="0" smtClean="0">
                <a:solidFill>
                  <a:srgbClr val="FF0000"/>
                </a:solidFill>
              </a:rPr>
              <a:t>Q</a:t>
            </a:r>
            <a:endParaRPr lang="en-US" sz="2800" dirty="0">
              <a:solidFill>
                <a:srgbClr val="FF0000"/>
              </a:solidFill>
            </a:endParaRPr>
          </a:p>
        </p:txBody>
      </p:sp>
    </p:spTree>
    <p:extLst>
      <p:ext uri="{BB962C8B-B14F-4D97-AF65-F5344CB8AC3E}">
        <p14:creationId xmlns:p14="http://schemas.microsoft.com/office/powerpoint/2010/main" val="3725950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505200"/>
            <a:ext cx="9067800" cy="954107"/>
          </a:xfrm>
          <a:prstGeom prst="rect">
            <a:avLst/>
          </a:prstGeom>
        </p:spPr>
        <p:txBody>
          <a:bodyPr wrap="square">
            <a:spAutoFit/>
          </a:bodyPr>
          <a:lstStyle/>
          <a:p>
            <a:r>
              <a:rPr lang="bn-BD" sz="2800" dirty="0">
                <a:solidFill>
                  <a:srgbClr val="0070C0"/>
                </a:solidFill>
                <a:latin typeface="NikoshBAN" pitchFamily="2" charset="0"/>
                <a:cs typeface="NikoshBAN" pitchFamily="2" charset="0"/>
              </a:rPr>
              <a:t>রশ্মিঃ</a:t>
            </a:r>
            <a:r>
              <a:rPr lang="bn-BD" sz="2800" dirty="0">
                <a:solidFill>
                  <a:srgbClr val="00B050"/>
                </a:solidFill>
                <a:latin typeface="NikoshBAN" pitchFamily="2" charset="0"/>
                <a:cs typeface="NikoshBAN" pitchFamily="2" charset="0"/>
              </a:rPr>
              <a:t> </a:t>
            </a:r>
            <a:r>
              <a:rPr lang="bn-BD" sz="2800" dirty="0" smtClean="0">
                <a:solidFill>
                  <a:srgbClr val="00B050"/>
                </a:solidFill>
                <a:latin typeface="NikoshBAN" pitchFamily="2" charset="0"/>
                <a:cs typeface="NikoshBAN" pitchFamily="2" charset="0"/>
              </a:rPr>
              <a:t> যার </a:t>
            </a:r>
            <a:r>
              <a:rPr lang="bn-BD" sz="2800" dirty="0">
                <a:solidFill>
                  <a:srgbClr val="00B050"/>
                </a:solidFill>
                <a:latin typeface="NikoshBAN" pitchFamily="2" charset="0"/>
                <a:cs typeface="NikoshBAN" pitchFamily="2" charset="0"/>
              </a:rPr>
              <a:t>নির্দিষ্ট দৈর্ঘ্য নেই এবং একটি মাত্র প্রান্তবিন্দু থাকে,তাকে রশ্মি </a:t>
            </a:r>
            <a:endParaRPr lang="bn-BD" sz="2800" dirty="0" smtClean="0">
              <a:solidFill>
                <a:srgbClr val="00B050"/>
              </a:solidFill>
              <a:latin typeface="NikoshBAN" pitchFamily="2" charset="0"/>
              <a:cs typeface="NikoshBAN" pitchFamily="2" charset="0"/>
            </a:endParaRPr>
          </a:p>
          <a:p>
            <a:r>
              <a:rPr lang="bn-BD" sz="2800" dirty="0" smtClean="0">
                <a:solidFill>
                  <a:srgbClr val="00B050"/>
                </a:solidFill>
                <a:latin typeface="NikoshBAN" pitchFamily="2" charset="0"/>
                <a:cs typeface="NikoshBAN" pitchFamily="2" charset="0"/>
              </a:rPr>
              <a:t>বলে । নিচের </a:t>
            </a:r>
            <a:r>
              <a:rPr lang="bn-BD" sz="2800" dirty="0">
                <a:solidFill>
                  <a:srgbClr val="00B050"/>
                </a:solidFill>
                <a:latin typeface="NikoshBAN" pitchFamily="2" charset="0"/>
                <a:cs typeface="NikoshBAN" pitchFamily="2" charset="0"/>
              </a:rPr>
              <a:t>চিত্রে </a:t>
            </a:r>
            <a:r>
              <a:rPr lang="en-US" sz="2800" dirty="0" smtClean="0">
                <a:solidFill>
                  <a:srgbClr val="00B050"/>
                </a:solidFill>
                <a:latin typeface="NikoshBAN" pitchFamily="2" charset="0"/>
                <a:cs typeface="NikoshBAN" pitchFamily="2" charset="0"/>
              </a:rPr>
              <a:t>CD</a:t>
            </a:r>
            <a:r>
              <a:rPr lang="bn-BD" sz="2800" dirty="0">
                <a:solidFill>
                  <a:srgbClr val="00B050"/>
                </a:solidFill>
                <a:latin typeface="NikoshBAN" pitchFamily="2" charset="0"/>
                <a:cs typeface="NikoshBAN" pitchFamily="2" charset="0"/>
              </a:rPr>
              <a:t> একটি  </a:t>
            </a:r>
            <a:r>
              <a:rPr lang="bn-BD" sz="2800" dirty="0" smtClean="0">
                <a:solidFill>
                  <a:srgbClr val="00B050"/>
                </a:solidFill>
                <a:latin typeface="NikoshBAN" pitchFamily="2" charset="0"/>
                <a:cs typeface="NikoshBAN" pitchFamily="2" charset="0"/>
              </a:rPr>
              <a:t>রশ্মি।</a:t>
            </a:r>
            <a:endParaRPr lang="bn-BD" sz="2800" dirty="0">
              <a:solidFill>
                <a:srgbClr val="00B050"/>
              </a:solidFill>
              <a:latin typeface="NikoshBAN" pitchFamily="2" charset="0"/>
              <a:cs typeface="NikoshBAN" pitchFamily="2" charset="0"/>
            </a:endParaRPr>
          </a:p>
        </p:txBody>
      </p:sp>
      <p:sp>
        <p:nvSpPr>
          <p:cNvPr id="3" name="Rectangle 2"/>
          <p:cNvSpPr/>
          <p:nvPr/>
        </p:nvSpPr>
        <p:spPr>
          <a:xfrm>
            <a:off x="76200" y="372070"/>
            <a:ext cx="9067800" cy="954107"/>
          </a:xfrm>
          <a:prstGeom prst="rect">
            <a:avLst/>
          </a:prstGeom>
        </p:spPr>
        <p:txBody>
          <a:bodyPr wrap="square">
            <a:spAutoFit/>
          </a:bodyPr>
          <a:lstStyle/>
          <a:p>
            <a:r>
              <a:rPr lang="bn-BD" sz="2800" dirty="0" smtClean="0">
                <a:solidFill>
                  <a:srgbClr val="FF0000"/>
                </a:solidFill>
                <a:latin typeface="NikoshBAN" pitchFamily="2" charset="0"/>
                <a:cs typeface="NikoshBAN" pitchFamily="2" charset="0"/>
              </a:rPr>
              <a:t>রেখাংশঃ </a:t>
            </a:r>
            <a:r>
              <a:rPr lang="bn-BD" sz="2800" dirty="0" smtClean="0">
                <a:solidFill>
                  <a:srgbClr val="7030A0"/>
                </a:solidFill>
                <a:latin typeface="NikoshBAN" pitchFamily="2" charset="0"/>
                <a:cs typeface="NikoshBAN" pitchFamily="2" charset="0"/>
              </a:rPr>
              <a:t>যার </a:t>
            </a:r>
            <a:r>
              <a:rPr lang="bn-BD" sz="2800" dirty="0">
                <a:solidFill>
                  <a:srgbClr val="7030A0"/>
                </a:solidFill>
                <a:latin typeface="NikoshBAN" pitchFamily="2" charset="0"/>
                <a:cs typeface="NikoshBAN" pitchFamily="2" charset="0"/>
              </a:rPr>
              <a:t>দুইটি প্রান্তবিন্দু আছে এবং নির্দিষ্ট দৈর্ঘ্য আছে, তাকে রেখাংশ বলে। নিচের চিত্রে </a:t>
            </a:r>
            <a:r>
              <a:rPr lang="en-US" sz="2800" dirty="0">
                <a:solidFill>
                  <a:srgbClr val="7030A0"/>
                </a:solidFill>
                <a:latin typeface="NikoshBAN" pitchFamily="2" charset="0"/>
                <a:cs typeface="NikoshBAN" pitchFamily="2" charset="0"/>
              </a:rPr>
              <a:t>AB </a:t>
            </a:r>
            <a:r>
              <a:rPr lang="bn-BD" sz="2800" dirty="0">
                <a:solidFill>
                  <a:srgbClr val="7030A0"/>
                </a:solidFill>
                <a:latin typeface="NikoshBAN" pitchFamily="2" charset="0"/>
                <a:cs typeface="NikoshBAN" pitchFamily="2" charset="0"/>
              </a:rPr>
              <a:t>একটি রেখাংশ</a:t>
            </a:r>
          </a:p>
        </p:txBody>
      </p:sp>
      <p:cxnSp>
        <p:nvCxnSpPr>
          <p:cNvPr id="5" name="Straight Connector 4"/>
          <p:cNvCxnSpPr/>
          <p:nvPr/>
        </p:nvCxnSpPr>
        <p:spPr>
          <a:xfrm>
            <a:off x="2057400" y="1981200"/>
            <a:ext cx="2743200" cy="0"/>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828800" y="1987685"/>
            <a:ext cx="1447800" cy="523220"/>
          </a:xfrm>
          <a:prstGeom prst="rect">
            <a:avLst/>
          </a:prstGeom>
          <a:noFill/>
        </p:spPr>
        <p:txBody>
          <a:bodyPr wrap="square" rtlCol="0">
            <a:spAutoFit/>
          </a:bodyPr>
          <a:lstStyle/>
          <a:p>
            <a:r>
              <a:rPr lang="en-US" sz="2800" dirty="0" smtClean="0">
                <a:solidFill>
                  <a:srgbClr val="7030A0"/>
                </a:solidFill>
              </a:rPr>
              <a:t>A</a:t>
            </a:r>
            <a:endParaRPr lang="en-US" sz="2800" dirty="0">
              <a:solidFill>
                <a:srgbClr val="7030A0"/>
              </a:solidFill>
            </a:endParaRPr>
          </a:p>
        </p:txBody>
      </p:sp>
      <p:sp>
        <p:nvSpPr>
          <p:cNvPr id="8" name="TextBox 7"/>
          <p:cNvSpPr txBox="1"/>
          <p:nvPr/>
        </p:nvSpPr>
        <p:spPr>
          <a:xfrm>
            <a:off x="4610100" y="2100590"/>
            <a:ext cx="1524000" cy="523220"/>
          </a:xfrm>
          <a:prstGeom prst="rect">
            <a:avLst/>
          </a:prstGeom>
          <a:noFill/>
        </p:spPr>
        <p:txBody>
          <a:bodyPr wrap="square" rtlCol="0">
            <a:spAutoFit/>
          </a:bodyPr>
          <a:lstStyle/>
          <a:p>
            <a:r>
              <a:rPr lang="en-US" sz="2800" dirty="0" smtClean="0">
                <a:solidFill>
                  <a:srgbClr val="7030A0"/>
                </a:solidFill>
              </a:rPr>
              <a:t>B</a:t>
            </a:r>
            <a:endParaRPr lang="en-US" sz="2800" dirty="0">
              <a:solidFill>
                <a:srgbClr val="7030A0"/>
              </a:solidFill>
            </a:endParaRPr>
          </a:p>
        </p:txBody>
      </p:sp>
      <p:cxnSp>
        <p:nvCxnSpPr>
          <p:cNvPr id="6" name="Straight Arrow Connector 5"/>
          <p:cNvCxnSpPr/>
          <p:nvPr/>
        </p:nvCxnSpPr>
        <p:spPr>
          <a:xfrm>
            <a:off x="2133600" y="4972774"/>
            <a:ext cx="2895600" cy="0"/>
          </a:xfrm>
          <a:prstGeom prst="straightConnector1">
            <a:avLst/>
          </a:prstGeom>
          <a:ln w="5715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562100" y="4659389"/>
            <a:ext cx="1143000" cy="584775"/>
          </a:xfrm>
          <a:prstGeom prst="rect">
            <a:avLst/>
          </a:prstGeom>
          <a:noFill/>
        </p:spPr>
        <p:txBody>
          <a:bodyPr wrap="square" rtlCol="0">
            <a:spAutoFit/>
          </a:bodyPr>
          <a:lstStyle/>
          <a:p>
            <a:r>
              <a:rPr lang="en-US" sz="3200" dirty="0">
                <a:solidFill>
                  <a:srgbClr val="0070C0"/>
                </a:solidFill>
              </a:rPr>
              <a:t>C</a:t>
            </a:r>
          </a:p>
        </p:txBody>
      </p:sp>
      <p:sp>
        <p:nvSpPr>
          <p:cNvPr id="10" name="TextBox 9"/>
          <p:cNvSpPr txBox="1"/>
          <p:nvPr/>
        </p:nvSpPr>
        <p:spPr>
          <a:xfrm>
            <a:off x="4991100" y="4694739"/>
            <a:ext cx="762000" cy="584775"/>
          </a:xfrm>
          <a:prstGeom prst="rect">
            <a:avLst/>
          </a:prstGeom>
          <a:noFill/>
        </p:spPr>
        <p:txBody>
          <a:bodyPr wrap="square" rtlCol="0">
            <a:spAutoFit/>
          </a:bodyPr>
          <a:lstStyle/>
          <a:p>
            <a:r>
              <a:rPr lang="en-US" sz="3200" dirty="0" smtClean="0">
                <a:solidFill>
                  <a:srgbClr val="0070C0"/>
                </a:solidFill>
              </a:rPr>
              <a:t>D</a:t>
            </a:r>
            <a:endParaRPr lang="en-US" sz="3200" dirty="0">
              <a:solidFill>
                <a:srgbClr val="0070C0"/>
              </a:solidFill>
            </a:endParaRPr>
          </a:p>
        </p:txBody>
      </p:sp>
    </p:spTree>
    <p:extLst>
      <p:ext uri="{BB962C8B-B14F-4D97-AF65-F5344CB8AC3E}">
        <p14:creationId xmlns:p14="http://schemas.microsoft.com/office/powerpoint/2010/main" val="16080417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3989</TotalTime>
  <Words>1162</Words>
  <Application>Microsoft Office PowerPoint</Application>
  <PresentationFormat>On-screen Show (4:3)</PresentationFormat>
  <Paragraphs>182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পরিচিতি</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দলগত কাজ</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BADAL BORMAN</dc:creator>
  <cp:lastModifiedBy>BADAL BORMAN</cp:lastModifiedBy>
  <cp:revision>1104</cp:revision>
  <dcterms:created xsi:type="dcterms:W3CDTF">2006-08-16T00:00:00Z</dcterms:created>
  <dcterms:modified xsi:type="dcterms:W3CDTF">2020-04-03T02:34:41Z</dcterms:modified>
</cp:coreProperties>
</file>