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9" r:id="rId8"/>
    <p:sldId id="262" r:id="rId9"/>
    <p:sldId id="274" r:id="rId10"/>
    <p:sldId id="275" r:id="rId11"/>
    <p:sldId id="276" r:id="rId12"/>
    <p:sldId id="263" r:id="rId13"/>
    <p:sldId id="264" r:id="rId14"/>
    <p:sldId id="265" r:id="rId15"/>
    <p:sldId id="266" r:id="rId16"/>
    <p:sldId id="267" r:id="rId17"/>
    <p:sldId id="268" r:id="rId18"/>
    <p:sldId id="277" r:id="rId19"/>
    <p:sldId id="270" r:id="rId20"/>
    <p:sldId id="271" r:id="rId21"/>
    <p:sldId id="27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8" d="100"/>
          <a:sy n="88" d="100"/>
        </p:scale>
        <p:origin x="57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4/30/2020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4/30/2020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2.wmf"/></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extBox 1"/>
          <p:cNvSpPr txBox="1"/>
          <p:nvPr/>
        </p:nvSpPr>
        <p:spPr>
          <a:xfrm>
            <a:off x="0" y="631372"/>
            <a:ext cx="12192000" cy="584775"/>
          </a:xfrm>
          <a:prstGeom prst="rect">
            <a:avLst/>
          </a:prstGeom>
          <a:noFill/>
        </p:spPr>
        <p:txBody>
          <a:bodyPr wrap="square" rtlCol="0">
            <a:spAutoFit/>
          </a:bodyPr>
          <a:lstStyle/>
          <a:p>
            <a:r>
              <a:rPr lang="en-US" sz="3200" dirty="0" err="1" smtClean="0">
                <a:solidFill>
                  <a:srgbClr val="FFFF00"/>
                </a:solidFill>
              </a:rPr>
              <a:t>আজকের</a:t>
            </a:r>
            <a:r>
              <a:rPr lang="en-US" sz="3200" dirty="0" smtClean="0">
                <a:solidFill>
                  <a:srgbClr val="FFFF00"/>
                </a:solidFill>
              </a:rPr>
              <a:t> </a:t>
            </a:r>
            <a:r>
              <a:rPr lang="en-US" sz="3200" dirty="0" err="1" smtClean="0">
                <a:solidFill>
                  <a:srgbClr val="FFFF00"/>
                </a:solidFill>
              </a:rPr>
              <a:t>ক্লাসে</a:t>
            </a:r>
            <a:r>
              <a:rPr lang="en-US" sz="3200" dirty="0" smtClean="0">
                <a:solidFill>
                  <a:srgbClr val="FFFF00"/>
                </a:solidFill>
              </a:rPr>
              <a:t> </a:t>
            </a:r>
            <a:r>
              <a:rPr lang="en-US" sz="3200" dirty="0" err="1" smtClean="0">
                <a:solidFill>
                  <a:srgbClr val="FFFF00"/>
                </a:solidFill>
              </a:rPr>
              <a:t>অংশ</a:t>
            </a:r>
            <a:r>
              <a:rPr lang="en-US" sz="3200" dirty="0" smtClean="0">
                <a:solidFill>
                  <a:srgbClr val="FFFF00"/>
                </a:solidFill>
              </a:rPr>
              <a:t> </a:t>
            </a:r>
            <a:r>
              <a:rPr lang="en-US" sz="3200" dirty="0" err="1" smtClean="0">
                <a:solidFill>
                  <a:srgbClr val="FFFF00"/>
                </a:solidFill>
              </a:rPr>
              <a:t>গ্রহন</a:t>
            </a:r>
            <a:r>
              <a:rPr lang="en-US" sz="3200" dirty="0" smtClean="0">
                <a:solidFill>
                  <a:srgbClr val="FFFF00"/>
                </a:solidFill>
              </a:rPr>
              <a:t> </a:t>
            </a:r>
            <a:r>
              <a:rPr lang="en-US" sz="3200" dirty="0" err="1" smtClean="0">
                <a:solidFill>
                  <a:srgbClr val="FFFF00"/>
                </a:solidFill>
              </a:rPr>
              <a:t>করার</a:t>
            </a:r>
            <a:r>
              <a:rPr lang="en-US" sz="3200" dirty="0" smtClean="0">
                <a:solidFill>
                  <a:srgbClr val="FFFF00"/>
                </a:solidFill>
              </a:rPr>
              <a:t> </a:t>
            </a:r>
            <a:r>
              <a:rPr lang="en-US" sz="3200" dirty="0" err="1" smtClean="0">
                <a:solidFill>
                  <a:srgbClr val="FFFF00"/>
                </a:solidFill>
              </a:rPr>
              <a:t>জন্য</a:t>
            </a:r>
            <a:r>
              <a:rPr lang="en-US" sz="3200" dirty="0" smtClean="0">
                <a:solidFill>
                  <a:srgbClr val="FFFF00"/>
                </a:solidFill>
              </a:rPr>
              <a:t> </a:t>
            </a:r>
            <a:r>
              <a:rPr lang="en-US" sz="3200" dirty="0" err="1" smtClean="0">
                <a:solidFill>
                  <a:srgbClr val="FFFF00"/>
                </a:solidFill>
              </a:rPr>
              <a:t>সবাইকে</a:t>
            </a:r>
            <a:r>
              <a:rPr lang="en-US" sz="3200" dirty="0" smtClean="0">
                <a:solidFill>
                  <a:srgbClr val="FFFF00"/>
                </a:solidFill>
              </a:rPr>
              <a:t> </a:t>
            </a:r>
            <a:r>
              <a:rPr lang="en-US" sz="3200" dirty="0" err="1" smtClean="0">
                <a:solidFill>
                  <a:srgbClr val="FFFF00"/>
                </a:solidFill>
              </a:rPr>
              <a:t>শুভেচ্ছা</a:t>
            </a:r>
            <a:r>
              <a:rPr lang="en-US" sz="3200" dirty="0" smtClean="0">
                <a:solidFill>
                  <a:srgbClr val="FFFF00"/>
                </a:solidFill>
              </a:rPr>
              <a:t> ও </a:t>
            </a:r>
            <a:r>
              <a:rPr lang="en-US" sz="3200" dirty="0" err="1" smtClean="0">
                <a:solidFill>
                  <a:srgbClr val="FFFF00"/>
                </a:solidFill>
              </a:rPr>
              <a:t>স্বাগতম</a:t>
            </a:r>
            <a:endParaRPr lang="en-US" sz="3200" dirty="0">
              <a:solidFill>
                <a:srgbClr val="FFFF00"/>
              </a:solidFill>
            </a:endParaRPr>
          </a:p>
        </p:txBody>
      </p:sp>
    </p:spTree>
    <p:extLst>
      <p:ext uri="{BB962C8B-B14F-4D97-AF65-F5344CB8AC3E}">
        <p14:creationId xmlns:p14="http://schemas.microsoft.com/office/powerpoint/2010/main" val="1933651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applause.wav"/>
          </p:stSnd>
        </p:sndAc>
      </p:transition>
    </mc:Choice>
    <mc:Fallback xmlns="">
      <p:transition spd="slow">
        <p:fade/>
        <p:sndAc>
          <p:stSnd>
            <p:snd r:embed="rId4"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9653"/>
            <a:ext cx="12192000" cy="6463308"/>
          </a:xfrm>
          <a:prstGeom prst="rect">
            <a:avLst/>
          </a:prstGeom>
        </p:spPr>
        <p:txBody>
          <a:bodyPr wrap="square">
            <a:spAutoFit/>
          </a:bodyPr>
          <a:lstStyle/>
          <a:p>
            <a:r>
              <a:rPr lang="as-IN" dirty="0"/>
              <a:t>মধ্যক (</a:t>
            </a:r>
            <a:r>
              <a:rPr lang="en-US" dirty="0"/>
              <a:t>Median)</a:t>
            </a:r>
          </a:p>
          <a:p>
            <a:r>
              <a:rPr lang="as-IN" dirty="0"/>
              <a:t>উপাত্তসমূহকে মানের ক্রমানুসারে সাজালে মাঝখানে যে মানটি পাওয়া যায় তা-ই হল মধ্যক। মাঝে একাধিক মান থাকলে তাদের গড় মান হল মধ্যক। উল্লেখ্য, মধ্যকের বামপাশে থাকে অপেক্ষাকৃত ছোট সংখ্যাসমূহ আর ডানপাশে থাকে অপেক্ষাকৃত বড় সংখ্যাগুলো। দুই ভাগেই সমান সংখ্যক উপাত্ত থাকে। যেমন:</a:t>
            </a:r>
          </a:p>
          <a:p>
            <a:endParaRPr lang="as-IN" dirty="0"/>
          </a:p>
          <a:p>
            <a:r>
              <a:rPr lang="as-IN" dirty="0"/>
              <a:t>34, 45, 53, 64, 75, 75, 85 এর মধ্যক 64 (ক্রমানুসারে সাজানো সংখ্যা তালিকার মাঝের সংখ্যা)।</a:t>
            </a:r>
          </a:p>
          <a:p>
            <a:endParaRPr lang="as-IN" dirty="0"/>
          </a:p>
          <a:p>
            <a:r>
              <a:rPr lang="as-IN" dirty="0"/>
              <a:t>আবার 14, 25, 33, 45, 65, 65, 85, 85 এর মধ্যক 55  (ক্রমানুসারে সাজানো সংখ্যা তালিকার মাঝের দু’টি সংখ্যার গড় মান) ।</a:t>
            </a:r>
          </a:p>
          <a:p>
            <a:endParaRPr lang="as-IN" dirty="0"/>
          </a:p>
          <a:p>
            <a:r>
              <a:rPr lang="as-IN" dirty="0"/>
              <a:t>এছাড়াও মধ্যক নির্ণয়ের আরো পদ্ধতি রয়েছে। নিচের সূত্রগুলো মধ্যক নির্ণয়ের জন্য ব্যবহৃত হয়:</a:t>
            </a:r>
          </a:p>
          <a:p>
            <a:endParaRPr lang="as-IN" dirty="0"/>
          </a:p>
          <a:p>
            <a:r>
              <a:rPr lang="as-IN" dirty="0"/>
              <a:t>১। উপাত্ত সংখ্যা বিজোড় হলে,</a:t>
            </a:r>
          </a:p>
          <a:p>
            <a:endParaRPr lang="as-IN" dirty="0"/>
          </a:p>
          <a:p>
            <a:r>
              <a:rPr lang="as-IN" dirty="0"/>
              <a:t>মধ্যক = \</a:t>
            </a:r>
            <a:r>
              <a:rPr lang="en-US" dirty="0" err="1"/>
              <a:t>frac</a:t>
            </a:r>
            <a:r>
              <a:rPr lang="en-US" dirty="0"/>
              <a:t>{ n + 1 }{2} </a:t>
            </a:r>
            <a:r>
              <a:rPr lang="as-IN" dirty="0"/>
              <a:t>তম পদ</a:t>
            </a:r>
          </a:p>
          <a:p>
            <a:endParaRPr lang="as-IN" dirty="0"/>
          </a:p>
          <a:p>
            <a:r>
              <a:rPr lang="as-IN" dirty="0"/>
              <a:t>২। উপাত্ত সংখ্যা জোড় হলে,</a:t>
            </a:r>
          </a:p>
          <a:p>
            <a:endParaRPr lang="as-IN" dirty="0"/>
          </a:p>
          <a:p>
            <a:r>
              <a:rPr lang="as-IN" dirty="0" smtClean="0"/>
              <a:t>মধ্যক</a:t>
            </a:r>
            <a:endParaRPr lang="en-US" dirty="0" smtClean="0"/>
          </a:p>
          <a:p>
            <a:r>
              <a:rPr lang="as-IN" dirty="0" smtClean="0"/>
              <a:t>৩</a:t>
            </a:r>
            <a:r>
              <a:rPr lang="as-IN" dirty="0"/>
              <a:t>। মধ্যক = </a:t>
            </a:r>
            <a:r>
              <a:rPr lang="en-US" dirty="0"/>
              <a:t>L + \left ( \</a:t>
            </a:r>
            <a:r>
              <a:rPr lang="en-US" dirty="0" err="1"/>
              <a:t>frac</a:t>
            </a:r>
            <a:r>
              <a:rPr lang="en-US" dirty="0"/>
              <a:t>{n}{2} - Fc \right ) \times \</a:t>
            </a:r>
            <a:r>
              <a:rPr lang="en-US" dirty="0" err="1"/>
              <a:t>frac</a:t>
            </a:r>
            <a:r>
              <a:rPr lang="en-US" dirty="0"/>
              <a:t>{h}{</a:t>
            </a:r>
            <a:r>
              <a:rPr lang="en-US" dirty="0" err="1"/>
              <a:t>fm</a:t>
            </a:r>
            <a:r>
              <a:rPr lang="en-US" dirty="0" smtClean="0"/>
              <a:t>} </a:t>
            </a:r>
            <a:r>
              <a:rPr lang="en-US" dirty="0" err="1" smtClean="0"/>
              <a:t>বা</a:t>
            </a:r>
            <a:endParaRPr lang="en-US" dirty="0"/>
          </a:p>
          <a:p>
            <a:endParaRPr lang="en-US" dirty="0"/>
          </a:p>
          <a:p>
            <a:r>
              <a:rPr lang="as-IN" dirty="0"/>
              <a:t>এখানে, </a:t>
            </a:r>
            <a:r>
              <a:rPr lang="en-US" dirty="0"/>
              <a:t>n = </a:t>
            </a:r>
            <a:r>
              <a:rPr lang="as-IN" dirty="0"/>
              <a:t>উপাত্ত সংখ্যা বা মোট গণসংখ্যা, </a:t>
            </a:r>
            <a:r>
              <a:rPr lang="en-US" dirty="0"/>
              <a:t>L = </a:t>
            </a:r>
            <a:r>
              <a:rPr lang="as-IN" dirty="0"/>
              <a:t>মধ্যক শ্রেণির নিম্নসীমা, </a:t>
            </a:r>
            <a:r>
              <a:rPr lang="en-US" dirty="0"/>
              <a:t>Fc = </a:t>
            </a:r>
            <a:r>
              <a:rPr lang="as-IN" dirty="0"/>
              <a:t>মধ্যক শ্রেণির পূর্ববর্তী শ্রেণির যোজিত গণসংখ্যা, </a:t>
            </a:r>
            <a:r>
              <a:rPr lang="en-US" dirty="0" err="1"/>
              <a:t>fm</a:t>
            </a:r>
            <a:r>
              <a:rPr lang="en-US" dirty="0"/>
              <a:t> = </a:t>
            </a:r>
            <a:r>
              <a:rPr lang="as-IN" dirty="0"/>
              <a:t>মধ্যক শ্রেণির গণসংখ্যা, </a:t>
            </a:r>
            <a:r>
              <a:rPr lang="en-US" dirty="0"/>
              <a:t>h = </a:t>
            </a:r>
            <a:r>
              <a:rPr lang="as-IN" dirty="0"/>
              <a:t>শ্রেণি ব্যবধান।</a:t>
            </a:r>
          </a:p>
          <a:p>
            <a:endParaRPr lang="as-IN"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0832" y="4506685"/>
            <a:ext cx="3342509" cy="805542"/>
          </a:xfrm>
          <a:prstGeom prst="rect">
            <a:avLst/>
          </a:prstGeom>
        </p:spPr>
      </p:pic>
    </p:spTree>
    <p:extLst>
      <p:ext uri="{BB962C8B-B14F-4D97-AF65-F5344CB8AC3E}">
        <p14:creationId xmlns:p14="http://schemas.microsoft.com/office/powerpoint/2010/main" val="91835623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4">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anim calcmode="lin" valueType="num">
                                      <p:cBhvr>
                                        <p:cTn id="13"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4">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2000"/>
                                        <p:tgtEl>
                                          <p:spTgt spid="4">
                                            <p:txEl>
                                              <p:pRg st="3" end="3"/>
                                            </p:txEl>
                                          </p:spTgt>
                                        </p:tgtEl>
                                      </p:cBhvr>
                                    </p:animEffect>
                                    <p:anim calcmode="lin" valueType="num">
                                      <p:cBhvr>
                                        <p:cTn id="18" dur="2000" fill="hold"/>
                                        <p:tgtEl>
                                          <p:spTgt spid="4">
                                            <p:txEl>
                                              <p:pRg st="3" end="3"/>
                                            </p:txEl>
                                          </p:spTgt>
                                        </p:tgtEl>
                                        <p:attrNameLst>
                                          <p:attrName>ppt_w</p:attrName>
                                        </p:attrNameLst>
                                      </p:cBhvr>
                                      <p:tavLst>
                                        <p:tav tm="0" fmla="#ppt_w*sin(2.5*pi*$)">
                                          <p:val>
                                            <p:fltVal val="0"/>
                                          </p:val>
                                        </p:tav>
                                        <p:tav tm="100000">
                                          <p:val>
                                            <p:fltVal val="1"/>
                                          </p:val>
                                        </p:tav>
                                      </p:tavLst>
                                    </p:anim>
                                    <p:anim calcmode="lin" valueType="num">
                                      <p:cBhvr>
                                        <p:cTn id="19" dur="2000" fill="hold"/>
                                        <p:tgtEl>
                                          <p:spTgt spid="4">
                                            <p:txEl>
                                              <p:pRg st="3" end="3"/>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2000"/>
                                        <p:tgtEl>
                                          <p:spTgt spid="4">
                                            <p:txEl>
                                              <p:pRg st="5" end="5"/>
                                            </p:txEl>
                                          </p:spTgt>
                                        </p:tgtEl>
                                      </p:cBhvr>
                                    </p:animEffect>
                                    <p:anim calcmode="lin" valueType="num">
                                      <p:cBhvr>
                                        <p:cTn id="23" dur="2000" fill="hold"/>
                                        <p:tgtEl>
                                          <p:spTgt spid="4">
                                            <p:txEl>
                                              <p:pRg st="5" end="5"/>
                                            </p:txEl>
                                          </p:spTgt>
                                        </p:tgtEl>
                                        <p:attrNameLst>
                                          <p:attrName>ppt_w</p:attrName>
                                        </p:attrNameLst>
                                      </p:cBhvr>
                                      <p:tavLst>
                                        <p:tav tm="0" fmla="#ppt_w*sin(2.5*pi*$)">
                                          <p:val>
                                            <p:fltVal val="0"/>
                                          </p:val>
                                        </p:tav>
                                        <p:tav tm="100000">
                                          <p:val>
                                            <p:fltVal val="1"/>
                                          </p:val>
                                        </p:tav>
                                      </p:tavLst>
                                    </p:anim>
                                    <p:anim calcmode="lin" valueType="num">
                                      <p:cBhvr>
                                        <p:cTn id="24" dur="2000" fill="hold"/>
                                        <p:tgtEl>
                                          <p:spTgt spid="4">
                                            <p:txEl>
                                              <p:pRg st="5" end="5"/>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2000"/>
                                        <p:tgtEl>
                                          <p:spTgt spid="4">
                                            <p:txEl>
                                              <p:pRg st="7" end="7"/>
                                            </p:txEl>
                                          </p:spTgt>
                                        </p:tgtEl>
                                      </p:cBhvr>
                                    </p:animEffect>
                                    <p:anim calcmode="lin" valueType="num">
                                      <p:cBhvr>
                                        <p:cTn id="28" dur="2000" fill="hold"/>
                                        <p:tgtEl>
                                          <p:spTgt spid="4">
                                            <p:txEl>
                                              <p:pRg st="7" end="7"/>
                                            </p:txEl>
                                          </p:spTgt>
                                        </p:tgtEl>
                                        <p:attrNameLst>
                                          <p:attrName>ppt_w</p:attrName>
                                        </p:attrNameLst>
                                      </p:cBhvr>
                                      <p:tavLst>
                                        <p:tav tm="0" fmla="#ppt_w*sin(2.5*pi*$)">
                                          <p:val>
                                            <p:fltVal val="0"/>
                                          </p:val>
                                        </p:tav>
                                        <p:tav tm="100000">
                                          <p:val>
                                            <p:fltVal val="1"/>
                                          </p:val>
                                        </p:tav>
                                      </p:tavLst>
                                    </p:anim>
                                    <p:anim calcmode="lin" valueType="num">
                                      <p:cBhvr>
                                        <p:cTn id="29" dur="2000" fill="hold"/>
                                        <p:tgtEl>
                                          <p:spTgt spid="4">
                                            <p:txEl>
                                              <p:pRg st="7" end="7"/>
                                            </p:txEl>
                                          </p:spTgt>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fade">
                                      <p:cBhvr>
                                        <p:cTn id="32" dur="2000"/>
                                        <p:tgtEl>
                                          <p:spTgt spid="4">
                                            <p:txEl>
                                              <p:pRg st="9" end="9"/>
                                            </p:txEl>
                                          </p:spTgt>
                                        </p:tgtEl>
                                      </p:cBhvr>
                                    </p:animEffect>
                                    <p:anim calcmode="lin" valueType="num">
                                      <p:cBhvr>
                                        <p:cTn id="33" dur="2000" fill="hold"/>
                                        <p:tgtEl>
                                          <p:spTgt spid="4">
                                            <p:txEl>
                                              <p:pRg st="9" end="9"/>
                                            </p:txEl>
                                          </p:spTgt>
                                        </p:tgtEl>
                                        <p:attrNameLst>
                                          <p:attrName>ppt_w</p:attrName>
                                        </p:attrNameLst>
                                      </p:cBhvr>
                                      <p:tavLst>
                                        <p:tav tm="0" fmla="#ppt_w*sin(2.5*pi*$)">
                                          <p:val>
                                            <p:fltVal val="0"/>
                                          </p:val>
                                        </p:tav>
                                        <p:tav tm="100000">
                                          <p:val>
                                            <p:fltVal val="1"/>
                                          </p:val>
                                        </p:tav>
                                      </p:tavLst>
                                    </p:anim>
                                    <p:anim calcmode="lin" valueType="num">
                                      <p:cBhvr>
                                        <p:cTn id="34" dur="2000" fill="hold"/>
                                        <p:tgtEl>
                                          <p:spTgt spid="4">
                                            <p:txEl>
                                              <p:pRg st="9" end="9"/>
                                            </p:txEl>
                                          </p:spTgt>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animEffect transition="in" filter="fade">
                                      <p:cBhvr>
                                        <p:cTn id="37" dur="2000"/>
                                        <p:tgtEl>
                                          <p:spTgt spid="4">
                                            <p:txEl>
                                              <p:pRg st="11" end="11"/>
                                            </p:txEl>
                                          </p:spTgt>
                                        </p:tgtEl>
                                      </p:cBhvr>
                                    </p:animEffect>
                                    <p:anim calcmode="lin" valueType="num">
                                      <p:cBhvr>
                                        <p:cTn id="38" dur="2000" fill="hold"/>
                                        <p:tgtEl>
                                          <p:spTgt spid="4">
                                            <p:txEl>
                                              <p:pRg st="11" end="11"/>
                                            </p:txEl>
                                          </p:spTgt>
                                        </p:tgtEl>
                                        <p:attrNameLst>
                                          <p:attrName>ppt_w</p:attrName>
                                        </p:attrNameLst>
                                      </p:cBhvr>
                                      <p:tavLst>
                                        <p:tav tm="0" fmla="#ppt_w*sin(2.5*pi*$)">
                                          <p:val>
                                            <p:fltVal val="0"/>
                                          </p:val>
                                        </p:tav>
                                        <p:tav tm="100000">
                                          <p:val>
                                            <p:fltVal val="1"/>
                                          </p:val>
                                        </p:tav>
                                      </p:tavLst>
                                    </p:anim>
                                    <p:anim calcmode="lin" valueType="num">
                                      <p:cBhvr>
                                        <p:cTn id="39" dur="2000" fill="hold"/>
                                        <p:tgtEl>
                                          <p:spTgt spid="4">
                                            <p:txEl>
                                              <p:pRg st="11" end="11"/>
                                            </p:txEl>
                                          </p:spTgt>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4">
                                            <p:txEl>
                                              <p:pRg st="13" end="13"/>
                                            </p:txEl>
                                          </p:spTgt>
                                        </p:tgtEl>
                                        <p:attrNameLst>
                                          <p:attrName>style.visibility</p:attrName>
                                        </p:attrNameLst>
                                      </p:cBhvr>
                                      <p:to>
                                        <p:strVal val="visible"/>
                                      </p:to>
                                    </p:set>
                                    <p:animEffect transition="in" filter="fade">
                                      <p:cBhvr>
                                        <p:cTn id="42" dur="2000"/>
                                        <p:tgtEl>
                                          <p:spTgt spid="4">
                                            <p:txEl>
                                              <p:pRg st="13" end="13"/>
                                            </p:txEl>
                                          </p:spTgt>
                                        </p:tgtEl>
                                      </p:cBhvr>
                                    </p:animEffect>
                                    <p:anim calcmode="lin" valueType="num">
                                      <p:cBhvr>
                                        <p:cTn id="43" dur="2000" fill="hold"/>
                                        <p:tgtEl>
                                          <p:spTgt spid="4">
                                            <p:txEl>
                                              <p:pRg st="13" end="13"/>
                                            </p:txEl>
                                          </p:spTgt>
                                        </p:tgtEl>
                                        <p:attrNameLst>
                                          <p:attrName>ppt_w</p:attrName>
                                        </p:attrNameLst>
                                      </p:cBhvr>
                                      <p:tavLst>
                                        <p:tav tm="0" fmla="#ppt_w*sin(2.5*pi*$)">
                                          <p:val>
                                            <p:fltVal val="0"/>
                                          </p:val>
                                        </p:tav>
                                        <p:tav tm="100000">
                                          <p:val>
                                            <p:fltVal val="1"/>
                                          </p:val>
                                        </p:tav>
                                      </p:tavLst>
                                    </p:anim>
                                    <p:anim calcmode="lin" valueType="num">
                                      <p:cBhvr>
                                        <p:cTn id="44" dur="2000" fill="hold"/>
                                        <p:tgtEl>
                                          <p:spTgt spid="4">
                                            <p:txEl>
                                              <p:pRg st="13" end="13"/>
                                            </p:txEl>
                                          </p:spTgt>
                                        </p:tgtEl>
                                        <p:attrNameLst>
                                          <p:attrName>ppt_h</p:attrName>
                                        </p:attrNameLst>
                                      </p:cBhvr>
                                      <p:tavLst>
                                        <p:tav tm="0">
                                          <p:val>
                                            <p:strVal val="#ppt_h"/>
                                          </p:val>
                                        </p:tav>
                                        <p:tav tm="100000">
                                          <p:val>
                                            <p:strVal val="#ppt_h"/>
                                          </p:val>
                                        </p:tav>
                                      </p:tavLst>
                                    </p:anim>
                                  </p:childTnLst>
                                </p:cTn>
                              </p:par>
                              <p:par>
                                <p:cTn id="45" presetID="45" presetClass="entr" presetSubtype="0" fill="hold" nodeType="withEffect">
                                  <p:stCondLst>
                                    <p:cond delay="0"/>
                                  </p:stCondLst>
                                  <p:childTnLst>
                                    <p:set>
                                      <p:cBhvr>
                                        <p:cTn id="46" dur="1" fill="hold">
                                          <p:stCondLst>
                                            <p:cond delay="0"/>
                                          </p:stCondLst>
                                        </p:cTn>
                                        <p:tgtEl>
                                          <p:spTgt spid="4">
                                            <p:txEl>
                                              <p:pRg st="15" end="15"/>
                                            </p:txEl>
                                          </p:spTgt>
                                        </p:tgtEl>
                                        <p:attrNameLst>
                                          <p:attrName>style.visibility</p:attrName>
                                        </p:attrNameLst>
                                      </p:cBhvr>
                                      <p:to>
                                        <p:strVal val="visible"/>
                                      </p:to>
                                    </p:set>
                                    <p:animEffect transition="in" filter="fade">
                                      <p:cBhvr>
                                        <p:cTn id="47" dur="2000"/>
                                        <p:tgtEl>
                                          <p:spTgt spid="4">
                                            <p:txEl>
                                              <p:pRg st="15" end="15"/>
                                            </p:txEl>
                                          </p:spTgt>
                                        </p:tgtEl>
                                      </p:cBhvr>
                                    </p:animEffect>
                                    <p:anim calcmode="lin" valueType="num">
                                      <p:cBhvr>
                                        <p:cTn id="48" dur="2000" fill="hold"/>
                                        <p:tgtEl>
                                          <p:spTgt spid="4">
                                            <p:txEl>
                                              <p:pRg st="15" end="15"/>
                                            </p:txEl>
                                          </p:spTgt>
                                        </p:tgtEl>
                                        <p:attrNameLst>
                                          <p:attrName>ppt_w</p:attrName>
                                        </p:attrNameLst>
                                      </p:cBhvr>
                                      <p:tavLst>
                                        <p:tav tm="0" fmla="#ppt_w*sin(2.5*pi*$)">
                                          <p:val>
                                            <p:fltVal val="0"/>
                                          </p:val>
                                        </p:tav>
                                        <p:tav tm="100000">
                                          <p:val>
                                            <p:fltVal val="1"/>
                                          </p:val>
                                        </p:tav>
                                      </p:tavLst>
                                    </p:anim>
                                    <p:anim calcmode="lin" valueType="num">
                                      <p:cBhvr>
                                        <p:cTn id="49" dur="2000" fill="hold"/>
                                        <p:tgtEl>
                                          <p:spTgt spid="4">
                                            <p:txEl>
                                              <p:pRg st="15" end="15"/>
                                            </p:txEl>
                                          </p:spTgt>
                                        </p:tgtEl>
                                        <p:attrNameLst>
                                          <p:attrName>ppt_h</p:attrName>
                                        </p:attrNameLst>
                                      </p:cBhvr>
                                      <p:tavLst>
                                        <p:tav tm="0">
                                          <p:val>
                                            <p:strVal val="#ppt_h"/>
                                          </p:val>
                                        </p:tav>
                                        <p:tav tm="100000">
                                          <p:val>
                                            <p:strVal val="#ppt_h"/>
                                          </p:val>
                                        </p:tav>
                                      </p:tavLst>
                                    </p:anim>
                                  </p:childTnLst>
                                </p:cTn>
                              </p:par>
                              <p:par>
                                <p:cTn id="50" presetID="45" presetClass="entr" presetSubtype="0" fill="hold" nodeType="withEffect">
                                  <p:stCondLst>
                                    <p:cond delay="0"/>
                                  </p:stCondLst>
                                  <p:childTnLst>
                                    <p:set>
                                      <p:cBhvr>
                                        <p:cTn id="51" dur="1" fill="hold">
                                          <p:stCondLst>
                                            <p:cond delay="0"/>
                                          </p:stCondLst>
                                        </p:cTn>
                                        <p:tgtEl>
                                          <p:spTgt spid="4">
                                            <p:txEl>
                                              <p:pRg st="16" end="16"/>
                                            </p:txEl>
                                          </p:spTgt>
                                        </p:tgtEl>
                                        <p:attrNameLst>
                                          <p:attrName>style.visibility</p:attrName>
                                        </p:attrNameLst>
                                      </p:cBhvr>
                                      <p:to>
                                        <p:strVal val="visible"/>
                                      </p:to>
                                    </p:set>
                                    <p:animEffect transition="in" filter="fade">
                                      <p:cBhvr>
                                        <p:cTn id="52" dur="2000"/>
                                        <p:tgtEl>
                                          <p:spTgt spid="4">
                                            <p:txEl>
                                              <p:pRg st="16" end="16"/>
                                            </p:txEl>
                                          </p:spTgt>
                                        </p:tgtEl>
                                      </p:cBhvr>
                                    </p:animEffect>
                                    <p:anim calcmode="lin" valueType="num">
                                      <p:cBhvr>
                                        <p:cTn id="53" dur="2000" fill="hold"/>
                                        <p:tgtEl>
                                          <p:spTgt spid="4">
                                            <p:txEl>
                                              <p:pRg st="16" end="16"/>
                                            </p:txEl>
                                          </p:spTgt>
                                        </p:tgtEl>
                                        <p:attrNameLst>
                                          <p:attrName>ppt_w</p:attrName>
                                        </p:attrNameLst>
                                      </p:cBhvr>
                                      <p:tavLst>
                                        <p:tav tm="0" fmla="#ppt_w*sin(2.5*pi*$)">
                                          <p:val>
                                            <p:fltVal val="0"/>
                                          </p:val>
                                        </p:tav>
                                        <p:tav tm="100000">
                                          <p:val>
                                            <p:fltVal val="1"/>
                                          </p:val>
                                        </p:tav>
                                      </p:tavLst>
                                    </p:anim>
                                    <p:anim calcmode="lin" valueType="num">
                                      <p:cBhvr>
                                        <p:cTn id="54" dur="2000" fill="hold"/>
                                        <p:tgtEl>
                                          <p:spTgt spid="4">
                                            <p:txEl>
                                              <p:pRg st="16" end="16"/>
                                            </p:txEl>
                                          </p:spTgt>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9"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0-#ppt_w/2"/>
                                          </p:val>
                                        </p:tav>
                                        <p:tav tm="100000">
                                          <p:val>
                                            <p:strVal val="#ppt_x"/>
                                          </p:val>
                                        </p:tav>
                                      </p:tavLst>
                                    </p:anim>
                                    <p:anim calcmode="lin" valueType="num">
                                      <p:cBhvr additive="base">
                                        <p:cTn id="60"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nodeType="clickEffect">
                                  <p:stCondLst>
                                    <p:cond delay="0"/>
                                  </p:stCondLst>
                                  <p:childTnLst>
                                    <p:set>
                                      <p:cBhvr>
                                        <p:cTn id="64" dur="1" fill="hold">
                                          <p:stCondLst>
                                            <p:cond delay="0"/>
                                          </p:stCondLst>
                                        </p:cTn>
                                        <p:tgtEl>
                                          <p:spTgt spid="4">
                                            <p:txEl>
                                              <p:pRg st="18" end="18"/>
                                            </p:txEl>
                                          </p:spTgt>
                                        </p:tgtEl>
                                        <p:attrNameLst>
                                          <p:attrName>style.visibility</p:attrName>
                                        </p:attrNameLst>
                                      </p:cBhvr>
                                      <p:to>
                                        <p:strVal val="visible"/>
                                      </p:to>
                                    </p:set>
                                    <p:animEffect transition="in" filter="wipe(down)">
                                      <p:cBhvr>
                                        <p:cTn id="65" dur="580">
                                          <p:stCondLst>
                                            <p:cond delay="0"/>
                                          </p:stCondLst>
                                        </p:cTn>
                                        <p:tgtEl>
                                          <p:spTgt spid="4">
                                            <p:txEl>
                                              <p:pRg st="18" end="18"/>
                                            </p:txEl>
                                          </p:spTgt>
                                        </p:tgtEl>
                                      </p:cBhvr>
                                    </p:animEffect>
                                    <p:anim calcmode="lin" valueType="num">
                                      <p:cBhvr>
                                        <p:cTn id="66" dur="1822" tmFilter="0,0; 0.14,0.36; 0.43,0.73; 0.71,0.91; 1.0,1.0">
                                          <p:stCondLst>
                                            <p:cond delay="0"/>
                                          </p:stCondLst>
                                        </p:cTn>
                                        <p:tgtEl>
                                          <p:spTgt spid="4">
                                            <p:txEl>
                                              <p:pRg st="18" end="18"/>
                                            </p:txEl>
                                          </p:spTgt>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4">
                                            <p:txEl>
                                              <p:pRg st="18" end="18"/>
                                            </p:txEl>
                                          </p:spTgt>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4">
                                            <p:txEl>
                                              <p:pRg st="18" end="18"/>
                                            </p:txEl>
                                          </p:spTgt>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4">
                                            <p:txEl>
                                              <p:pRg st="18" end="18"/>
                                            </p:txEl>
                                          </p:spTgt>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4">
                                            <p:txEl>
                                              <p:pRg st="18" end="18"/>
                                            </p:txEl>
                                          </p:spTgt>
                                        </p:tgtEl>
                                        <p:attrNameLst>
                                          <p:attrName>ppt_y</p:attrName>
                                        </p:attrNameLst>
                                      </p:cBhvr>
                                      <p:tavLst>
                                        <p:tav tm="0" fmla="#ppt_y-sin(pi*$)/81">
                                          <p:val>
                                            <p:fltVal val="0"/>
                                          </p:val>
                                        </p:tav>
                                        <p:tav tm="100000">
                                          <p:val>
                                            <p:fltVal val="1"/>
                                          </p:val>
                                        </p:tav>
                                      </p:tavLst>
                                    </p:anim>
                                    <p:animScale>
                                      <p:cBhvr>
                                        <p:cTn id="71" dur="26">
                                          <p:stCondLst>
                                            <p:cond delay="650"/>
                                          </p:stCondLst>
                                        </p:cTn>
                                        <p:tgtEl>
                                          <p:spTgt spid="4">
                                            <p:txEl>
                                              <p:pRg st="18" end="18"/>
                                            </p:txEl>
                                          </p:spTgt>
                                        </p:tgtEl>
                                      </p:cBhvr>
                                      <p:to x="100000" y="60000"/>
                                    </p:animScale>
                                    <p:animScale>
                                      <p:cBhvr>
                                        <p:cTn id="72" dur="166" decel="50000">
                                          <p:stCondLst>
                                            <p:cond delay="676"/>
                                          </p:stCondLst>
                                        </p:cTn>
                                        <p:tgtEl>
                                          <p:spTgt spid="4">
                                            <p:txEl>
                                              <p:pRg st="18" end="18"/>
                                            </p:txEl>
                                          </p:spTgt>
                                        </p:tgtEl>
                                      </p:cBhvr>
                                      <p:to x="100000" y="100000"/>
                                    </p:animScale>
                                    <p:animScale>
                                      <p:cBhvr>
                                        <p:cTn id="73" dur="26">
                                          <p:stCondLst>
                                            <p:cond delay="1312"/>
                                          </p:stCondLst>
                                        </p:cTn>
                                        <p:tgtEl>
                                          <p:spTgt spid="4">
                                            <p:txEl>
                                              <p:pRg st="18" end="18"/>
                                            </p:txEl>
                                          </p:spTgt>
                                        </p:tgtEl>
                                      </p:cBhvr>
                                      <p:to x="100000" y="80000"/>
                                    </p:animScale>
                                    <p:animScale>
                                      <p:cBhvr>
                                        <p:cTn id="74" dur="166" decel="50000">
                                          <p:stCondLst>
                                            <p:cond delay="1338"/>
                                          </p:stCondLst>
                                        </p:cTn>
                                        <p:tgtEl>
                                          <p:spTgt spid="4">
                                            <p:txEl>
                                              <p:pRg st="18" end="18"/>
                                            </p:txEl>
                                          </p:spTgt>
                                        </p:tgtEl>
                                      </p:cBhvr>
                                      <p:to x="100000" y="100000"/>
                                    </p:animScale>
                                    <p:animScale>
                                      <p:cBhvr>
                                        <p:cTn id="75" dur="26">
                                          <p:stCondLst>
                                            <p:cond delay="1642"/>
                                          </p:stCondLst>
                                        </p:cTn>
                                        <p:tgtEl>
                                          <p:spTgt spid="4">
                                            <p:txEl>
                                              <p:pRg st="18" end="18"/>
                                            </p:txEl>
                                          </p:spTgt>
                                        </p:tgtEl>
                                      </p:cBhvr>
                                      <p:to x="100000" y="90000"/>
                                    </p:animScale>
                                    <p:animScale>
                                      <p:cBhvr>
                                        <p:cTn id="76" dur="166" decel="50000">
                                          <p:stCondLst>
                                            <p:cond delay="1668"/>
                                          </p:stCondLst>
                                        </p:cTn>
                                        <p:tgtEl>
                                          <p:spTgt spid="4">
                                            <p:txEl>
                                              <p:pRg st="18" end="18"/>
                                            </p:txEl>
                                          </p:spTgt>
                                        </p:tgtEl>
                                      </p:cBhvr>
                                      <p:to x="100000" y="100000"/>
                                    </p:animScale>
                                    <p:animScale>
                                      <p:cBhvr>
                                        <p:cTn id="77" dur="26">
                                          <p:stCondLst>
                                            <p:cond delay="1808"/>
                                          </p:stCondLst>
                                        </p:cTn>
                                        <p:tgtEl>
                                          <p:spTgt spid="4">
                                            <p:txEl>
                                              <p:pRg st="18" end="18"/>
                                            </p:txEl>
                                          </p:spTgt>
                                        </p:tgtEl>
                                      </p:cBhvr>
                                      <p:to x="100000" y="95000"/>
                                    </p:animScale>
                                    <p:animScale>
                                      <p:cBhvr>
                                        <p:cTn id="78" dur="166" decel="50000">
                                          <p:stCondLst>
                                            <p:cond delay="1834"/>
                                          </p:stCondLst>
                                        </p:cTn>
                                        <p:tgtEl>
                                          <p:spTgt spid="4">
                                            <p:txEl>
                                              <p:pRg st="18" end="1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10816"/>
            <a:ext cx="12192000" cy="5078313"/>
          </a:xfrm>
          <a:prstGeom prst="rect">
            <a:avLst/>
          </a:prstGeom>
        </p:spPr>
        <p:txBody>
          <a:bodyPr wrap="square">
            <a:spAutoFit/>
          </a:bodyPr>
          <a:lstStyle/>
          <a:p>
            <a:r>
              <a:rPr lang="as-IN" dirty="0"/>
              <a:t>প্রচুরক (</a:t>
            </a:r>
            <a:r>
              <a:rPr lang="en-US" dirty="0"/>
              <a:t>Mode</a:t>
            </a:r>
            <a:r>
              <a:rPr lang="en-US" dirty="0" smtClean="0"/>
              <a:t>)</a:t>
            </a:r>
          </a:p>
          <a:p>
            <a:endParaRPr lang="en-US" dirty="0"/>
          </a:p>
          <a:p>
            <a:r>
              <a:rPr lang="as-IN" dirty="0"/>
              <a:t>কোনো উপাত্তে যে সংখ্যাটি সবচেয়ে বেশি বার উপস্থাপিত হয় তাকে উক্ত উপাত্তের প্রচুরক বলে। প্রচুরক একাধিকও হতে পারে। কোনো উপাত্তে যদি একটি সংখ্যাও একাধিকবার উপস্থাপিত না হয় তাহলে ঐ উপাত্তের প্রচুরক নেই। যেমন:</a:t>
            </a:r>
          </a:p>
          <a:p>
            <a:endParaRPr lang="as-IN" dirty="0"/>
          </a:p>
          <a:p>
            <a:r>
              <a:rPr lang="as-IN" dirty="0"/>
              <a:t>34, 45, 53, 64, 75, 75, 85 এর প্রচুরক 75</a:t>
            </a:r>
          </a:p>
          <a:p>
            <a:endParaRPr lang="as-IN" dirty="0"/>
          </a:p>
          <a:p>
            <a:r>
              <a:rPr lang="as-IN" dirty="0"/>
              <a:t>আবার 14, 25, 33, 45, 65, 65, 85, 85 এর প্রচুরক 65 ও 85</a:t>
            </a:r>
          </a:p>
          <a:p>
            <a:endParaRPr lang="as-IN" dirty="0"/>
          </a:p>
          <a:p>
            <a:r>
              <a:rPr lang="as-IN" dirty="0"/>
              <a:t>এছাড়াও প্রচুরক নির্ণয়ের আরো পদ্ধতি রয়েছে। সারণিবদ্ধ উপাত্তের প্রচুরক নির্ণয়ের জন্য নিচের সূত্রটি ব্যবহৃত হয়</a:t>
            </a:r>
            <a:r>
              <a:rPr lang="as-IN" dirty="0" smtClean="0"/>
              <a:t>:</a:t>
            </a:r>
            <a:endParaRPr lang="en-US" dirty="0" smtClean="0"/>
          </a:p>
          <a:p>
            <a:endParaRPr lang="as-IN" dirty="0"/>
          </a:p>
          <a:p>
            <a:endParaRPr lang="as-IN" dirty="0"/>
          </a:p>
          <a:p>
            <a:r>
              <a:rPr lang="as-IN" dirty="0"/>
              <a:t>প্রচুরক = </a:t>
            </a:r>
            <a:r>
              <a:rPr lang="en-US" dirty="0"/>
              <a:t>L + \</a:t>
            </a:r>
            <a:r>
              <a:rPr lang="en-US" dirty="0" err="1"/>
              <a:t>frac</a:t>
            </a:r>
            <a:r>
              <a:rPr lang="en-US" dirty="0"/>
              <a:t>{f1}{f1+f2} \times </a:t>
            </a:r>
            <a:r>
              <a:rPr lang="en-US" dirty="0" smtClean="0"/>
              <a:t>h </a:t>
            </a:r>
            <a:r>
              <a:rPr lang="en-US" dirty="0" err="1" smtClean="0"/>
              <a:t>বা</a:t>
            </a:r>
            <a:r>
              <a:rPr lang="en-US" dirty="0" smtClean="0"/>
              <a:t> </a:t>
            </a:r>
          </a:p>
          <a:p>
            <a:endParaRPr lang="en-US" dirty="0"/>
          </a:p>
          <a:p>
            <a:endParaRPr lang="en-US" dirty="0"/>
          </a:p>
          <a:p>
            <a:r>
              <a:rPr lang="as-IN" dirty="0"/>
              <a:t>এখানে, </a:t>
            </a:r>
            <a:r>
              <a:rPr lang="en-US" dirty="0"/>
              <a:t>n = </a:t>
            </a:r>
            <a:r>
              <a:rPr lang="as-IN" dirty="0"/>
              <a:t>উপাত্ত সংখ্যা বা মোট গণসংখ্যা, </a:t>
            </a:r>
            <a:r>
              <a:rPr lang="en-US" dirty="0"/>
              <a:t>L = </a:t>
            </a:r>
            <a:r>
              <a:rPr lang="as-IN" dirty="0"/>
              <a:t>প্রচুরক শ্রেণির নিম্নসীমা, </a:t>
            </a:r>
            <a:r>
              <a:rPr lang="en-US" dirty="0"/>
              <a:t>f1 = </a:t>
            </a:r>
            <a:r>
              <a:rPr lang="as-IN" dirty="0"/>
              <a:t>প্রচুরক শ্রেণির গণসংখ্যা – পূর্ববর্তী শ্রেণির গণসংখ্যা, </a:t>
            </a:r>
            <a:r>
              <a:rPr lang="en-US" dirty="0"/>
              <a:t>f2 =</a:t>
            </a:r>
            <a:r>
              <a:rPr lang="as-IN" dirty="0"/>
              <a:t>প্রচুরক শ্রেণির গণসংখ্যা – পরবর্তী শ্রেণির গণসংখ্যা, </a:t>
            </a:r>
            <a:r>
              <a:rPr lang="en-US" dirty="0"/>
              <a:t>h = </a:t>
            </a:r>
            <a:r>
              <a:rPr lang="as-IN" dirty="0"/>
              <a:t>শ্রেণি ব্যবধান।</a:t>
            </a:r>
          </a:p>
          <a:p>
            <a:endParaRPr lang="as-IN"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3630" y="3668486"/>
            <a:ext cx="5374821" cy="1012371"/>
          </a:xfrm>
          <a:prstGeom prst="rect">
            <a:avLst/>
          </a:prstGeom>
        </p:spPr>
      </p:pic>
    </p:spTree>
    <p:extLst>
      <p:ext uri="{BB962C8B-B14F-4D97-AF65-F5344CB8AC3E}">
        <p14:creationId xmlns:p14="http://schemas.microsoft.com/office/powerpoint/2010/main" val="4795817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5">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anim calcmode="lin" valueType="num">
                                      <p:cBhvr>
                                        <p:cTn id="13" dur="2000" fill="hold"/>
                                        <p:tgtEl>
                                          <p:spTgt spid="5">
                                            <p:txEl>
                                              <p:pRg st="2" end="2"/>
                                            </p:txEl>
                                          </p:spTgt>
                                        </p:tgtEl>
                                        <p:attrNameLst>
                                          <p:attrName>ppt_w</p:attrName>
                                        </p:attrNameLst>
                                      </p:cBhvr>
                                      <p:tavLst>
                                        <p:tav tm="0" fmla="#ppt_w*sin(2.5*pi*$)">
                                          <p:val>
                                            <p:fltVal val="0"/>
                                          </p:val>
                                        </p:tav>
                                        <p:tav tm="100000">
                                          <p:val>
                                            <p:fltVal val="1"/>
                                          </p:val>
                                        </p:tav>
                                      </p:tavLst>
                                    </p:anim>
                                    <p:anim calcmode="lin" valueType="num">
                                      <p:cBhvr>
                                        <p:cTn id="14" dur="2000" fill="hold"/>
                                        <p:tgtEl>
                                          <p:spTgt spid="5">
                                            <p:txEl>
                                              <p:pRg st="2" end="2"/>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2000"/>
                                        <p:tgtEl>
                                          <p:spTgt spid="5">
                                            <p:txEl>
                                              <p:pRg st="4" end="4"/>
                                            </p:txEl>
                                          </p:spTgt>
                                        </p:tgtEl>
                                      </p:cBhvr>
                                    </p:animEffect>
                                    <p:anim calcmode="lin" valueType="num">
                                      <p:cBhvr>
                                        <p:cTn id="18" dur="2000" fill="hold"/>
                                        <p:tgtEl>
                                          <p:spTgt spid="5">
                                            <p:txEl>
                                              <p:pRg st="4" end="4"/>
                                            </p:txEl>
                                          </p:spTgt>
                                        </p:tgtEl>
                                        <p:attrNameLst>
                                          <p:attrName>ppt_w</p:attrName>
                                        </p:attrNameLst>
                                      </p:cBhvr>
                                      <p:tavLst>
                                        <p:tav tm="0" fmla="#ppt_w*sin(2.5*pi*$)">
                                          <p:val>
                                            <p:fltVal val="0"/>
                                          </p:val>
                                        </p:tav>
                                        <p:tav tm="100000">
                                          <p:val>
                                            <p:fltVal val="1"/>
                                          </p:val>
                                        </p:tav>
                                      </p:tavLst>
                                    </p:anim>
                                    <p:anim calcmode="lin" valueType="num">
                                      <p:cBhvr>
                                        <p:cTn id="19" dur="2000" fill="hold"/>
                                        <p:tgtEl>
                                          <p:spTgt spid="5">
                                            <p:txEl>
                                              <p:pRg st="4" end="4"/>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2000"/>
                                        <p:tgtEl>
                                          <p:spTgt spid="5">
                                            <p:txEl>
                                              <p:pRg st="6" end="6"/>
                                            </p:txEl>
                                          </p:spTgt>
                                        </p:tgtEl>
                                      </p:cBhvr>
                                    </p:animEffect>
                                    <p:anim calcmode="lin" valueType="num">
                                      <p:cBhvr>
                                        <p:cTn id="23" dur="2000" fill="hold"/>
                                        <p:tgtEl>
                                          <p:spTgt spid="5">
                                            <p:txEl>
                                              <p:pRg st="6" end="6"/>
                                            </p:txEl>
                                          </p:spTgt>
                                        </p:tgtEl>
                                        <p:attrNameLst>
                                          <p:attrName>ppt_w</p:attrName>
                                        </p:attrNameLst>
                                      </p:cBhvr>
                                      <p:tavLst>
                                        <p:tav tm="0" fmla="#ppt_w*sin(2.5*pi*$)">
                                          <p:val>
                                            <p:fltVal val="0"/>
                                          </p:val>
                                        </p:tav>
                                        <p:tav tm="100000">
                                          <p:val>
                                            <p:fltVal val="1"/>
                                          </p:val>
                                        </p:tav>
                                      </p:tavLst>
                                    </p:anim>
                                    <p:anim calcmode="lin" valueType="num">
                                      <p:cBhvr>
                                        <p:cTn id="24" dur="2000" fill="hold"/>
                                        <p:tgtEl>
                                          <p:spTgt spid="5">
                                            <p:txEl>
                                              <p:pRg st="6" end="6"/>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2000"/>
                                        <p:tgtEl>
                                          <p:spTgt spid="5">
                                            <p:txEl>
                                              <p:pRg st="8" end="8"/>
                                            </p:txEl>
                                          </p:spTgt>
                                        </p:tgtEl>
                                      </p:cBhvr>
                                    </p:animEffect>
                                    <p:anim calcmode="lin" valueType="num">
                                      <p:cBhvr>
                                        <p:cTn id="28" dur="2000" fill="hold"/>
                                        <p:tgtEl>
                                          <p:spTgt spid="5">
                                            <p:txEl>
                                              <p:pRg st="8" end="8"/>
                                            </p:txEl>
                                          </p:spTgt>
                                        </p:tgtEl>
                                        <p:attrNameLst>
                                          <p:attrName>ppt_w</p:attrName>
                                        </p:attrNameLst>
                                      </p:cBhvr>
                                      <p:tavLst>
                                        <p:tav tm="0" fmla="#ppt_w*sin(2.5*pi*$)">
                                          <p:val>
                                            <p:fltVal val="0"/>
                                          </p:val>
                                        </p:tav>
                                        <p:tav tm="100000">
                                          <p:val>
                                            <p:fltVal val="1"/>
                                          </p:val>
                                        </p:tav>
                                      </p:tavLst>
                                    </p:anim>
                                    <p:anim calcmode="lin" valueType="num">
                                      <p:cBhvr>
                                        <p:cTn id="29" dur="2000" fill="hold"/>
                                        <p:tgtEl>
                                          <p:spTgt spid="5">
                                            <p:txEl>
                                              <p:pRg st="8" end="8"/>
                                            </p:txEl>
                                          </p:spTgt>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5">
                                            <p:txEl>
                                              <p:pRg st="11" end="11"/>
                                            </p:txEl>
                                          </p:spTgt>
                                        </p:tgtEl>
                                        <p:attrNameLst>
                                          <p:attrName>style.visibility</p:attrName>
                                        </p:attrNameLst>
                                      </p:cBhvr>
                                      <p:to>
                                        <p:strVal val="visible"/>
                                      </p:to>
                                    </p:set>
                                    <p:animEffect transition="in" filter="fade">
                                      <p:cBhvr>
                                        <p:cTn id="32" dur="2000"/>
                                        <p:tgtEl>
                                          <p:spTgt spid="5">
                                            <p:txEl>
                                              <p:pRg st="11" end="11"/>
                                            </p:txEl>
                                          </p:spTgt>
                                        </p:tgtEl>
                                      </p:cBhvr>
                                    </p:animEffect>
                                    <p:anim calcmode="lin" valueType="num">
                                      <p:cBhvr>
                                        <p:cTn id="33" dur="2000" fill="hold"/>
                                        <p:tgtEl>
                                          <p:spTgt spid="5">
                                            <p:txEl>
                                              <p:pRg st="11" end="11"/>
                                            </p:txEl>
                                          </p:spTgt>
                                        </p:tgtEl>
                                        <p:attrNameLst>
                                          <p:attrName>ppt_w</p:attrName>
                                        </p:attrNameLst>
                                      </p:cBhvr>
                                      <p:tavLst>
                                        <p:tav tm="0" fmla="#ppt_w*sin(2.5*pi*$)">
                                          <p:val>
                                            <p:fltVal val="0"/>
                                          </p:val>
                                        </p:tav>
                                        <p:tav tm="100000">
                                          <p:val>
                                            <p:fltVal val="1"/>
                                          </p:val>
                                        </p:tav>
                                      </p:tavLst>
                                    </p:anim>
                                    <p:anim calcmode="lin" valueType="num">
                                      <p:cBhvr>
                                        <p:cTn id="34" dur="2000" fill="hold"/>
                                        <p:tgtEl>
                                          <p:spTgt spid="5">
                                            <p:txEl>
                                              <p:pRg st="11" end="11"/>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2250" fill="hold"/>
                                        <p:tgtEl>
                                          <p:spTgt spid="6"/>
                                        </p:tgtEl>
                                        <p:attrNameLst>
                                          <p:attrName>ppt_x</p:attrName>
                                        </p:attrNameLst>
                                      </p:cBhvr>
                                      <p:tavLst>
                                        <p:tav tm="0">
                                          <p:val>
                                            <p:strVal val="1+#ppt_w/2"/>
                                          </p:val>
                                        </p:tav>
                                        <p:tav tm="100000">
                                          <p:val>
                                            <p:strVal val="#ppt_x"/>
                                          </p:val>
                                        </p:tav>
                                      </p:tavLst>
                                    </p:anim>
                                    <p:anim calcmode="lin" valueType="num">
                                      <p:cBhvr additive="base">
                                        <p:cTn id="40"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5">
                                            <p:txEl>
                                              <p:pRg st="14" end="14"/>
                                            </p:txEl>
                                          </p:spTgt>
                                        </p:tgtEl>
                                        <p:attrNameLst>
                                          <p:attrName>style.visibility</p:attrName>
                                        </p:attrNameLst>
                                      </p:cBhvr>
                                      <p:to>
                                        <p:strVal val="visible"/>
                                      </p:to>
                                    </p:set>
                                    <p:anim calcmode="lin" valueType="num">
                                      <p:cBhvr>
                                        <p:cTn id="45" dur="2500" fill="hold"/>
                                        <p:tgtEl>
                                          <p:spTgt spid="5">
                                            <p:txEl>
                                              <p:pRg st="14" end="14"/>
                                            </p:txEl>
                                          </p:spTgt>
                                        </p:tgtEl>
                                        <p:attrNameLst>
                                          <p:attrName>ppt_w</p:attrName>
                                        </p:attrNameLst>
                                      </p:cBhvr>
                                      <p:tavLst>
                                        <p:tav tm="0">
                                          <p:val>
                                            <p:fltVal val="0"/>
                                          </p:val>
                                        </p:tav>
                                        <p:tav tm="100000">
                                          <p:val>
                                            <p:strVal val="#ppt_w"/>
                                          </p:val>
                                        </p:tav>
                                      </p:tavLst>
                                    </p:anim>
                                    <p:anim calcmode="lin" valueType="num">
                                      <p:cBhvr>
                                        <p:cTn id="46" dur="2500" fill="hold"/>
                                        <p:tgtEl>
                                          <p:spTgt spid="5">
                                            <p:txEl>
                                              <p:pRg st="14" end="14"/>
                                            </p:txEl>
                                          </p:spTgt>
                                        </p:tgtEl>
                                        <p:attrNameLst>
                                          <p:attrName>ppt_h</p:attrName>
                                        </p:attrNameLst>
                                      </p:cBhvr>
                                      <p:tavLst>
                                        <p:tav tm="0">
                                          <p:val>
                                            <p:fltVal val="0"/>
                                          </p:val>
                                        </p:tav>
                                        <p:tav tm="100000">
                                          <p:val>
                                            <p:strVal val="#ppt_h"/>
                                          </p:val>
                                        </p:tav>
                                      </p:tavLst>
                                    </p:anim>
                                    <p:animEffect transition="in" filter="fade">
                                      <p:cBhvr>
                                        <p:cTn id="47" dur="250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511596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3076575"/>
          </a:xfrm>
          <a:prstGeom prst="rect">
            <a:avLst/>
          </a:prstGeom>
        </p:spPr>
      </p:pic>
      <p:sp>
        <p:nvSpPr>
          <p:cNvPr id="6" name="Rectangle 5"/>
          <p:cNvSpPr/>
          <p:nvPr/>
        </p:nvSpPr>
        <p:spPr>
          <a:xfrm>
            <a:off x="0" y="3010878"/>
            <a:ext cx="12191999" cy="646331"/>
          </a:xfrm>
          <a:prstGeom prst="rect">
            <a:avLst/>
          </a:prstGeom>
        </p:spPr>
        <p:txBody>
          <a:bodyPr wrap="square">
            <a:spAutoFit/>
          </a:bodyPr>
          <a:lstStyle/>
          <a:p>
            <a:r>
              <a:rPr lang="as-IN" dirty="0"/>
              <a:t>উপাত্তসমূহের গণসংখ্যাকে পর্যায়ক্রমে যোগ করে ক্রমযোজিত গণসংখ্যা বা যোজিত গণসংখ্যা পাওয়া যায়। নিচে একটি ক্রমযোজিত গণসংখ্যা সারণি দেওয়া হলো।</a:t>
            </a:r>
            <a:endParaRPr lang="en-US" dirty="0"/>
          </a:p>
        </p:txBody>
      </p:sp>
      <p:sp>
        <p:nvSpPr>
          <p:cNvPr id="7" name="Rectangle 6"/>
          <p:cNvSpPr/>
          <p:nvPr/>
        </p:nvSpPr>
        <p:spPr>
          <a:xfrm>
            <a:off x="0" y="3674239"/>
            <a:ext cx="3679371" cy="2585323"/>
          </a:xfrm>
          <a:prstGeom prst="rect">
            <a:avLst/>
          </a:prstGeom>
        </p:spPr>
        <p:txBody>
          <a:bodyPr wrap="square">
            <a:spAutoFit/>
          </a:bodyPr>
          <a:lstStyle/>
          <a:p>
            <a:r>
              <a:rPr lang="as-IN" dirty="0"/>
              <a:t>পরিসংখ্যানে চলক দুই ধরনের। যথা:</a:t>
            </a:r>
          </a:p>
          <a:p>
            <a:endParaRPr lang="as-IN" dirty="0"/>
          </a:p>
          <a:p>
            <a:r>
              <a:rPr lang="as-IN" dirty="0"/>
              <a:t>১। বিচ্ছিন্ন </a:t>
            </a:r>
            <a:r>
              <a:rPr lang="as-IN" dirty="0" smtClean="0"/>
              <a:t>চলক</a:t>
            </a:r>
            <a:r>
              <a:rPr lang="en-US" dirty="0" smtClean="0"/>
              <a:t>=</a:t>
            </a:r>
            <a:endParaRPr lang="as-IN" dirty="0"/>
          </a:p>
          <a:p>
            <a:endParaRPr lang="en-US" dirty="0" smtClean="0"/>
          </a:p>
          <a:p>
            <a:endParaRPr lang="en-US" dirty="0"/>
          </a:p>
          <a:p>
            <a:endParaRPr lang="en-US" dirty="0" smtClean="0"/>
          </a:p>
          <a:p>
            <a:endParaRPr lang="as-IN" dirty="0"/>
          </a:p>
          <a:p>
            <a:r>
              <a:rPr lang="as-IN" dirty="0"/>
              <a:t>২। অবিচ্ছিন্ন </a:t>
            </a:r>
            <a:r>
              <a:rPr lang="as-IN" dirty="0" smtClean="0"/>
              <a:t>চলক</a:t>
            </a:r>
            <a:r>
              <a:rPr lang="en-US" dirty="0" smtClean="0"/>
              <a:t>=</a:t>
            </a:r>
            <a:endParaRPr lang="as-IN" dirty="0"/>
          </a:p>
          <a:p>
            <a:endParaRPr lang="as-IN" dirty="0"/>
          </a:p>
        </p:txBody>
      </p:sp>
      <p:sp>
        <p:nvSpPr>
          <p:cNvPr id="8" name="Rectangle 7"/>
          <p:cNvSpPr/>
          <p:nvPr/>
        </p:nvSpPr>
        <p:spPr>
          <a:xfrm>
            <a:off x="1905000" y="5572036"/>
            <a:ext cx="10287000" cy="923330"/>
          </a:xfrm>
          <a:prstGeom prst="rect">
            <a:avLst/>
          </a:prstGeom>
        </p:spPr>
        <p:txBody>
          <a:bodyPr wrap="square">
            <a:spAutoFit/>
          </a:bodyPr>
          <a:lstStyle/>
          <a:p>
            <a:r>
              <a:rPr lang="as-IN" dirty="0"/>
              <a:t>যে চলকের মান পরিমাপ (</a:t>
            </a:r>
            <a:r>
              <a:rPr lang="en-US" dirty="0"/>
              <a:t>measure) </a:t>
            </a:r>
            <a:r>
              <a:rPr lang="as-IN" dirty="0"/>
              <a:t>করে নির্ধারন করতে হয় অর্থাৎ যে চলকের মান যেকোনো বাস্তব সংখ্যা হতে পারে তাকে অবিচ্ছিন্ন চলক বলে। এটি এমন একটি চলক যা দু’টি সংখ্যার মধ্যবর্তি যেকোনো মান (খন্ড বা অখন্ড) গ্রহণ করতে পারে।</a:t>
            </a:r>
            <a:endParaRPr lang="en-US" dirty="0"/>
          </a:p>
        </p:txBody>
      </p:sp>
      <p:sp>
        <p:nvSpPr>
          <p:cNvPr id="9" name="Rectangle 8"/>
          <p:cNvSpPr/>
          <p:nvPr/>
        </p:nvSpPr>
        <p:spPr>
          <a:xfrm>
            <a:off x="1719943" y="4243980"/>
            <a:ext cx="10472057" cy="646331"/>
          </a:xfrm>
          <a:prstGeom prst="rect">
            <a:avLst/>
          </a:prstGeom>
        </p:spPr>
        <p:txBody>
          <a:bodyPr wrap="square">
            <a:spAutoFit/>
          </a:bodyPr>
          <a:lstStyle/>
          <a:p>
            <a:r>
              <a:rPr lang="as-IN" dirty="0" smtClean="0"/>
              <a:t>যে </a:t>
            </a:r>
            <a:r>
              <a:rPr lang="as-IN" dirty="0"/>
              <a:t>চলকের মান গণনা (</a:t>
            </a:r>
            <a:r>
              <a:rPr lang="en-US" dirty="0"/>
              <a:t>count) </a:t>
            </a:r>
            <a:r>
              <a:rPr lang="as-IN" dirty="0"/>
              <a:t>করে নির্ধারন করা যায় অর্থাৎ যে চলকের মান শুধুমাত্র পূর্ণসংখ্যা (অখন্ড সংখ্যা) তাকে বিচ্ছিন্ন চলক বলে।</a:t>
            </a:r>
          </a:p>
        </p:txBody>
      </p:sp>
    </p:spTree>
    <p:extLst>
      <p:ext uri="{BB962C8B-B14F-4D97-AF65-F5344CB8AC3E}">
        <p14:creationId xmlns:p14="http://schemas.microsoft.com/office/powerpoint/2010/main" val="12020631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2000" fill="hold"/>
                                        <p:tgtEl>
                                          <p:spTgt spid="9"/>
                                        </p:tgtEl>
                                        <p:attrNameLst>
                                          <p:attrName>ppt_x</p:attrName>
                                        </p:attrNameLst>
                                      </p:cBhvr>
                                      <p:tavLst>
                                        <p:tav tm="0">
                                          <p:val>
                                            <p:strVal val="#ppt_x"/>
                                          </p:val>
                                        </p:tav>
                                        <p:tav tm="100000">
                                          <p:val>
                                            <p:strVal val="#ppt_x"/>
                                          </p:val>
                                        </p:tav>
                                      </p:tavLst>
                                    </p:anim>
                                    <p:anim calcmode="lin" valueType="num">
                                      <p:cBhvr additive="base">
                                        <p:cTn id="36" dur="20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2250" fill="hold"/>
                                        <p:tgtEl>
                                          <p:spTgt spid="8"/>
                                        </p:tgtEl>
                                        <p:attrNameLst>
                                          <p:attrName>ppt_x</p:attrName>
                                        </p:attrNameLst>
                                      </p:cBhvr>
                                      <p:tavLst>
                                        <p:tav tm="0">
                                          <p:val>
                                            <p:strVal val="#ppt_x"/>
                                          </p:val>
                                        </p:tav>
                                        <p:tav tm="100000">
                                          <p:val>
                                            <p:strVal val="#ppt_x"/>
                                          </p:val>
                                        </p:tav>
                                      </p:tavLst>
                                    </p:anim>
                                    <p:anim calcmode="lin" valueType="num">
                                      <p:cBhvr additive="base">
                                        <p:cTn id="42" dur="225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21429"/>
            <a:ext cx="12191999" cy="4136571"/>
          </a:xfrm>
          <a:prstGeom prst="rect">
            <a:avLst/>
          </a:prstGeom>
        </p:spPr>
      </p:pic>
      <p:sp>
        <p:nvSpPr>
          <p:cNvPr id="5" name="Rectangle 4"/>
          <p:cNvSpPr/>
          <p:nvPr/>
        </p:nvSpPr>
        <p:spPr>
          <a:xfrm>
            <a:off x="0" y="0"/>
            <a:ext cx="12192000" cy="1200329"/>
          </a:xfrm>
          <a:prstGeom prst="rect">
            <a:avLst/>
          </a:prstGeom>
        </p:spPr>
        <p:txBody>
          <a:bodyPr wrap="square">
            <a:spAutoFit/>
          </a:bodyPr>
          <a:lstStyle/>
          <a:p>
            <a:r>
              <a:rPr lang="as-IN" dirty="0"/>
              <a:t>উপাত্তের লেখচিত্র</a:t>
            </a:r>
          </a:p>
          <a:p>
            <a:r>
              <a:rPr lang="as-IN" dirty="0"/>
              <a:t>বিষয়বস্তুকে সহজবোধ্য ও চিত্তাকর্ষক করার জন্য সারণিভূক্ত উপাত্তসমূহকে লেখচিত্রের মাধ্যমে উপস্থাপন করা হয়। এক্ষেত্রে গণসংখ্যা নিবেশন সারণি ও ক্রমযোজিত গণসংখ্যা সারণি ব্যবহার করে আয়তলেখ, গণসংখ্যা বহুভূজ, পাইচিত্র ও অজিভ রেখা আঁকা হয়।</a:t>
            </a:r>
          </a:p>
        </p:txBody>
      </p:sp>
      <p:sp>
        <p:nvSpPr>
          <p:cNvPr id="6" name="Rectangle 5"/>
          <p:cNvSpPr/>
          <p:nvPr/>
        </p:nvSpPr>
        <p:spPr>
          <a:xfrm>
            <a:off x="1" y="1634422"/>
            <a:ext cx="12192000" cy="923330"/>
          </a:xfrm>
          <a:prstGeom prst="rect">
            <a:avLst/>
          </a:prstGeom>
        </p:spPr>
        <p:txBody>
          <a:bodyPr wrap="square">
            <a:spAutoFit/>
          </a:bodyPr>
          <a:lstStyle/>
          <a:p>
            <a:r>
              <a:rPr lang="as-IN" dirty="0"/>
              <a:t>আয়তলেখ (</a:t>
            </a:r>
            <a:r>
              <a:rPr lang="en-US" dirty="0"/>
              <a:t>Histogram)</a:t>
            </a:r>
          </a:p>
          <a:p>
            <a:r>
              <a:rPr lang="as-IN" dirty="0"/>
              <a:t>ছক কাগজের </a:t>
            </a:r>
            <a:r>
              <a:rPr lang="en-US" dirty="0"/>
              <a:t>x-</a:t>
            </a:r>
            <a:r>
              <a:rPr lang="as-IN" dirty="0"/>
              <a:t>অক্ষ বরাবর শ্রেণিসীমা এবং </a:t>
            </a:r>
            <a:r>
              <a:rPr lang="en-US" dirty="0"/>
              <a:t>y-</a:t>
            </a:r>
            <a:r>
              <a:rPr lang="as-IN" dirty="0"/>
              <a:t>অক্ষ বরাবর গণসংখ্যা নিয়ে আয়তলেখ আঁকা হয়। আয়তের ভূমি হয় শ্রেণিসীমা এবং উচ্চতা হয় গণসংখ্যা। এখানে আয়তলেখ অঙ্কনের জন্য শ্রেণিসীমা অবিচ্ছিন্ন করে নেয়া হল।</a:t>
            </a:r>
          </a:p>
        </p:txBody>
      </p:sp>
    </p:spTree>
    <p:extLst>
      <p:ext uri="{BB962C8B-B14F-4D97-AF65-F5344CB8AC3E}">
        <p14:creationId xmlns:p14="http://schemas.microsoft.com/office/powerpoint/2010/main" val="42811807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299357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33900"/>
            <a:ext cx="12192000" cy="2324100"/>
          </a:xfrm>
          <a:prstGeom prst="rect">
            <a:avLst/>
          </a:prstGeom>
        </p:spPr>
      </p:pic>
      <p:sp>
        <p:nvSpPr>
          <p:cNvPr id="6" name="Rectangle 5"/>
          <p:cNvSpPr/>
          <p:nvPr/>
        </p:nvSpPr>
        <p:spPr>
          <a:xfrm>
            <a:off x="-76200" y="3211009"/>
            <a:ext cx="12192000" cy="1200329"/>
          </a:xfrm>
          <a:prstGeom prst="rect">
            <a:avLst/>
          </a:prstGeom>
        </p:spPr>
        <p:txBody>
          <a:bodyPr wrap="square">
            <a:spAutoFit/>
          </a:bodyPr>
          <a:lstStyle/>
          <a:p>
            <a:r>
              <a:rPr lang="as-IN" dirty="0"/>
              <a:t>ছক কাগজের প্রতি ঘরকে এক একক ধরে </a:t>
            </a:r>
            <a:r>
              <a:rPr lang="en-US" dirty="0"/>
              <a:t>x-</a:t>
            </a:r>
            <a:r>
              <a:rPr lang="as-IN" dirty="0"/>
              <a:t>অক্ষ বরাবর শ্রেণি মধ্যমান এবং </a:t>
            </a:r>
            <a:r>
              <a:rPr lang="en-US" dirty="0"/>
              <a:t>y-</a:t>
            </a:r>
            <a:r>
              <a:rPr lang="as-IN" dirty="0"/>
              <a:t>অক্ষ বরাবর গণসংখ্যা নিয়ে শ্রেণি মধ্যমান বরাবর গণসংখ্যা অনুযায়ী বিন্দুগুলো চিহ্নিত করা হয়েছে। এরপর রেখাংশ দ্বারা বিন্দুগুলো যোগ করে গণসংখ্যা বহুভূজ আঁকা হয়েছে। গণসংখ্যা বহুভূজ সুন্দর দেখানোর জন্য প্রথম ও শেষ শ্রেণির প্রান্ত বিন্দুদ্বয়কে </a:t>
            </a:r>
            <a:r>
              <a:rPr lang="en-US" dirty="0"/>
              <a:t>x </a:t>
            </a:r>
            <a:r>
              <a:rPr lang="as-IN" dirty="0"/>
              <a:t>অক্ষের সাথে সংযুক্ত করা হয়েছে। মূলবিন্দু থেকে 47 পর্যন্ত পূর্ববর্তী সংখ্যাগুলো আছে বোঝাতে ভাঙ্গা চিহ্ন দেওয়া হয়েছে।</a:t>
            </a:r>
            <a:endParaRPr lang="en-US" dirty="0"/>
          </a:p>
        </p:txBody>
      </p:sp>
    </p:spTree>
    <p:extLst>
      <p:ext uri="{BB962C8B-B14F-4D97-AF65-F5344CB8AC3E}">
        <p14:creationId xmlns:p14="http://schemas.microsoft.com/office/powerpoint/2010/main" val="38322515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2000"/>
                                        <p:tgtEl>
                                          <p:spTgt spid="5"/>
                                        </p:tgtEl>
                                      </p:cBhvr>
                                    </p:animEffect>
                                    <p:anim calcmode="lin" valueType="num">
                                      <p:cBhvr>
                                        <p:cTn id="31" dur="2000" fill="hold"/>
                                        <p:tgtEl>
                                          <p:spTgt spid="5"/>
                                        </p:tgtEl>
                                        <p:attrNameLst>
                                          <p:attrName>ppt_w</p:attrName>
                                        </p:attrNameLst>
                                      </p:cBhvr>
                                      <p:tavLst>
                                        <p:tav tm="0" fmla="#ppt_w*sin(2.5*pi*$)">
                                          <p:val>
                                            <p:fltVal val="0"/>
                                          </p:val>
                                        </p:tav>
                                        <p:tav tm="100000">
                                          <p:val>
                                            <p:fltVal val="1"/>
                                          </p:val>
                                        </p:tav>
                                      </p:tavLst>
                                    </p:anim>
                                    <p:anim calcmode="lin" valueType="num">
                                      <p:cBhvr>
                                        <p:cTn id="32"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241662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77114"/>
            <a:ext cx="12192000" cy="2180886"/>
          </a:xfrm>
          <a:prstGeom prst="rect">
            <a:avLst/>
          </a:prstGeom>
        </p:spPr>
      </p:pic>
      <p:sp>
        <p:nvSpPr>
          <p:cNvPr id="7" name="Rectangle 6"/>
          <p:cNvSpPr/>
          <p:nvPr/>
        </p:nvSpPr>
        <p:spPr>
          <a:xfrm>
            <a:off x="0" y="3771037"/>
            <a:ext cx="12192000" cy="923330"/>
          </a:xfrm>
          <a:prstGeom prst="rect">
            <a:avLst/>
          </a:prstGeom>
        </p:spPr>
        <p:txBody>
          <a:bodyPr wrap="square">
            <a:spAutoFit/>
          </a:bodyPr>
          <a:lstStyle/>
          <a:p>
            <a:r>
              <a:rPr lang="as-IN" dirty="0"/>
              <a:t>ছক কাগজের প্রতি ঘরকে এক একক ধরে </a:t>
            </a:r>
            <a:r>
              <a:rPr lang="en-US" dirty="0"/>
              <a:t>x-</a:t>
            </a:r>
            <a:r>
              <a:rPr lang="as-IN" dirty="0"/>
              <a:t>অক্ষ বরাবর শ্রেণি উচ্চসীমা এবং প্রতি ঘরকে দুই একক ধরে </a:t>
            </a:r>
            <a:r>
              <a:rPr lang="en-US" dirty="0"/>
              <a:t>y-</a:t>
            </a:r>
            <a:r>
              <a:rPr lang="as-IN" dirty="0"/>
              <a:t>অক্ষ বরাবর ক্রমযোজিত গণসংখ্যা নিয়ে শ্রেণি উচ্চসীমা বরাবর বিন্দুগুলো চিহ্নিত করা হয়েছে। এরপর সাবলীলভাবে (</a:t>
            </a:r>
            <a:r>
              <a:rPr lang="en-US" dirty="0"/>
              <a:t>Freehand) </a:t>
            </a:r>
            <a:r>
              <a:rPr lang="as-IN" dirty="0"/>
              <a:t>বিন্দুগুলো যোগ করে অজিভ রেখা আঁকা হয়েছে। মূলবিন্দু থেকে 49 পর্যন্ত পূর্ববর্তী সংখ্যাগুলো আছে বোঝাতে ভাঙ্গা চিহ্ন দেওয়া হয়েছে।</a:t>
            </a:r>
            <a:endParaRPr lang="en-US" dirty="0"/>
          </a:p>
        </p:txBody>
      </p:sp>
      <p:sp>
        <p:nvSpPr>
          <p:cNvPr id="8" name="Rectangle 7"/>
          <p:cNvSpPr/>
          <p:nvPr/>
        </p:nvSpPr>
        <p:spPr>
          <a:xfrm>
            <a:off x="0" y="2690336"/>
            <a:ext cx="12192000" cy="923330"/>
          </a:xfrm>
          <a:prstGeom prst="rect">
            <a:avLst/>
          </a:prstGeom>
        </p:spPr>
        <p:txBody>
          <a:bodyPr wrap="square">
            <a:spAutoFit/>
          </a:bodyPr>
          <a:lstStyle/>
          <a:p>
            <a:r>
              <a:rPr lang="as-IN" dirty="0"/>
              <a:t>অজিভ রেখা (</a:t>
            </a:r>
            <a:r>
              <a:rPr lang="en-US" dirty="0"/>
              <a:t>Ogive Graph)</a:t>
            </a:r>
          </a:p>
          <a:p>
            <a:r>
              <a:rPr lang="as-IN" dirty="0"/>
              <a:t>অজিভ রেখা অঙ্কনের জন্য ক্রমযোজিত গণসংখ্যা নির্ণয় করে নিতে হয়। ছক কাগজের </a:t>
            </a:r>
            <a:r>
              <a:rPr lang="en-US" dirty="0"/>
              <a:t>x-</a:t>
            </a:r>
            <a:r>
              <a:rPr lang="as-IN" dirty="0"/>
              <a:t>অক্ষ বরাবর শ্রেণি উচ্চসীমা এবং </a:t>
            </a:r>
            <a:r>
              <a:rPr lang="en-US" dirty="0"/>
              <a:t>y-</a:t>
            </a:r>
            <a:r>
              <a:rPr lang="as-IN" dirty="0"/>
              <a:t>অক্ষ বরাবর ক্রমযোজিত গণসংখ্যা নিয়ে অজিভ রেখা বা ক্রমযোজিত গণসংখ্যা লেখ আঁকা হয়।</a:t>
            </a:r>
          </a:p>
        </p:txBody>
      </p:sp>
    </p:spTree>
    <p:extLst>
      <p:ext uri="{BB962C8B-B14F-4D97-AF65-F5344CB8AC3E}">
        <p14:creationId xmlns:p14="http://schemas.microsoft.com/office/powerpoint/2010/main" val="30132456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000"/>
                                        <p:tgtEl>
                                          <p:spTgt spid="8"/>
                                        </p:tgtEl>
                                      </p:cBhvr>
                                    </p:animEffect>
                                    <p:anim calcmode="lin" valueType="num">
                                      <p:cBhvr>
                                        <p:cTn id="26" dur="2000" fill="hold"/>
                                        <p:tgtEl>
                                          <p:spTgt spid="8"/>
                                        </p:tgtEl>
                                        <p:attrNameLst>
                                          <p:attrName>ppt_w</p:attrName>
                                        </p:attrNameLst>
                                      </p:cBhvr>
                                      <p:tavLst>
                                        <p:tav tm="0" fmla="#ppt_w*sin(2.5*pi*$)">
                                          <p:val>
                                            <p:fltVal val="0"/>
                                          </p:val>
                                        </p:tav>
                                        <p:tav tm="100000">
                                          <p:val>
                                            <p:fltVal val="1"/>
                                          </p:val>
                                        </p:tav>
                                      </p:tavLst>
                                    </p:anim>
                                    <p:anim calcmode="lin" valueType="num">
                                      <p:cBhvr>
                                        <p:cTn id="27"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80">
                                          <p:stCondLst>
                                            <p:cond delay="0"/>
                                          </p:stCondLst>
                                        </p:cTn>
                                        <p:tgtEl>
                                          <p:spTgt spid="7"/>
                                        </p:tgtEl>
                                      </p:cBhvr>
                                    </p:animEffect>
                                    <p:anim calcmode="lin" valueType="num">
                                      <p:cBhvr>
                                        <p:cTn id="3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8" dur="26">
                                          <p:stCondLst>
                                            <p:cond delay="650"/>
                                          </p:stCondLst>
                                        </p:cTn>
                                        <p:tgtEl>
                                          <p:spTgt spid="7"/>
                                        </p:tgtEl>
                                      </p:cBhvr>
                                      <p:to x="100000" y="60000"/>
                                    </p:animScale>
                                    <p:animScale>
                                      <p:cBhvr>
                                        <p:cTn id="39" dur="166" decel="50000">
                                          <p:stCondLst>
                                            <p:cond delay="676"/>
                                          </p:stCondLst>
                                        </p:cTn>
                                        <p:tgtEl>
                                          <p:spTgt spid="7"/>
                                        </p:tgtEl>
                                      </p:cBhvr>
                                      <p:to x="100000" y="100000"/>
                                    </p:animScale>
                                    <p:animScale>
                                      <p:cBhvr>
                                        <p:cTn id="40" dur="26">
                                          <p:stCondLst>
                                            <p:cond delay="1312"/>
                                          </p:stCondLst>
                                        </p:cTn>
                                        <p:tgtEl>
                                          <p:spTgt spid="7"/>
                                        </p:tgtEl>
                                      </p:cBhvr>
                                      <p:to x="100000" y="80000"/>
                                    </p:animScale>
                                    <p:animScale>
                                      <p:cBhvr>
                                        <p:cTn id="41" dur="166" decel="50000">
                                          <p:stCondLst>
                                            <p:cond delay="1338"/>
                                          </p:stCondLst>
                                        </p:cTn>
                                        <p:tgtEl>
                                          <p:spTgt spid="7"/>
                                        </p:tgtEl>
                                      </p:cBhvr>
                                      <p:to x="100000" y="100000"/>
                                    </p:animScale>
                                    <p:animScale>
                                      <p:cBhvr>
                                        <p:cTn id="42" dur="26">
                                          <p:stCondLst>
                                            <p:cond delay="1642"/>
                                          </p:stCondLst>
                                        </p:cTn>
                                        <p:tgtEl>
                                          <p:spTgt spid="7"/>
                                        </p:tgtEl>
                                      </p:cBhvr>
                                      <p:to x="100000" y="90000"/>
                                    </p:animScale>
                                    <p:animScale>
                                      <p:cBhvr>
                                        <p:cTn id="43" dur="166" decel="50000">
                                          <p:stCondLst>
                                            <p:cond delay="1668"/>
                                          </p:stCondLst>
                                        </p:cTn>
                                        <p:tgtEl>
                                          <p:spTgt spid="7"/>
                                        </p:tgtEl>
                                      </p:cBhvr>
                                      <p:to x="100000" y="100000"/>
                                    </p:animScale>
                                    <p:animScale>
                                      <p:cBhvr>
                                        <p:cTn id="44" dur="26">
                                          <p:stCondLst>
                                            <p:cond delay="1808"/>
                                          </p:stCondLst>
                                        </p:cTn>
                                        <p:tgtEl>
                                          <p:spTgt spid="7"/>
                                        </p:tgtEl>
                                      </p:cBhvr>
                                      <p:to x="100000" y="95000"/>
                                    </p:animScale>
                                    <p:animScale>
                                      <p:cBhvr>
                                        <p:cTn id="45" dur="166" decel="50000">
                                          <p:stCondLst>
                                            <p:cond delay="1834"/>
                                          </p:stCondLst>
                                        </p:cTn>
                                        <p:tgtEl>
                                          <p:spTgt spid="7"/>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2250" fill="hold"/>
                                        <p:tgtEl>
                                          <p:spTgt spid="5"/>
                                        </p:tgtEl>
                                        <p:attrNameLst>
                                          <p:attrName>ppt_w</p:attrName>
                                        </p:attrNameLst>
                                      </p:cBhvr>
                                      <p:tavLst>
                                        <p:tav tm="0">
                                          <p:val>
                                            <p:fltVal val="0"/>
                                          </p:val>
                                        </p:tav>
                                        <p:tav tm="100000">
                                          <p:val>
                                            <p:strVal val="#ppt_w"/>
                                          </p:val>
                                        </p:tav>
                                      </p:tavLst>
                                    </p:anim>
                                    <p:anim calcmode="lin" valueType="num">
                                      <p:cBhvr>
                                        <p:cTn id="51" dur="2250" fill="hold"/>
                                        <p:tgtEl>
                                          <p:spTgt spid="5"/>
                                        </p:tgtEl>
                                        <p:attrNameLst>
                                          <p:attrName>ppt_h</p:attrName>
                                        </p:attrNameLst>
                                      </p:cBhvr>
                                      <p:tavLst>
                                        <p:tav tm="0">
                                          <p:val>
                                            <p:fltVal val="0"/>
                                          </p:val>
                                        </p:tav>
                                        <p:tav tm="100000">
                                          <p:val>
                                            <p:strVal val="#ppt_h"/>
                                          </p:val>
                                        </p:tav>
                                      </p:tavLst>
                                    </p:anim>
                                    <p:animEffect transition="in" filter="fade">
                                      <p:cBhvr>
                                        <p:cTn id="52" dur="2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20900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1943" y="3418115"/>
            <a:ext cx="6792686" cy="3439886"/>
          </a:xfrm>
          <a:prstGeom prst="rect">
            <a:avLst/>
          </a:prstGeom>
        </p:spPr>
      </p:pic>
      <p:sp>
        <p:nvSpPr>
          <p:cNvPr id="6" name="Rectangle 5"/>
          <p:cNvSpPr/>
          <p:nvPr/>
        </p:nvSpPr>
        <p:spPr>
          <a:xfrm>
            <a:off x="0" y="2088332"/>
            <a:ext cx="12192000" cy="1200329"/>
          </a:xfrm>
          <a:prstGeom prst="rect">
            <a:avLst/>
          </a:prstGeom>
        </p:spPr>
        <p:txBody>
          <a:bodyPr wrap="square">
            <a:spAutoFit/>
          </a:bodyPr>
          <a:lstStyle/>
          <a:p>
            <a:r>
              <a:rPr lang="as-IN" dirty="0"/>
              <a:t>পাইচিত্র (</a:t>
            </a:r>
            <a:r>
              <a:rPr lang="en-US" dirty="0"/>
              <a:t>Pie Charts)</a:t>
            </a:r>
          </a:p>
          <a:p>
            <a:r>
              <a:rPr lang="as-IN" dirty="0"/>
              <a:t>অনেক সময় কোনো পরিসংখ্যানকে কয়েকটি শ্রেণিতে ভাগ করা যায়। এসকল ভাগকে একটি বৃত্তের অভ্যন্তরে বিভিন্ন অংশে প্রকাশ করা যায়। এই ধরনের প্রকাশকে পাইচিত্র বৃত্ত লেখ বলে। কোনো পরিসংখ্যান বৃত্তের কেন্দ্রে সৃষ্ট 360^0 কোণের অংশ হিসেবে উপস্থাপিত হলে পাইচিত্র গঠিত হয়।</a:t>
            </a:r>
          </a:p>
        </p:txBody>
      </p:sp>
    </p:spTree>
    <p:extLst>
      <p:ext uri="{BB962C8B-B14F-4D97-AF65-F5344CB8AC3E}">
        <p14:creationId xmlns:p14="http://schemas.microsoft.com/office/powerpoint/2010/main" val="9811962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68486" y="228600"/>
            <a:ext cx="4278086" cy="523220"/>
          </a:xfrm>
          <a:prstGeom prst="rect">
            <a:avLst/>
          </a:prstGeom>
          <a:noFill/>
        </p:spPr>
        <p:txBody>
          <a:bodyPr wrap="square" rtlCol="0">
            <a:spAutoFit/>
          </a:bodyPr>
          <a:lstStyle/>
          <a:p>
            <a:r>
              <a:rPr lang="en-US" sz="2800" dirty="0" err="1" smtClean="0"/>
              <a:t>নীচের</a:t>
            </a:r>
            <a:r>
              <a:rPr lang="en-US" sz="2800" dirty="0" smtClean="0"/>
              <a:t> </a:t>
            </a:r>
            <a:r>
              <a:rPr lang="en-US" sz="2800" dirty="0" err="1" smtClean="0"/>
              <a:t>ভিডিওটি</a:t>
            </a:r>
            <a:r>
              <a:rPr lang="en-US" sz="2800" dirty="0" smtClean="0"/>
              <a:t> </a:t>
            </a:r>
            <a:r>
              <a:rPr lang="en-US" sz="2800" dirty="0" err="1" smtClean="0"/>
              <a:t>লক্ষ্য</a:t>
            </a:r>
            <a:r>
              <a:rPr lang="en-US" sz="2800" dirty="0" smtClean="0"/>
              <a:t> </a:t>
            </a:r>
            <a:r>
              <a:rPr lang="en-US" sz="2800" dirty="0" err="1" smtClean="0"/>
              <a:t>কর</a:t>
            </a:r>
            <a:endParaRPr lang="en-US" sz="2800" dirty="0"/>
          </a:p>
        </p:txBody>
      </p:sp>
      <p:graphicFrame>
        <p:nvGraphicFramePr>
          <p:cNvPr id="5" name="Object 4">
            <a:hlinkClick r:id="" action="ppaction://ole?verb=0"/>
          </p:cNvPr>
          <p:cNvGraphicFramePr>
            <a:graphicFrameLocks noChangeAspect="1"/>
          </p:cNvGraphicFramePr>
          <p:nvPr>
            <p:extLst>
              <p:ext uri="{D42A27DB-BD31-4B8C-83A1-F6EECF244321}">
                <p14:modId xmlns:p14="http://schemas.microsoft.com/office/powerpoint/2010/main" val="1807259290"/>
              </p:ext>
            </p:extLst>
          </p:nvPr>
        </p:nvGraphicFramePr>
        <p:xfrm>
          <a:off x="5638800" y="3041650"/>
          <a:ext cx="914400" cy="771525"/>
        </p:xfrm>
        <a:graphic>
          <a:graphicData uri="http://schemas.openxmlformats.org/presentationml/2006/ole">
            <mc:AlternateContent xmlns:mc="http://schemas.openxmlformats.org/markup-compatibility/2006">
              <mc:Choice xmlns:v="urn:schemas-microsoft-com:vml" Requires="v">
                <p:oleObj spid="_x0000_s1032"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5638800" y="304165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8616960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306286"/>
            <a:ext cx="12192000" cy="769441"/>
          </a:xfrm>
          <a:prstGeom prst="rect">
            <a:avLst/>
          </a:prstGeom>
          <a:noFill/>
        </p:spPr>
        <p:txBody>
          <a:bodyPr wrap="square" rtlCol="0">
            <a:spAutoFit/>
          </a:bodyPr>
          <a:lstStyle/>
          <a:p>
            <a:r>
              <a:rPr lang="en-US" sz="4400" dirty="0" err="1" smtClean="0"/>
              <a:t>অজিবরেখা</a:t>
            </a:r>
            <a:r>
              <a:rPr lang="en-US" sz="4400" dirty="0" smtClean="0"/>
              <a:t> </a:t>
            </a:r>
            <a:r>
              <a:rPr lang="en-US" sz="4400" dirty="0" err="1" smtClean="0"/>
              <a:t>গড়,মধ্যক,প্রচুরক</a:t>
            </a:r>
            <a:r>
              <a:rPr lang="en-US" sz="4400" dirty="0" smtClean="0"/>
              <a:t>, </a:t>
            </a:r>
            <a:r>
              <a:rPr lang="en-US" sz="4400" dirty="0" err="1" smtClean="0"/>
              <a:t>সংঙ্গা</a:t>
            </a:r>
            <a:r>
              <a:rPr lang="en-US" sz="4400" dirty="0" smtClean="0"/>
              <a:t> </a:t>
            </a:r>
            <a:r>
              <a:rPr lang="en-US" sz="4400" dirty="0" err="1" smtClean="0"/>
              <a:t>এবং</a:t>
            </a:r>
            <a:r>
              <a:rPr lang="en-US" sz="4400" dirty="0" smtClean="0"/>
              <a:t> </a:t>
            </a:r>
            <a:r>
              <a:rPr lang="en-US" sz="4400" dirty="0" err="1" smtClean="0"/>
              <a:t>সূত্র</a:t>
            </a:r>
            <a:r>
              <a:rPr lang="en-US" sz="4400" dirty="0" smtClean="0"/>
              <a:t> </a:t>
            </a:r>
            <a:r>
              <a:rPr lang="en-US" sz="4400" dirty="0" err="1" smtClean="0"/>
              <a:t>বল</a:t>
            </a:r>
            <a:r>
              <a:rPr lang="en-US" sz="4400" dirty="0" smtClean="0"/>
              <a:t>।</a:t>
            </a:r>
            <a:endParaRPr lang="en-US" sz="4400" dirty="0"/>
          </a:p>
        </p:txBody>
      </p:sp>
      <p:sp>
        <p:nvSpPr>
          <p:cNvPr id="4" name="TextBox 3"/>
          <p:cNvSpPr txBox="1"/>
          <p:nvPr/>
        </p:nvSpPr>
        <p:spPr>
          <a:xfrm>
            <a:off x="5225144" y="206828"/>
            <a:ext cx="2122714" cy="646331"/>
          </a:xfrm>
          <a:prstGeom prst="rect">
            <a:avLst/>
          </a:prstGeom>
          <a:noFill/>
        </p:spPr>
        <p:txBody>
          <a:bodyPr wrap="square" rtlCol="0">
            <a:spAutoFit/>
          </a:bodyPr>
          <a:lstStyle/>
          <a:p>
            <a:r>
              <a:rPr lang="en-US" sz="3600" dirty="0" err="1" smtClean="0"/>
              <a:t>মূল্যায়ন</a:t>
            </a:r>
            <a:endParaRPr lang="en-US" sz="3600" dirty="0"/>
          </a:p>
        </p:txBody>
      </p:sp>
      <p:sp>
        <p:nvSpPr>
          <p:cNvPr id="5" name="Rectangle 4"/>
          <p:cNvSpPr/>
          <p:nvPr/>
        </p:nvSpPr>
        <p:spPr>
          <a:xfrm>
            <a:off x="0" y="2897165"/>
            <a:ext cx="12192000" cy="923330"/>
          </a:xfrm>
          <a:prstGeom prst="rect">
            <a:avLst/>
          </a:prstGeom>
        </p:spPr>
        <p:txBody>
          <a:bodyPr wrap="square">
            <a:spAutoFit/>
          </a:bodyPr>
          <a:lstStyle/>
          <a:p>
            <a:pPr lvl="0"/>
            <a:r>
              <a:rPr lang="as-IN" dirty="0">
                <a:solidFill>
                  <a:prstClr val="black"/>
                </a:solidFill>
              </a:rPr>
              <a:t>অজিভ রেখা অঙ্কনের জন্য ক্রমযোজিত গণসংখ্যা নির্ণয় করে নিতে হয়। ছক কাগজের </a:t>
            </a:r>
            <a:r>
              <a:rPr lang="en-US" dirty="0">
                <a:solidFill>
                  <a:prstClr val="black"/>
                </a:solidFill>
              </a:rPr>
              <a:t>x-</a:t>
            </a:r>
            <a:r>
              <a:rPr lang="as-IN" dirty="0">
                <a:solidFill>
                  <a:prstClr val="black"/>
                </a:solidFill>
              </a:rPr>
              <a:t>অক্ষ বরাবর শ্রেণি উচ্চসীমা এবং </a:t>
            </a:r>
            <a:r>
              <a:rPr lang="en-US" dirty="0">
                <a:solidFill>
                  <a:prstClr val="black"/>
                </a:solidFill>
              </a:rPr>
              <a:t>y-</a:t>
            </a:r>
            <a:r>
              <a:rPr lang="as-IN" dirty="0">
                <a:solidFill>
                  <a:prstClr val="black"/>
                </a:solidFill>
              </a:rPr>
              <a:t>অক্ষ বরাবর ক্রমযোজিত গণসংখ্যা নিয়ে অজিভ রেখা বা ক্রমযোজিত গণসংখ্যা লেখ আঁকা হয়।</a:t>
            </a:r>
          </a:p>
          <a:p>
            <a:pPr lvl="0"/>
            <a:endParaRPr lang="en-US" dirty="0">
              <a:solidFill>
                <a:prstClr val="black"/>
              </a:solidFill>
            </a:endParaRPr>
          </a:p>
        </p:txBody>
      </p:sp>
      <p:sp>
        <p:nvSpPr>
          <p:cNvPr id="6" name="TextBox 5"/>
          <p:cNvSpPr txBox="1"/>
          <p:nvPr/>
        </p:nvSpPr>
        <p:spPr>
          <a:xfrm>
            <a:off x="141514" y="2253343"/>
            <a:ext cx="2590800" cy="523220"/>
          </a:xfrm>
          <a:prstGeom prst="rect">
            <a:avLst/>
          </a:prstGeom>
          <a:noFill/>
        </p:spPr>
        <p:txBody>
          <a:bodyPr wrap="square" rtlCol="0">
            <a:spAutoFit/>
          </a:bodyPr>
          <a:lstStyle/>
          <a:p>
            <a:r>
              <a:rPr lang="en-US" sz="2800" dirty="0" err="1" smtClean="0"/>
              <a:t>সঠিক</a:t>
            </a:r>
            <a:r>
              <a:rPr lang="en-US" sz="2800" dirty="0" smtClean="0"/>
              <a:t> </a:t>
            </a:r>
            <a:r>
              <a:rPr lang="en-US" sz="2800" dirty="0" err="1" smtClean="0"/>
              <a:t>উত্তর</a:t>
            </a:r>
            <a:endParaRPr lang="en-US" sz="2800"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6857"/>
          <a:stretch/>
        </p:blipFill>
        <p:spPr>
          <a:xfrm>
            <a:off x="7848599" y="4005943"/>
            <a:ext cx="3113313" cy="805542"/>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5418" r="13974"/>
          <a:stretch/>
        </p:blipFill>
        <p:spPr>
          <a:xfrm>
            <a:off x="4180115" y="5399315"/>
            <a:ext cx="4332514" cy="816429"/>
          </a:xfrm>
          <a:prstGeom prst="rect">
            <a:avLst/>
          </a:prstGeom>
        </p:spPr>
      </p:pic>
      <p:sp>
        <p:nvSpPr>
          <p:cNvPr id="9" name="Rectangle 8"/>
          <p:cNvSpPr/>
          <p:nvPr/>
        </p:nvSpPr>
        <p:spPr>
          <a:xfrm>
            <a:off x="232653" y="4180504"/>
            <a:ext cx="7316426" cy="584775"/>
          </a:xfrm>
          <a:prstGeom prst="rect">
            <a:avLst/>
          </a:prstGeom>
        </p:spPr>
        <p:txBody>
          <a:bodyPr wrap="none">
            <a:spAutoFit/>
          </a:bodyPr>
          <a:lstStyle/>
          <a:p>
            <a:r>
              <a:rPr lang="as-IN" sz="3200" dirty="0">
                <a:solidFill>
                  <a:srgbClr val="3A3A3A"/>
                </a:solidFill>
                <a:latin typeface="-apple-system"/>
              </a:rPr>
              <a:t>গড়= রাশিগুলোর যোগফল ÷ রাশির সংখ্যা</a:t>
            </a:r>
            <a:endParaRPr lang="en-US" sz="3200" dirty="0"/>
          </a:p>
        </p:txBody>
      </p:sp>
    </p:spTree>
    <p:extLst>
      <p:ext uri="{BB962C8B-B14F-4D97-AF65-F5344CB8AC3E}">
        <p14:creationId xmlns:p14="http://schemas.microsoft.com/office/powerpoint/2010/main" val="17821913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25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25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125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80">
                                          <p:stCondLst>
                                            <p:cond delay="0"/>
                                          </p:stCondLst>
                                        </p:cTn>
                                        <p:tgtEl>
                                          <p:spTgt spid="6"/>
                                        </p:tgtEl>
                                      </p:cBhvr>
                                    </p:animEffect>
                                    <p:anim calcmode="lin" valueType="num">
                                      <p:cBhvr>
                                        <p:cTn id="2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7" dur="26">
                                          <p:stCondLst>
                                            <p:cond delay="650"/>
                                          </p:stCondLst>
                                        </p:cTn>
                                        <p:tgtEl>
                                          <p:spTgt spid="6"/>
                                        </p:tgtEl>
                                      </p:cBhvr>
                                      <p:to x="100000" y="60000"/>
                                    </p:animScale>
                                    <p:animScale>
                                      <p:cBhvr>
                                        <p:cTn id="28" dur="166" decel="50000">
                                          <p:stCondLst>
                                            <p:cond delay="676"/>
                                          </p:stCondLst>
                                        </p:cTn>
                                        <p:tgtEl>
                                          <p:spTgt spid="6"/>
                                        </p:tgtEl>
                                      </p:cBhvr>
                                      <p:to x="100000" y="100000"/>
                                    </p:animScale>
                                    <p:animScale>
                                      <p:cBhvr>
                                        <p:cTn id="29" dur="26">
                                          <p:stCondLst>
                                            <p:cond delay="1312"/>
                                          </p:stCondLst>
                                        </p:cTn>
                                        <p:tgtEl>
                                          <p:spTgt spid="6"/>
                                        </p:tgtEl>
                                      </p:cBhvr>
                                      <p:to x="100000" y="80000"/>
                                    </p:animScale>
                                    <p:animScale>
                                      <p:cBhvr>
                                        <p:cTn id="30" dur="166" decel="50000">
                                          <p:stCondLst>
                                            <p:cond delay="1338"/>
                                          </p:stCondLst>
                                        </p:cTn>
                                        <p:tgtEl>
                                          <p:spTgt spid="6"/>
                                        </p:tgtEl>
                                      </p:cBhvr>
                                      <p:to x="100000" y="100000"/>
                                    </p:animScale>
                                    <p:animScale>
                                      <p:cBhvr>
                                        <p:cTn id="31" dur="26">
                                          <p:stCondLst>
                                            <p:cond delay="1642"/>
                                          </p:stCondLst>
                                        </p:cTn>
                                        <p:tgtEl>
                                          <p:spTgt spid="6"/>
                                        </p:tgtEl>
                                      </p:cBhvr>
                                      <p:to x="100000" y="90000"/>
                                    </p:animScale>
                                    <p:animScale>
                                      <p:cBhvr>
                                        <p:cTn id="32" dur="166" decel="50000">
                                          <p:stCondLst>
                                            <p:cond delay="1668"/>
                                          </p:stCondLst>
                                        </p:cTn>
                                        <p:tgtEl>
                                          <p:spTgt spid="6"/>
                                        </p:tgtEl>
                                      </p:cBhvr>
                                      <p:to x="100000" y="100000"/>
                                    </p:animScale>
                                    <p:animScale>
                                      <p:cBhvr>
                                        <p:cTn id="33" dur="26">
                                          <p:stCondLst>
                                            <p:cond delay="1808"/>
                                          </p:stCondLst>
                                        </p:cTn>
                                        <p:tgtEl>
                                          <p:spTgt spid="6"/>
                                        </p:tgtEl>
                                      </p:cBhvr>
                                      <p:to x="100000" y="95000"/>
                                    </p:animScale>
                                    <p:animScale>
                                      <p:cBhvr>
                                        <p:cTn id="34" dur="166" decel="50000">
                                          <p:stCondLst>
                                            <p:cond delay="1834"/>
                                          </p:stCondLst>
                                        </p:cTn>
                                        <p:tgtEl>
                                          <p:spTgt spid="6"/>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 calcmode="lin" valueType="num">
                                      <p:cBhvr>
                                        <p:cTn id="39" dur="1750" fill="hold"/>
                                        <p:tgtEl>
                                          <p:spTgt spid="5">
                                            <p:txEl>
                                              <p:pRg st="0" end="0"/>
                                            </p:txEl>
                                          </p:spTgt>
                                        </p:tgtEl>
                                        <p:attrNameLst>
                                          <p:attrName>ppt_w</p:attrName>
                                        </p:attrNameLst>
                                      </p:cBhvr>
                                      <p:tavLst>
                                        <p:tav tm="0">
                                          <p:val>
                                            <p:fltVal val="0"/>
                                          </p:val>
                                        </p:tav>
                                        <p:tav tm="100000">
                                          <p:val>
                                            <p:strVal val="#ppt_w"/>
                                          </p:val>
                                        </p:tav>
                                      </p:tavLst>
                                    </p:anim>
                                    <p:anim calcmode="lin" valueType="num">
                                      <p:cBhvr>
                                        <p:cTn id="40" dur="17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41" dur="1750"/>
                                        <p:tgtEl>
                                          <p:spTgt spid="5">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9">
                                            <p:txEl>
                                              <p:pRg st="0" end="0"/>
                                            </p:txEl>
                                          </p:spTgt>
                                        </p:tgtEl>
                                        <p:attrNameLst>
                                          <p:attrName>style.visibility</p:attrName>
                                        </p:attrNameLst>
                                      </p:cBhvr>
                                      <p:to>
                                        <p:strVal val="visible"/>
                                      </p:to>
                                    </p:set>
                                    <p:anim calcmode="lin" valueType="num">
                                      <p:cBhvr additive="base">
                                        <p:cTn id="46" dur="1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7" dur="1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9"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1250" fill="hold"/>
                                        <p:tgtEl>
                                          <p:spTgt spid="7"/>
                                        </p:tgtEl>
                                        <p:attrNameLst>
                                          <p:attrName>ppt_x</p:attrName>
                                        </p:attrNameLst>
                                      </p:cBhvr>
                                      <p:tavLst>
                                        <p:tav tm="0">
                                          <p:val>
                                            <p:strVal val="0-#ppt_w/2"/>
                                          </p:val>
                                        </p:tav>
                                        <p:tav tm="100000">
                                          <p:val>
                                            <p:strVal val="#ppt_x"/>
                                          </p:val>
                                        </p:tav>
                                      </p:tavLst>
                                    </p:anim>
                                    <p:anim calcmode="lin" valueType="num">
                                      <p:cBhvr additive="base">
                                        <p:cTn id="53" dur="125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3"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2000" fill="hold"/>
                                        <p:tgtEl>
                                          <p:spTgt spid="8"/>
                                        </p:tgtEl>
                                        <p:attrNameLst>
                                          <p:attrName>ppt_x</p:attrName>
                                        </p:attrNameLst>
                                      </p:cBhvr>
                                      <p:tavLst>
                                        <p:tav tm="0">
                                          <p:val>
                                            <p:strVal val="1+#ppt_w/2"/>
                                          </p:val>
                                        </p:tav>
                                        <p:tav tm="100000">
                                          <p:val>
                                            <p:strVal val="#ppt_x"/>
                                          </p:val>
                                        </p:tav>
                                      </p:tavLst>
                                    </p:anim>
                                    <p:anim calcmode="lin" valueType="num">
                                      <p:cBhvr additive="base">
                                        <p:cTn id="59" dur="2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19600" y="87087"/>
            <a:ext cx="2449286" cy="707886"/>
          </a:xfrm>
          <a:prstGeom prst="rect">
            <a:avLst/>
          </a:prstGeom>
          <a:noFill/>
        </p:spPr>
        <p:txBody>
          <a:bodyPr wrap="square" rtlCol="0">
            <a:spAutoFit/>
          </a:bodyPr>
          <a:lstStyle/>
          <a:p>
            <a:r>
              <a:rPr lang="en-US" sz="4000" dirty="0" err="1" smtClean="0"/>
              <a:t>পরিচিতি</a:t>
            </a:r>
            <a:endParaRPr lang="en-US" sz="4000" dirty="0"/>
          </a:p>
        </p:txBody>
      </p:sp>
      <p:sp>
        <p:nvSpPr>
          <p:cNvPr id="3" name="TextBox 2"/>
          <p:cNvSpPr txBox="1"/>
          <p:nvPr/>
        </p:nvSpPr>
        <p:spPr>
          <a:xfrm>
            <a:off x="1371600" y="1012370"/>
            <a:ext cx="1468289"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smtClean="0">
                <a:ln>
                  <a:noFill/>
                </a:ln>
                <a:solidFill>
                  <a:prstClr val="black"/>
                </a:solidFill>
                <a:effectLst/>
                <a:uLnTx/>
                <a:uFillTx/>
              </a:rPr>
              <a:t>শিক্ষক</a:t>
            </a:r>
            <a:endParaRPr kumimoji="0" lang="en-US" sz="2800" b="0" i="0" u="none" strike="noStrike" kern="0" cap="none" spc="0" normalizeH="0" baseline="0" noProof="0" dirty="0" smtClean="0">
              <a:ln>
                <a:noFill/>
              </a:ln>
              <a:solidFill>
                <a:prstClr val="black"/>
              </a:solidFill>
              <a:effectLst/>
              <a:uLnTx/>
              <a:uFillTx/>
            </a:endParaRPr>
          </a:p>
        </p:txBody>
      </p:sp>
      <p:sp>
        <p:nvSpPr>
          <p:cNvPr id="4" name="TextBox 3"/>
          <p:cNvSpPr txBox="1"/>
          <p:nvPr/>
        </p:nvSpPr>
        <p:spPr>
          <a:xfrm>
            <a:off x="8479973" y="979712"/>
            <a:ext cx="1117799"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smtClean="0">
                <a:ln>
                  <a:noFill/>
                </a:ln>
                <a:solidFill>
                  <a:prstClr val="black"/>
                </a:solidFill>
                <a:effectLst/>
                <a:uLnTx/>
                <a:uFillTx/>
              </a:rPr>
              <a:t>পাঠ</a:t>
            </a:r>
            <a:endParaRPr kumimoji="0" lang="en-US" sz="2800" b="0" i="0" u="none" strike="noStrike" kern="0" cap="none" spc="0" normalizeH="0" baseline="0" noProof="0" dirty="0" smtClean="0">
              <a:ln>
                <a:noFill/>
              </a:ln>
              <a:solidFill>
                <a:prstClr val="black"/>
              </a:solidFill>
              <a:effectLst/>
              <a:uLnTx/>
              <a:uFillTx/>
            </a:endParaRPr>
          </a:p>
        </p:txBody>
      </p:sp>
      <p:sp>
        <p:nvSpPr>
          <p:cNvPr id="5" name="TextBox 4"/>
          <p:cNvSpPr txBox="1"/>
          <p:nvPr/>
        </p:nvSpPr>
        <p:spPr>
          <a:xfrm>
            <a:off x="7467597" y="3548741"/>
            <a:ext cx="4245431" cy="15696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prstClr val="black"/>
                </a:solidFill>
                <a:effectLst/>
                <a:uLnTx/>
                <a:uFillTx/>
              </a:rPr>
              <a:t>৮ম-১০ম </a:t>
            </a:r>
            <a:r>
              <a:rPr kumimoji="0" lang="en-US" sz="3200" b="0" i="0" u="none" strike="noStrike" kern="0" cap="none" spc="0" normalizeH="0" baseline="0" noProof="0" dirty="0" err="1" smtClean="0">
                <a:ln>
                  <a:noFill/>
                </a:ln>
                <a:solidFill>
                  <a:prstClr val="black"/>
                </a:solidFill>
                <a:effectLst/>
                <a:uLnTx/>
                <a:uFillTx/>
              </a:rPr>
              <a:t>শ্রেনী</a:t>
            </a:r>
            <a:endParaRPr kumimoji="0" lang="en-US" sz="32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smtClean="0">
                <a:ln>
                  <a:noFill/>
                </a:ln>
                <a:solidFill>
                  <a:prstClr val="black"/>
                </a:solidFill>
                <a:effectLst/>
                <a:uLnTx/>
                <a:uFillTx/>
              </a:rPr>
              <a:t>পরিসংখ্যানের</a:t>
            </a:r>
            <a:r>
              <a:rPr kumimoji="0" lang="en-US" sz="3200" b="0" i="0" u="none" strike="noStrike" kern="0" cap="none" spc="0" normalizeH="0" noProof="0" dirty="0" smtClean="0">
                <a:ln>
                  <a:noFill/>
                </a:ln>
                <a:solidFill>
                  <a:prstClr val="black"/>
                </a:solidFill>
                <a:effectLst/>
                <a:uLnTx/>
                <a:uFillTx/>
              </a:rPr>
              <a:t> </a:t>
            </a:r>
            <a:r>
              <a:rPr kumimoji="0" lang="en-US" sz="3200" b="0" i="0" u="none" strike="noStrike" kern="0" cap="none" spc="0" normalizeH="0" noProof="0" dirty="0" err="1" smtClean="0">
                <a:ln>
                  <a:noFill/>
                </a:ln>
                <a:solidFill>
                  <a:prstClr val="black"/>
                </a:solidFill>
                <a:effectLst/>
                <a:uLnTx/>
                <a:uFillTx/>
              </a:rPr>
              <a:t>বিষয়</a:t>
            </a:r>
            <a:r>
              <a:rPr kumimoji="0" lang="en-US" sz="3200" b="0" i="0" u="none" strike="noStrike" kern="0" cap="none" spc="0" normalizeH="0" noProof="0" dirty="0" smtClean="0">
                <a:ln>
                  <a:noFill/>
                </a:ln>
                <a:solidFill>
                  <a:prstClr val="black"/>
                </a:solidFill>
                <a:effectLst/>
                <a:uLnTx/>
                <a:uFillTx/>
              </a:rPr>
              <a:t> </a:t>
            </a:r>
            <a:r>
              <a:rPr kumimoji="0" lang="en-US" sz="3200" b="0" i="0" u="none" strike="noStrike" kern="0" cap="none" spc="0" normalizeH="0" noProof="0" dirty="0" err="1" smtClean="0">
                <a:ln>
                  <a:noFill/>
                </a:ln>
                <a:solidFill>
                  <a:prstClr val="black"/>
                </a:solidFill>
                <a:effectLst/>
                <a:uLnTx/>
                <a:uFillTx/>
              </a:rPr>
              <a:t>বস্তু</a:t>
            </a:r>
            <a:endParaRPr kumimoji="0" lang="en-US" sz="32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prstClr val="black"/>
                </a:solidFill>
                <a:effectLst/>
                <a:uLnTx/>
                <a:uFillTx/>
              </a:rPr>
              <a:t>সময়-৪৫ </a:t>
            </a:r>
            <a:r>
              <a:rPr kumimoji="0" lang="en-US" sz="3200" b="0" i="0" u="none" strike="noStrike" kern="0" cap="none" spc="0" normalizeH="0" baseline="0" noProof="0" dirty="0" err="1" smtClean="0">
                <a:ln>
                  <a:noFill/>
                </a:ln>
                <a:solidFill>
                  <a:prstClr val="black"/>
                </a:solidFill>
                <a:effectLst/>
                <a:uLnTx/>
                <a:uFillTx/>
              </a:rPr>
              <a:t>মিনিট</a:t>
            </a:r>
            <a:endParaRPr kumimoji="0" lang="en-US" sz="3200" b="0" i="0" u="none" strike="noStrike" kern="0" cap="none" spc="0" normalizeH="0" baseline="0" noProof="0" dirty="0" smtClean="0">
              <a:ln>
                <a:noFill/>
              </a:ln>
              <a:solidFill>
                <a:prstClr val="black"/>
              </a:solidFill>
              <a:effectLst/>
              <a:uLnTx/>
              <a:uFillTx/>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3163" y="1120140"/>
            <a:ext cx="2324562" cy="22283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p:cNvSpPr txBox="1"/>
          <p:nvPr/>
        </p:nvSpPr>
        <p:spPr>
          <a:xfrm>
            <a:off x="1240971" y="3820885"/>
            <a:ext cx="6165181" cy="181588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smtClean="0">
                <a:ln>
                  <a:noFill/>
                </a:ln>
                <a:solidFill>
                  <a:prstClr val="black"/>
                </a:solidFill>
                <a:effectLst/>
                <a:uLnTx/>
                <a:uFillTx/>
              </a:rPr>
              <a:t>মোঃ</a:t>
            </a:r>
            <a:r>
              <a:rPr kumimoji="0" lang="en-US" sz="2800" b="0" i="0" u="none" strike="noStrike" kern="0" cap="none" spc="0" normalizeH="0" baseline="0" noProof="0" dirty="0" smtClean="0">
                <a:ln>
                  <a:noFill/>
                </a:ln>
                <a:solidFill>
                  <a:prstClr val="black"/>
                </a:solidFill>
                <a:effectLst/>
                <a:uLnTx/>
                <a:uFillTx/>
              </a:rPr>
              <a:t> </a:t>
            </a:r>
            <a:r>
              <a:rPr kumimoji="0" lang="en-US" sz="2800" b="0" i="0" u="none" strike="noStrike" kern="0" cap="none" spc="0" normalizeH="0" baseline="0" noProof="0" dirty="0" err="1" smtClean="0">
                <a:ln>
                  <a:noFill/>
                </a:ln>
                <a:solidFill>
                  <a:prstClr val="black"/>
                </a:solidFill>
                <a:effectLst/>
                <a:uLnTx/>
                <a:uFillTx/>
              </a:rPr>
              <a:t>আবুল</a:t>
            </a:r>
            <a:r>
              <a:rPr kumimoji="0" lang="en-US" sz="2800" b="0" i="0" u="none" strike="noStrike" kern="0" cap="none" spc="0" normalizeH="0" baseline="0" noProof="0" dirty="0" smtClean="0">
                <a:ln>
                  <a:noFill/>
                </a:ln>
                <a:solidFill>
                  <a:prstClr val="black"/>
                </a:solidFill>
                <a:effectLst/>
                <a:uLnTx/>
                <a:uFillTx/>
              </a:rPr>
              <a:t> </a:t>
            </a:r>
            <a:r>
              <a:rPr kumimoji="0" lang="en-US" sz="2800" b="0" i="0" u="none" strike="noStrike" kern="0" cap="none" spc="0" normalizeH="0" baseline="0" noProof="0" dirty="0" err="1" smtClean="0">
                <a:ln>
                  <a:noFill/>
                </a:ln>
                <a:solidFill>
                  <a:prstClr val="black"/>
                </a:solidFill>
                <a:effectLst/>
                <a:uLnTx/>
                <a:uFillTx/>
              </a:rPr>
              <a:t>হাছান</a:t>
            </a:r>
            <a:r>
              <a:rPr kumimoji="0" lang="en-US" sz="2800" b="0" i="0" u="none" strike="noStrike" kern="0" cap="none" spc="0" normalizeH="0" baseline="0" noProof="0" dirty="0" smtClean="0">
                <a:ln>
                  <a:noFill/>
                </a:ln>
                <a:solidFill>
                  <a:prstClr val="black"/>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smtClean="0">
                <a:ln>
                  <a:noFill/>
                </a:ln>
                <a:solidFill>
                  <a:prstClr val="black"/>
                </a:solidFill>
                <a:effectLst/>
                <a:uLnTx/>
                <a:uFillTx/>
              </a:rPr>
              <a:t>প্রধান</a:t>
            </a:r>
            <a:r>
              <a:rPr kumimoji="0" lang="en-US" sz="2800" b="0" i="0" u="none" strike="noStrike" kern="0" cap="none" spc="0" normalizeH="0" baseline="0" noProof="0" dirty="0" smtClean="0">
                <a:ln>
                  <a:noFill/>
                </a:ln>
                <a:solidFill>
                  <a:prstClr val="black"/>
                </a:solidFill>
                <a:effectLst/>
                <a:uLnTx/>
                <a:uFillTx/>
              </a:rPr>
              <a:t> </a:t>
            </a:r>
            <a:r>
              <a:rPr kumimoji="0" lang="en-US" sz="2800" b="0" i="0" u="none" strike="noStrike" kern="0" cap="none" spc="0" normalizeH="0" baseline="0" noProof="0" dirty="0" err="1" smtClean="0">
                <a:ln>
                  <a:noFill/>
                </a:ln>
                <a:solidFill>
                  <a:prstClr val="black"/>
                </a:solidFill>
                <a:effectLst/>
                <a:uLnTx/>
                <a:uFillTx/>
              </a:rPr>
              <a:t>শিক্ষক</a:t>
            </a:r>
            <a:endParaRPr kumimoji="0" lang="en-US" sz="2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smtClean="0">
                <a:ln>
                  <a:noFill/>
                </a:ln>
                <a:solidFill>
                  <a:prstClr val="black"/>
                </a:solidFill>
                <a:effectLst/>
                <a:uLnTx/>
                <a:uFillTx/>
              </a:rPr>
              <a:t>নিশাত</a:t>
            </a:r>
            <a:r>
              <a:rPr kumimoji="0" lang="en-US" sz="2800" b="0" i="0" u="none" strike="noStrike" kern="0" cap="none" spc="0" normalizeH="0" baseline="0" noProof="0" dirty="0" smtClean="0">
                <a:ln>
                  <a:noFill/>
                </a:ln>
                <a:solidFill>
                  <a:prstClr val="black"/>
                </a:solidFill>
                <a:effectLst/>
                <a:uLnTx/>
                <a:uFillTx/>
              </a:rPr>
              <a:t> </a:t>
            </a:r>
            <a:r>
              <a:rPr kumimoji="0" lang="en-US" sz="2800" b="0" i="0" u="none" strike="noStrike" kern="0" cap="none" spc="0" normalizeH="0" baseline="0" noProof="0" dirty="0" err="1" smtClean="0">
                <a:ln>
                  <a:noFill/>
                </a:ln>
                <a:solidFill>
                  <a:prstClr val="black"/>
                </a:solidFill>
                <a:effectLst/>
                <a:uLnTx/>
                <a:uFillTx/>
              </a:rPr>
              <a:t>জুট</a:t>
            </a:r>
            <a:r>
              <a:rPr kumimoji="0" lang="en-US" sz="2800" b="0" i="0" u="none" strike="noStrike" kern="0" cap="none" spc="0" normalizeH="0" baseline="0" noProof="0" dirty="0" smtClean="0">
                <a:ln>
                  <a:noFill/>
                </a:ln>
                <a:solidFill>
                  <a:prstClr val="black"/>
                </a:solidFill>
                <a:effectLst/>
                <a:uLnTx/>
                <a:uFillTx/>
              </a:rPr>
              <a:t> </a:t>
            </a:r>
            <a:r>
              <a:rPr kumimoji="0" lang="en-US" sz="2800" b="0" i="0" u="none" strike="noStrike" kern="0" cap="none" spc="0" normalizeH="0" baseline="0" noProof="0" dirty="0" err="1" smtClean="0">
                <a:ln>
                  <a:noFill/>
                </a:ln>
                <a:solidFill>
                  <a:prstClr val="black"/>
                </a:solidFill>
                <a:effectLst/>
                <a:uLnTx/>
                <a:uFillTx/>
              </a:rPr>
              <a:t>মিলস্</a:t>
            </a:r>
            <a:r>
              <a:rPr kumimoji="0" lang="en-US" sz="2800" b="0" i="0" u="none" strike="noStrike" kern="0" cap="none" spc="0" normalizeH="0" baseline="0" noProof="0" dirty="0" smtClean="0">
                <a:ln>
                  <a:noFill/>
                </a:ln>
                <a:solidFill>
                  <a:prstClr val="black"/>
                </a:solidFill>
                <a:effectLst/>
                <a:uLnTx/>
                <a:uFillTx/>
              </a:rPr>
              <a:t> </a:t>
            </a:r>
            <a:r>
              <a:rPr kumimoji="0" lang="en-US" sz="2800" b="0" i="0" u="none" strike="noStrike" kern="0" cap="none" spc="0" normalizeH="0" baseline="0" noProof="0" dirty="0" err="1" smtClean="0">
                <a:ln>
                  <a:noFill/>
                </a:ln>
                <a:solidFill>
                  <a:prstClr val="black"/>
                </a:solidFill>
                <a:effectLst/>
                <a:uLnTx/>
                <a:uFillTx/>
              </a:rPr>
              <a:t>আদর্শ</a:t>
            </a:r>
            <a:r>
              <a:rPr kumimoji="0" lang="en-US" sz="2800" b="0" i="0" u="none" strike="noStrike" kern="0" cap="none" spc="0" normalizeH="0" baseline="0" noProof="0" dirty="0" smtClean="0">
                <a:ln>
                  <a:noFill/>
                </a:ln>
                <a:solidFill>
                  <a:prstClr val="black"/>
                </a:solidFill>
                <a:effectLst/>
                <a:uLnTx/>
                <a:uFillTx/>
              </a:rPr>
              <a:t> </a:t>
            </a:r>
            <a:r>
              <a:rPr kumimoji="0" lang="en-US" sz="2800" b="0" i="0" u="none" strike="noStrike" kern="0" cap="none" spc="0" normalizeH="0" baseline="0" noProof="0" dirty="0" err="1" smtClean="0">
                <a:ln>
                  <a:noFill/>
                </a:ln>
                <a:solidFill>
                  <a:prstClr val="black"/>
                </a:solidFill>
                <a:effectLst/>
                <a:uLnTx/>
                <a:uFillTx/>
              </a:rPr>
              <a:t>বিদ্যালয়</a:t>
            </a:r>
            <a:r>
              <a:rPr kumimoji="0" lang="en-US" sz="2800" b="0" i="0" u="none" strike="noStrike" kern="0" cap="none" spc="0" normalizeH="0" baseline="0" noProof="0" dirty="0" smtClean="0">
                <a:ln>
                  <a:noFill/>
                </a:ln>
                <a:solidFill>
                  <a:prstClr val="black"/>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smtClean="0">
                <a:ln>
                  <a:noFill/>
                </a:ln>
                <a:solidFill>
                  <a:prstClr val="black"/>
                </a:solidFill>
                <a:effectLst/>
                <a:uLnTx/>
                <a:uFillTx/>
              </a:rPr>
              <a:t>নিশাত</a:t>
            </a:r>
            <a:r>
              <a:rPr kumimoji="0" lang="en-US" sz="2800" b="0" i="0" u="none" strike="noStrike" kern="0" cap="none" spc="0" normalizeH="0" baseline="0" noProof="0" dirty="0" smtClean="0">
                <a:ln>
                  <a:noFill/>
                </a:ln>
                <a:solidFill>
                  <a:prstClr val="black"/>
                </a:solidFill>
                <a:effectLst/>
                <a:uLnTx/>
                <a:uFillTx/>
              </a:rPr>
              <a:t> </a:t>
            </a:r>
            <a:r>
              <a:rPr kumimoji="0" lang="en-US" sz="2800" b="0" i="0" u="none" strike="noStrike" kern="0" cap="none" spc="0" normalizeH="0" baseline="0" noProof="0" dirty="0" err="1" smtClean="0">
                <a:ln>
                  <a:noFill/>
                </a:ln>
                <a:solidFill>
                  <a:prstClr val="black"/>
                </a:solidFill>
                <a:effectLst/>
                <a:uLnTx/>
                <a:uFillTx/>
              </a:rPr>
              <a:t>নগর,টংগী,গাজীপুর</a:t>
            </a:r>
            <a:r>
              <a:rPr kumimoji="0" lang="en-US" sz="2800" b="0" i="0" u="none" strike="noStrike" kern="0" cap="none" spc="0" normalizeH="0" baseline="0" noProof="0" dirty="0" smtClean="0">
                <a:ln>
                  <a:noFill/>
                </a:ln>
                <a:solidFill>
                  <a:prstClr val="black"/>
                </a:solidFill>
                <a:effectLst/>
                <a:uLnTx/>
                <a:uFillTx/>
              </a:rPr>
              <a:t>।</a:t>
            </a:r>
          </a:p>
        </p:txBody>
      </p:sp>
    </p:spTree>
    <p:extLst>
      <p:ext uri="{BB962C8B-B14F-4D97-AF65-F5344CB8AC3E}">
        <p14:creationId xmlns:p14="http://schemas.microsoft.com/office/powerpoint/2010/main" val="14927493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2000"/>
                                        <p:tgtEl>
                                          <p:spTgt spid="7"/>
                                        </p:tgtEl>
                                      </p:cBhvr>
                                    </p:animEffect>
                                    <p:anim calcmode="lin" valueType="num">
                                      <p:cBhvr>
                                        <p:cTn id="38" dur="2000" fill="hold"/>
                                        <p:tgtEl>
                                          <p:spTgt spid="7"/>
                                        </p:tgtEl>
                                        <p:attrNameLst>
                                          <p:attrName>ppt_w</p:attrName>
                                        </p:attrNameLst>
                                      </p:cBhvr>
                                      <p:tavLst>
                                        <p:tav tm="0" fmla="#ppt_w*sin(2.5*pi*$)">
                                          <p:val>
                                            <p:fltVal val="0"/>
                                          </p:val>
                                        </p:tav>
                                        <p:tav tm="100000">
                                          <p:val>
                                            <p:fltVal val="1"/>
                                          </p:val>
                                        </p:tav>
                                      </p:tavLst>
                                    </p:anim>
                                    <p:anim calcmode="lin" valueType="num">
                                      <p:cBhvr>
                                        <p:cTn id="3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down)">
                                      <p:cBhvr>
                                        <p:cTn id="44" dur="580">
                                          <p:stCondLst>
                                            <p:cond delay="0"/>
                                          </p:stCondLst>
                                        </p:cTn>
                                        <p:tgtEl>
                                          <p:spTgt spid="4"/>
                                        </p:tgtEl>
                                      </p:cBhvr>
                                    </p:animEffect>
                                    <p:anim calcmode="lin" valueType="num">
                                      <p:cBhvr>
                                        <p:cTn id="4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0" dur="26">
                                          <p:stCondLst>
                                            <p:cond delay="650"/>
                                          </p:stCondLst>
                                        </p:cTn>
                                        <p:tgtEl>
                                          <p:spTgt spid="4"/>
                                        </p:tgtEl>
                                      </p:cBhvr>
                                      <p:to x="100000" y="60000"/>
                                    </p:animScale>
                                    <p:animScale>
                                      <p:cBhvr>
                                        <p:cTn id="51" dur="166" decel="50000">
                                          <p:stCondLst>
                                            <p:cond delay="676"/>
                                          </p:stCondLst>
                                        </p:cTn>
                                        <p:tgtEl>
                                          <p:spTgt spid="4"/>
                                        </p:tgtEl>
                                      </p:cBhvr>
                                      <p:to x="100000" y="100000"/>
                                    </p:animScale>
                                    <p:animScale>
                                      <p:cBhvr>
                                        <p:cTn id="52" dur="26">
                                          <p:stCondLst>
                                            <p:cond delay="1312"/>
                                          </p:stCondLst>
                                        </p:cTn>
                                        <p:tgtEl>
                                          <p:spTgt spid="4"/>
                                        </p:tgtEl>
                                      </p:cBhvr>
                                      <p:to x="100000" y="80000"/>
                                    </p:animScale>
                                    <p:animScale>
                                      <p:cBhvr>
                                        <p:cTn id="53" dur="166" decel="50000">
                                          <p:stCondLst>
                                            <p:cond delay="1338"/>
                                          </p:stCondLst>
                                        </p:cTn>
                                        <p:tgtEl>
                                          <p:spTgt spid="4"/>
                                        </p:tgtEl>
                                      </p:cBhvr>
                                      <p:to x="100000" y="100000"/>
                                    </p:animScale>
                                    <p:animScale>
                                      <p:cBhvr>
                                        <p:cTn id="54" dur="26">
                                          <p:stCondLst>
                                            <p:cond delay="1642"/>
                                          </p:stCondLst>
                                        </p:cTn>
                                        <p:tgtEl>
                                          <p:spTgt spid="4"/>
                                        </p:tgtEl>
                                      </p:cBhvr>
                                      <p:to x="100000" y="90000"/>
                                    </p:animScale>
                                    <p:animScale>
                                      <p:cBhvr>
                                        <p:cTn id="55" dur="166" decel="50000">
                                          <p:stCondLst>
                                            <p:cond delay="1668"/>
                                          </p:stCondLst>
                                        </p:cTn>
                                        <p:tgtEl>
                                          <p:spTgt spid="4"/>
                                        </p:tgtEl>
                                      </p:cBhvr>
                                      <p:to x="100000" y="100000"/>
                                    </p:animScale>
                                    <p:animScale>
                                      <p:cBhvr>
                                        <p:cTn id="56" dur="26">
                                          <p:stCondLst>
                                            <p:cond delay="1808"/>
                                          </p:stCondLst>
                                        </p:cTn>
                                        <p:tgtEl>
                                          <p:spTgt spid="4"/>
                                        </p:tgtEl>
                                      </p:cBhvr>
                                      <p:to x="100000" y="95000"/>
                                    </p:animScale>
                                    <p:animScale>
                                      <p:cBhvr>
                                        <p:cTn id="57" dur="166" decel="50000">
                                          <p:stCondLst>
                                            <p:cond delay="1834"/>
                                          </p:stCondLst>
                                        </p:cTn>
                                        <p:tgtEl>
                                          <p:spTgt spid="4"/>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45" presetClass="entr" presetSubtype="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2000"/>
                                        <p:tgtEl>
                                          <p:spTgt spid="5"/>
                                        </p:tgtEl>
                                      </p:cBhvr>
                                    </p:animEffect>
                                    <p:anim calcmode="lin" valueType="num">
                                      <p:cBhvr>
                                        <p:cTn id="63" dur="2000" fill="hold"/>
                                        <p:tgtEl>
                                          <p:spTgt spid="5"/>
                                        </p:tgtEl>
                                        <p:attrNameLst>
                                          <p:attrName>ppt_w</p:attrName>
                                        </p:attrNameLst>
                                      </p:cBhvr>
                                      <p:tavLst>
                                        <p:tav tm="0" fmla="#ppt_w*sin(2.5*pi*$)">
                                          <p:val>
                                            <p:fltVal val="0"/>
                                          </p:val>
                                        </p:tav>
                                        <p:tav tm="100000">
                                          <p:val>
                                            <p:fltVal val="1"/>
                                          </p:val>
                                        </p:tav>
                                      </p:tavLst>
                                    </p:anim>
                                    <p:anim calcmode="lin" valueType="num">
                                      <p:cBhvr>
                                        <p:cTn id="6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12771" y="87085"/>
            <a:ext cx="2819401" cy="707886"/>
          </a:xfrm>
          <a:prstGeom prst="rect">
            <a:avLst/>
          </a:prstGeom>
          <a:noFill/>
        </p:spPr>
        <p:txBody>
          <a:bodyPr wrap="square" rtlCol="0">
            <a:spAutoFit/>
          </a:bodyPr>
          <a:lstStyle/>
          <a:p>
            <a:r>
              <a:rPr lang="en-US" sz="4000" dirty="0" err="1" smtClean="0"/>
              <a:t>বাড়ীর</a:t>
            </a:r>
            <a:r>
              <a:rPr lang="en-US" sz="4000" dirty="0" smtClean="0"/>
              <a:t> </a:t>
            </a:r>
            <a:r>
              <a:rPr lang="en-US" sz="4000" dirty="0" err="1" smtClean="0"/>
              <a:t>কাজ</a:t>
            </a:r>
            <a:endParaRPr lang="en-US" sz="4000" dirty="0"/>
          </a:p>
        </p:txBody>
      </p:sp>
      <p:sp>
        <p:nvSpPr>
          <p:cNvPr id="3" name="TextBox 2"/>
          <p:cNvSpPr txBox="1"/>
          <p:nvPr/>
        </p:nvSpPr>
        <p:spPr>
          <a:xfrm>
            <a:off x="979714" y="5236029"/>
            <a:ext cx="10243457" cy="523220"/>
          </a:xfrm>
          <a:prstGeom prst="rect">
            <a:avLst/>
          </a:prstGeom>
          <a:noFill/>
        </p:spPr>
        <p:txBody>
          <a:bodyPr wrap="square" rtlCol="0">
            <a:spAutoFit/>
          </a:bodyPr>
          <a:lstStyle/>
          <a:p>
            <a:r>
              <a:rPr lang="en-US" sz="2800" dirty="0" smtClean="0"/>
              <a:t>৮ম </a:t>
            </a:r>
            <a:r>
              <a:rPr lang="en-US" sz="2800" dirty="0" err="1" smtClean="0"/>
              <a:t>শ্রেনী</a:t>
            </a:r>
            <a:r>
              <a:rPr lang="en-US" sz="2800" dirty="0" smtClean="0"/>
              <a:t> </a:t>
            </a:r>
            <a:r>
              <a:rPr lang="en-US" sz="2800" dirty="0" err="1" smtClean="0"/>
              <a:t>পাঠ্য</a:t>
            </a:r>
            <a:r>
              <a:rPr lang="en-US" sz="2800" dirty="0" smtClean="0"/>
              <a:t> </a:t>
            </a:r>
            <a:r>
              <a:rPr lang="en-US" sz="2800" dirty="0" err="1" smtClean="0"/>
              <a:t>বইয়ের</a:t>
            </a:r>
            <a:r>
              <a:rPr lang="en-US" sz="2800" dirty="0" smtClean="0"/>
              <a:t> </a:t>
            </a:r>
            <a:r>
              <a:rPr lang="en-US" sz="2800" dirty="0" err="1" smtClean="0"/>
              <a:t>অনুশীলনির</a:t>
            </a:r>
            <a:r>
              <a:rPr lang="en-US" sz="2800" dirty="0" smtClean="0"/>
              <a:t> </a:t>
            </a:r>
            <a:r>
              <a:rPr lang="en-US" sz="2800" dirty="0" err="1" smtClean="0"/>
              <a:t>শৃজনশীল</a:t>
            </a:r>
            <a:r>
              <a:rPr lang="en-US" sz="2800" dirty="0" smtClean="0"/>
              <a:t> </a:t>
            </a:r>
            <a:r>
              <a:rPr lang="en-US" sz="2800" dirty="0" err="1" smtClean="0"/>
              <a:t>অংকটি</a:t>
            </a:r>
            <a:r>
              <a:rPr lang="en-US" sz="2800" dirty="0" smtClean="0"/>
              <a:t> </a:t>
            </a:r>
            <a:r>
              <a:rPr lang="en-US" sz="2800" dirty="0" err="1" smtClean="0"/>
              <a:t>করে</a:t>
            </a:r>
            <a:r>
              <a:rPr lang="en-US" sz="2800" dirty="0" smtClean="0"/>
              <a:t> </a:t>
            </a:r>
            <a:r>
              <a:rPr lang="en-US" sz="2800" dirty="0" err="1" smtClean="0"/>
              <a:t>আনবে</a:t>
            </a:r>
            <a:r>
              <a:rPr lang="en-US" sz="2800" dirty="0" smtClean="0"/>
              <a:t>।</a:t>
            </a:r>
            <a:endParaRPr lang="en-US" sz="2800" dirty="0"/>
          </a:p>
        </p:txBody>
      </p:sp>
      <p:sp>
        <p:nvSpPr>
          <p:cNvPr id="4" name="TextBox 3"/>
          <p:cNvSpPr txBox="1"/>
          <p:nvPr/>
        </p:nvSpPr>
        <p:spPr>
          <a:xfrm>
            <a:off x="751116" y="5943601"/>
            <a:ext cx="10689770" cy="584775"/>
          </a:xfrm>
          <a:prstGeom prst="rect">
            <a:avLst/>
          </a:prstGeom>
          <a:noFill/>
        </p:spPr>
        <p:txBody>
          <a:bodyPr wrap="square" rtlCol="0">
            <a:spAutoFit/>
          </a:bodyPr>
          <a:lstStyle/>
          <a:p>
            <a:r>
              <a:rPr lang="en-US" sz="3200" dirty="0" smtClean="0"/>
              <a:t>৯ম ও ১০ম </a:t>
            </a:r>
            <a:r>
              <a:rPr lang="en-US" sz="3200" dirty="0" err="1" smtClean="0"/>
              <a:t>শ্রেনীর</a:t>
            </a:r>
            <a:r>
              <a:rPr lang="en-US" sz="3200" dirty="0" smtClean="0"/>
              <a:t> </a:t>
            </a:r>
            <a:r>
              <a:rPr lang="en-US" sz="3200" dirty="0" err="1" smtClean="0"/>
              <a:t>পাঠ্য</a:t>
            </a:r>
            <a:r>
              <a:rPr lang="en-US" sz="3200" dirty="0" smtClean="0"/>
              <a:t> </a:t>
            </a:r>
            <a:r>
              <a:rPr lang="en-US" sz="3200" dirty="0" err="1" smtClean="0"/>
              <a:t>বইয়ের</a:t>
            </a:r>
            <a:r>
              <a:rPr lang="en-US" sz="3200" dirty="0" smtClean="0"/>
              <a:t> </a:t>
            </a:r>
            <a:r>
              <a:rPr lang="en-US" sz="3200" dirty="0" err="1" smtClean="0"/>
              <a:t>যথাক্রমে</a:t>
            </a:r>
            <a:r>
              <a:rPr lang="en-US" sz="3200" dirty="0" smtClean="0"/>
              <a:t> ১৭,১৯ </a:t>
            </a:r>
            <a:r>
              <a:rPr lang="en-US" sz="3200" dirty="0" err="1" smtClean="0"/>
              <a:t>নম্বর</a:t>
            </a:r>
            <a:r>
              <a:rPr lang="en-US" sz="3200" dirty="0" smtClean="0"/>
              <a:t> </a:t>
            </a:r>
            <a:r>
              <a:rPr lang="en-US" sz="3200" dirty="0" err="1" smtClean="0"/>
              <a:t>করবে</a:t>
            </a:r>
            <a:r>
              <a:rPr lang="en-US" sz="3200" dirty="0" smtClean="0"/>
              <a:t>।</a:t>
            </a:r>
            <a:endParaRPr lang="en-US" sz="3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659" y="1160789"/>
            <a:ext cx="8218448" cy="3578480"/>
          </a:xfrm>
          <a:prstGeom prst="rect">
            <a:avLst/>
          </a:prstGeom>
        </p:spPr>
      </p:pic>
    </p:spTree>
    <p:extLst>
      <p:ext uri="{BB962C8B-B14F-4D97-AF65-F5344CB8AC3E}">
        <p14:creationId xmlns:p14="http://schemas.microsoft.com/office/powerpoint/2010/main" val="18874154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80">
                                          <p:stCondLst>
                                            <p:cond delay="0"/>
                                          </p:stCondLst>
                                        </p:cTn>
                                        <p:tgtEl>
                                          <p:spTgt spid="3"/>
                                        </p:tgtEl>
                                      </p:cBhvr>
                                    </p:animEffect>
                                    <p:anim calcmode="lin" valueType="num">
                                      <p:cBhvr>
                                        <p:cTn id="1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gtEl>
                                      </p:cBhvr>
                                      <p:to x="100000" y="60000"/>
                                    </p:animScale>
                                    <p:animScale>
                                      <p:cBhvr>
                                        <p:cTn id="24" dur="166" decel="50000">
                                          <p:stCondLst>
                                            <p:cond delay="676"/>
                                          </p:stCondLst>
                                        </p:cTn>
                                        <p:tgtEl>
                                          <p:spTgt spid="3"/>
                                        </p:tgtEl>
                                      </p:cBhvr>
                                      <p:to x="100000" y="100000"/>
                                    </p:animScale>
                                    <p:animScale>
                                      <p:cBhvr>
                                        <p:cTn id="25" dur="26">
                                          <p:stCondLst>
                                            <p:cond delay="1312"/>
                                          </p:stCondLst>
                                        </p:cTn>
                                        <p:tgtEl>
                                          <p:spTgt spid="3"/>
                                        </p:tgtEl>
                                      </p:cBhvr>
                                      <p:to x="100000" y="80000"/>
                                    </p:animScale>
                                    <p:animScale>
                                      <p:cBhvr>
                                        <p:cTn id="26" dur="166" decel="50000">
                                          <p:stCondLst>
                                            <p:cond delay="1338"/>
                                          </p:stCondLst>
                                        </p:cTn>
                                        <p:tgtEl>
                                          <p:spTgt spid="3"/>
                                        </p:tgtEl>
                                      </p:cBhvr>
                                      <p:to x="100000" y="100000"/>
                                    </p:animScale>
                                    <p:animScale>
                                      <p:cBhvr>
                                        <p:cTn id="27" dur="26">
                                          <p:stCondLst>
                                            <p:cond delay="1642"/>
                                          </p:stCondLst>
                                        </p:cTn>
                                        <p:tgtEl>
                                          <p:spTgt spid="3"/>
                                        </p:tgtEl>
                                      </p:cBhvr>
                                      <p:to x="100000" y="90000"/>
                                    </p:animScale>
                                    <p:animScale>
                                      <p:cBhvr>
                                        <p:cTn id="28" dur="166" decel="50000">
                                          <p:stCondLst>
                                            <p:cond delay="1668"/>
                                          </p:stCondLst>
                                        </p:cTn>
                                        <p:tgtEl>
                                          <p:spTgt spid="3"/>
                                        </p:tgtEl>
                                      </p:cBhvr>
                                      <p:to x="100000" y="100000"/>
                                    </p:animScale>
                                    <p:animScale>
                                      <p:cBhvr>
                                        <p:cTn id="29" dur="26">
                                          <p:stCondLst>
                                            <p:cond delay="1808"/>
                                          </p:stCondLst>
                                        </p:cTn>
                                        <p:tgtEl>
                                          <p:spTgt spid="3"/>
                                        </p:tgtEl>
                                      </p:cBhvr>
                                      <p:to x="100000" y="95000"/>
                                    </p:animScale>
                                    <p:animScale>
                                      <p:cBhvr>
                                        <p:cTn id="30" dur="166" decel="50000">
                                          <p:stCondLst>
                                            <p:cond delay="1834"/>
                                          </p:stCondLst>
                                        </p:cTn>
                                        <p:tgtEl>
                                          <p:spTgt spid="3"/>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80">
                                          <p:stCondLst>
                                            <p:cond delay="0"/>
                                          </p:stCondLst>
                                        </p:cTn>
                                        <p:tgtEl>
                                          <p:spTgt spid="4"/>
                                        </p:tgtEl>
                                      </p:cBhvr>
                                    </p:animEffect>
                                    <p:anim calcmode="lin" valueType="num">
                                      <p:cBhvr>
                                        <p:cTn id="3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1" dur="26">
                                          <p:stCondLst>
                                            <p:cond delay="650"/>
                                          </p:stCondLst>
                                        </p:cTn>
                                        <p:tgtEl>
                                          <p:spTgt spid="4"/>
                                        </p:tgtEl>
                                      </p:cBhvr>
                                      <p:to x="100000" y="60000"/>
                                    </p:animScale>
                                    <p:animScale>
                                      <p:cBhvr>
                                        <p:cTn id="42" dur="166" decel="50000">
                                          <p:stCondLst>
                                            <p:cond delay="676"/>
                                          </p:stCondLst>
                                        </p:cTn>
                                        <p:tgtEl>
                                          <p:spTgt spid="4"/>
                                        </p:tgtEl>
                                      </p:cBhvr>
                                      <p:to x="100000" y="100000"/>
                                    </p:animScale>
                                    <p:animScale>
                                      <p:cBhvr>
                                        <p:cTn id="43" dur="26">
                                          <p:stCondLst>
                                            <p:cond delay="1312"/>
                                          </p:stCondLst>
                                        </p:cTn>
                                        <p:tgtEl>
                                          <p:spTgt spid="4"/>
                                        </p:tgtEl>
                                      </p:cBhvr>
                                      <p:to x="100000" y="80000"/>
                                    </p:animScale>
                                    <p:animScale>
                                      <p:cBhvr>
                                        <p:cTn id="44" dur="166" decel="50000">
                                          <p:stCondLst>
                                            <p:cond delay="1338"/>
                                          </p:stCondLst>
                                        </p:cTn>
                                        <p:tgtEl>
                                          <p:spTgt spid="4"/>
                                        </p:tgtEl>
                                      </p:cBhvr>
                                      <p:to x="100000" y="100000"/>
                                    </p:animScale>
                                    <p:animScale>
                                      <p:cBhvr>
                                        <p:cTn id="45" dur="26">
                                          <p:stCondLst>
                                            <p:cond delay="1642"/>
                                          </p:stCondLst>
                                        </p:cTn>
                                        <p:tgtEl>
                                          <p:spTgt spid="4"/>
                                        </p:tgtEl>
                                      </p:cBhvr>
                                      <p:to x="100000" y="90000"/>
                                    </p:animScale>
                                    <p:animScale>
                                      <p:cBhvr>
                                        <p:cTn id="46" dur="166" decel="50000">
                                          <p:stCondLst>
                                            <p:cond delay="1668"/>
                                          </p:stCondLst>
                                        </p:cTn>
                                        <p:tgtEl>
                                          <p:spTgt spid="4"/>
                                        </p:tgtEl>
                                      </p:cBhvr>
                                      <p:to x="100000" y="100000"/>
                                    </p:animScale>
                                    <p:animScale>
                                      <p:cBhvr>
                                        <p:cTn id="47" dur="26">
                                          <p:stCondLst>
                                            <p:cond delay="1808"/>
                                          </p:stCondLst>
                                        </p:cTn>
                                        <p:tgtEl>
                                          <p:spTgt spid="4"/>
                                        </p:tgtEl>
                                      </p:cBhvr>
                                      <p:to x="100000" y="95000"/>
                                    </p:animScale>
                                    <p:animScale>
                                      <p:cBhvr>
                                        <p:cTn id="4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extBox 1"/>
          <p:cNvSpPr txBox="1"/>
          <p:nvPr/>
        </p:nvSpPr>
        <p:spPr>
          <a:xfrm>
            <a:off x="4278087" y="1001487"/>
            <a:ext cx="2971800" cy="1107996"/>
          </a:xfrm>
          <a:prstGeom prst="rect">
            <a:avLst/>
          </a:prstGeom>
          <a:noFill/>
        </p:spPr>
        <p:txBody>
          <a:bodyPr wrap="square" rtlCol="0">
            <a:spAutoFit/>
          </a:bodyPr>
          <a:lstStyle/>
          <a:p>
            <a:r>
              <a:rPr lang="en-US" sz="6600" dirty="0" err="1" smtClean="0">
                <a:solidFill>
                  <a:srgbClr val="FFFF00"/>
                </a:solidFill>
              </a:rPr>
              <a:t>ধন্যবাদ</a:t>
            </a:r>
            <a:endParaRPr lang="en-US" sz="6600" dirty="0">
              <a:solidFill>
                <a:srgbClr val="FFFF00"/>
              </a:solidFill>
            </a:endParaRPr>
          </a:p>
        </p:txBody>
      </p:sp>
    </p:spTree>
    <p:extLst>
      <p:ext uri="{BB962C8B-B14F-4D97-AF65-F5344CB8AC3E}">
        <p14:creationId xmlns:p14="http://schemas.microsoft.com/office/powerpoint/2010/main" val="5059953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12772" y="108857"/>
            <a:ext cx="3374571" cy="707886"/>
          </a:xfrm>
          <a:prstGeom prst="rect">
            <a:avLst/>
          </a:prstGeom>
          <a:noFill/>
        </p:spPr>
        <p:txBody>
          <a:bodyPr wrap="square" rtlCol="0">
            <a:spAutoFit/>
          </a:bodyPr>
          <a:lstStyle/>
          <a:p>
            <a:r>
              <a:rPr lang="en-US" sz="4000" dirty="0" err="1" smtClean="0"/>
              <a:t>নীচে</a:t>
            </a:r>
            <a:r>
              <a:rPr lang="en-US" sz="4000" dirty="0" smtClean="0"/>
              <a:t> </a:t>
            </a:r>
            <a:r>
              <a:rPr lang="en-US" sz="4000" dirty="0" err="1" smtClean="0"/>
              <a:t>লক্ষ্য</a:t>
            </a:r>
            <a:r>
              <a:rPr lang="en-US" sz="4000" dirty="0" smtClean="0"/>
              <a:t> </a:t>
            </a:r>
            <a:r>
              <a:rPr lang="en-US" sz="4000" dirty="0" err="1" smtClean="0"/>
              <a:t>কর</a:t>
            </a:r>
            <a:endParaRPr lang="en-US" sz="4000" dirty="0"/>
          </a:p>
        </p:txBody>
      </p:sp>
      <p:sp>
        <p:nvSpPr>
          <p:cNvPr id="3" name="Rectangle 2"/>
          <p:cNvSpPr/>
          <p:nvPr/>
        </p:nvSpPr>
        <p:spPr>
          <a:xfrm>
            <a:off x="0" y="885149"/>
            <a:ext cx="12192000" cy="1077218"/>
          </a:xfrm>
          <a:prstGeom prst="rect">
            <a:avLst/>
          </a:prstGeom>
        </p:spPr>
        <p:txBody>
          <a:bodyPr wrap="square">
            <a:spAutoFit/>
          </a:bodyPr>
          <a:lstStyle/>
          <a:p>
            <a:r>
              <a:rPr lang="en-US" sz="3200" dirty="0"/>
              <a:t>60, 50, 62, 52, 45, 48, 53, 54, 52, 48, 45, 53, 52, 47, 58, 50, 48, 46, 62, 65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15887"/>
            <a:ext cx="12192000" cy="275408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5115" y="4669970"/>
            <a:ext cx="6106886" cy="218802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835979"/>
            <a:ext cx="6041570" cy="1847850"/>
          </a:xfrm>
          <a:prstGeom prst="rect">
            <a:avLst/>
          </a:prstGeom>
        </p:spPr>
      </p:pic>
    </p:spTree>
    <p:extLst>
      <p:ext uri="{BB962C8B-B14F-4D97-AF65-F5344CB8AC3E}">
        <p14:creationId xmlns:p14="http://schemas.microsoft.com/office/powerpoint/2010/main" val="32035390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2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2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2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2000"/>
                                        <p:tgtEl>
                                          <p:spTgt spid="5"/>
                                        </p:tgtEl>
                                      </p:cBhvr>
                                    </p:animEffect>
                                    <p:anim calcmode="lin" valueType="num">
                                      <p:cBhvr>
                                        <p:cTn id="32" dur="2000" fill="hold"/>
                                        <p:tgtEl>
                                          <p:spTgt spid="5"/>
                                        </p:tgtEl>
                                        <p:attrNameLst>
                                          <p:attrName>ppt_w</p:attrName>
                                        </p:attrNameLst>
                                      </p:cBhvr>
                                      <p:tavLst>
                                        <p:tav tm="0" fmla="#ppt_w*sin(2.5*pi*$)">
                                          <p:val>
                                            <p:fltVal val="0"/>
                                          </p:val>
                                        </p:tav>
                                        <p:tav tm="100000">
                                          <p:val>
                                            <p:fltVal val="1"/>
                                          </p:val>
                                        </p:tav>
                                      </p:tavLst>
                                    </p:anim>
                                    <p:anim calcmode="lin" valueType="num">
                                      <p:cBhvr>
                                        <p:cTn id="33"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0514" y="566057"/>
            <a:ext cx="4669972" cy="923330"/>
          </a:xfrm>
          <a:prstGeom prst="rect">
            <a:avLst/>
          </a:prstGeom>
          <a:noFill/>
        </p:spPr>
        <p:txBody>
          <a:bodyPr wrap="square" rtlCol="0">
            <a:spAutoFit/>
          </a:bodyPr>
          <a:lstStyle/>
          <a:p>
            <a:r>
              <a:rPr lang="en-US" sz="5400" dirty="0" err="1" smtClean="0"/>
              <a:t>আজকের</a:t>
            </a:r>
            <a:r>
              <a:rPr lang="en-US" sz="5400" dirty="0" smtClean="0"/>
              <a:t> </a:t>
            </a:r>
            <a:r>
              <a:rPr lang="en-US" sz="5400" dirty="0" err="1" smtClean="0"/>
              <a:t>পাঠ</a:t>
            </a:r>
            <a:endParaRPr lang="en-US" sz="5400" dirty="0"/>
          </a:p>
        </p:txBody>
      </p:sp>
      <p:sp>
        <p:nvSpPr>
          <p:cNvPr id="3" name="Rectangle 2"/>
          <p:cNvSpPr/>
          <p:nvPr/>
        </p:nvSpPr>
        <p:spPr>
          <a:xfrm>
            <a:off x="1861457" y="2329934"/>
            <a:ext cx="8044543" cy="1754326"/>
          </a:xfrm>
          <a:prstGeom prst="rect">
            <a:avLst/>
          </a:prstGeom>
        </p:spPr>
        <p:txBody>
          <a:bodyPr wrap="square">
            <a:spAutoFit/>
          </a:bodyPr>
          <a:lstStyle/>
          <a:p>
            <a:r>
              <a:rPr lang="as-IN" sz="5400" dirty="0"/>
              <a:t>পরিসংখ্যান ও এর </a:t>
            </a:r>
            <a:r>
              <a:rPr lang="as-IN" sz="5400" dirty="0" smtClean="0"/>
              <a:t>বিষয়বস্তু</a:t>
            </a:r>
            <a:endParaRPr lang="en-US" sz="5400" dirty="0" smtClean="0"/>
          </a:p>
          <a:p>
            <a:r>
              <a:rPr lang="en-US" sz="5400" dirty="0" smtClean="0"/>
              <a:t>৮ম </a:t>
            </a:r>
            <a:r>
              <a:rPr lang="en-US" sz="5400" dirty="0" err="1" smtClean="0"/>
              <a:t>শ্রেনী</a:t>
            </a:r>
            <a:r>
              <a:rPr lang="en-US" sz="5400" dirty="0" smtClean="0"/>
              <a:t> </a:t>
            </a:r>
            <a:r>
              <a:rPr lang="en-US" sz="5400" dirty="0" err="1" smtClean="0"/>
              <a:t>দশম</a:t>
            </a:r>
            <a:r>
              <a:rPr lang="en-US" sz="5400" dirty="0" smtClean="0"/>
              <a:t> </a:t>
            </a:r>
            <a:r>
              <a:rPr lang="en-US" sz="5400" dirty="0" err="1" smtClean="0"/>
              <a:t>শ্রেনী</a:t>
            </a:r>
            <a:r>
              <a:rPr lang="en-US" sz="5400" dirty="0" smtClean="0"/>
              <a:t> </a:t>
            </a:r>
            <a:r>
              <a:rPr lang="en-US" sz="5400" dirty="0" err="1" smtClean="0"/>
              <a:t>পর্যন্ত</a:t>
            </a:r>
            <a:endParaRPr lang="as-IN" sz="5400" dirty="0"/>
          </a:p>
        </p:txBody>
      </p:sp>
    </p:spTree>
    <p:extLst>
      <p:ext uri="{BB962C8B-B14F-4D97-AF65-F5344CB8AC3E}">
        <p14:creationId xmlns:p14="http://schemas.microsoft.com/office/powerpoint/2010/main" val="752170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28024"/>
            <a:ext cx="12192000" cy="3970318"/>
          </a:xfrm>
          <a:prstGeom prst="rect">
            <a:avLst/>
          </a:prstGeom>
        </p:spPr>
        <p:txBody>
          <a:bodyPr wrap="square">
            <a:spAutoFit/>
          </a:bodyPr>
          <a:lstStyle/>
          <a:p>
            <a:r>
              <a:rPr lang="as-IN" sz="2800" dirty="0"/>
              <a:t>পরিসংখ্যান ও এর </a:t>
            </a:r>
            <a:r>
              <a:rPr lang="as-IN" sz="2800" dirty="0" smtClean="0"/>
              <a:t>বিষয়বস্তু</a:t>
            </a:r>
            <a:endParaRPr lang="en-US" sz="2800" dirty="0" smtClean="0"/>
          </a:p>
          <a:p>
            <a:endParaRPr lang="as-IN" sz="2800" dirty="0"/>
          </a:p>
          <a:p>
            <a:r>
              <a:rPr lang="as-IN" sz="2800" dirty="0"/>
              <a:t>পরিসংখ্যান (</a:t>
            </a:r>
            <a:r>
              <a:rPr lang="en-US" sz="2800" dirty="0"/>
              <a:t>Statistics</a:t>
            </a:r>
            <a:r>
              <a:rPr lang="en-US" sz="2800" dirty="0" smtClean="0"/>
              <a:t>)</a:t>
            </a:r>
          </a:p>
          <a:p>
            <a:endParaRPr lang="en-US" sz="2800" dirty="0"/>
          </a:p>
          <a:p>
            <a:r>
              <a:rPr lang="as-IN" sz="2800" dirty="0"/>
              <a:t>পরিসংখ্যান এক ধরনের গাণিতিক বিজ্ঞান যা মূলত: উপাত্ত সংগ্রহ, বিশ্লেষণ, ব্যাখ্যা এবং উপাত্ত সহজে পরিবেশন নিয়ে কাজ করে। উপাত্ত বিশ্লেষণ করে তা থেকে তথ্যসমৃদ্ধ সিদ্ধান্ত গ্রহণে পরিসংখ্যানের ভূমিকা অপরিহার্য। বিভিন্ন ধরনের গবেষনায় পরিসংখ্যান ব্যবহার করা হয়। গড়, মধ্যক, প্রচুরক, আয়তলেখ, গণসংখ্যা বহুভূজ, অজিভরেখা পরিসংখ্যানের বিষয়বস্তু।</a:t>
            </a:r>
          </a:p>
        </p:txBody>
      </p:sp>
    </p:spTree>
    <p:extLst>
      <p:ext uri="{BB962C8B-B14F-4D97-AF65-F5344CB8AC3E}">
        <p14:creationId xmlns:p14="http://schemas.microsoft.com/office/powerpoint/2010/main" val="21375462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4">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anim calcmode="lin" valueType="num">
                                      <p:cBhvr>
                                        <p:cTn id="13" dur="2000" fill="hold"/>
                                        <p:tgtEl>
                                          <p:spTgt spid="4">
                                            <p:txEl>
                                              <p:pRg st="2" end="2"/>
                                            </p:txEl>
                                          </p:spTgt>
                                        </p:tgtEl>
                                        <p:attrNameLst>
                                          <p:attrName>ppt_w</p:attrName>
                                        </p:attrNameLst>
                                      </p:cBhvr>
                                      <p:tavLst>
                                        <p:tav tm="0" fmla="#ppt_w*sin(2.5*pi*$)">
                                          <p:val>
                                            <p:fltVal val="0"/>
                                          </p:val>
                                        </p:tav>
                                        <p:tav tm="100000">
                                          <p:val>
                                            <p:fltVal val="1"/>
                                          </p:val>
                                        </p:tav>
                                      </p:tavLst>
                                    </p:anim>
                                    <p:anim calcmode="lin" valueType="num">
                                      <p:cBhvr>
                                        <p:cTn id="14" dur="2000" fill="hold"/>
                                        <p:tgtEl>
                                          <p:spTgt spid="4">
                                            <p:txEl>
                                              <p:pRg st="2" end="2"/>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2000"/>
                                        <p:tgtEl>
                                          <p:spTgt spid="4">
                                            <p:txEl>
                                              <p:pRg st="4" end="4"/>
                                            </p:txEl>
                                          </p:spTgt>
                                        </p:tgtEl>
                                      </p:cBhvr>
                                    </p:animEffect>
                                    <p:anim calcmode="lin" valueType="num">
                                      <p:cBhvr>
                                        <p:cTn id="18" dur="2000" fill="hold"/>
                                        <p:tgtEl>
                                          <p:spTgt spid="4">
                                            <p:txEl>
                                              <p:pRg st="4" end="4"/>
                                            </p:txEl>
                                          </p:spTgt>
                                        </p:tgtEl>
                                        <p:attrNameLst>
                                          <p:attrName>ppt_w</p:attrName>
                                        </p:attrNameLst>
                                      </p:cBhvr>
                                      <p:tavLst>
                                        <p:tav tm="0" fmla="#ppt_w*sin(2.5*pi*$)">
                                          <p:val>
                                            <p:fltVal val="0"/>
                                          </p:val>
                                        </p:tav>
                                        <p:tav tm="100000">
                                          <p:val>
                                            <p:fltVal val="1"/>
                                          </p:val>
                                        </p:tav>
                                      </p:tavLst>
                                    </p:anim>
                                    <p:anim calcmode="lin" valueType="num">
                                      <p:cBhvr>
                                        <p:cTn id="19" dur="2000" fill="hold"/>
                                        <p:tgtEl>
                                          <p:spTgt spid="4">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947955"/>
            <a:ext cx="12191999" cy="4401205"/>
          </a:xfrm>
          <a:prstGeom prst="rect">
            <a:avLst/>
          </a:prstGeom>
        </p:spPr>
        <p:txBody>
          <a:bodyPr wrap="square">
            <a:spAutoFit/>
          </a:bodyPr>
          <a:lstStyle/>
          <a:p>
            <a:r>
              <a:rPr lang="as-IN" sz="2800" dirty="0"/>
              <a:t>উপাত্তের </a:t>
            </a:r>
            <a:r>
              <a:rPr lang="as-IN" sz="2800" dirty="0" smtClean="0"/>
              <a:t>উপস্থাপন</a:t>
            </a:r>
            <a:endParaRPr lang="en-US" sz="2800" dirty="0" smtClean="0"/>
          </a:p>
          <a:p>
            <a:endParaRPr lang="as-IN" sz="2800" dirty="0"/>
          </a:p>
          <a:p>
            <a:r>
              <a:rPr lang="as-IN" sz="2800" dirty="0"/>
              <a:t>গুণবাচক নয় এমন সংখ্যাসূচক তথ্যাবলি পরিসংখ্যানের উপাত্ত। অনুসন্ধানাধীন উপাত্ত হলো পরিসংখ্যানের কাঁচামাল। অনুসন্ধানাধীন উপাত্ত সমূহ সাধারণত অবিন্যস্তভাবে পাওয়া যায় যা থেকে সরাসরি প্রয়োজনীয় সিদ্ধান্তে উপনীত হওয়া যায় না। তাই কোনো সিদ্ধান্ত গ্রহণের প্রয়োজনে উপাত্তগুলোকে বিন্যস্ত ও সারণিভূক্ত করতে হয়। এই সারণিকে গণসংখ্যা নিবেশন সারণি বলা হয়। গণসংখ্যা নিবেশন সারণি তৈরি করতে প্রথমে উপাত্তগুলোর পরিসর নির্ণয় করতে হয়। এরপর উপাত্তগুলোর শ্রেণি ব্যবধান ও শ্রেণি সংখ্যা নির্ধারণ করে ট্যালি চিহ্ন ব্যবহারের মাধ্যমে গণসংখ্যা নিবেশন সারণি তৈরি করতে হয়।</a:t>
            </a:r>
          </a:p>
        </p:txBody>
      </p:sp>
    </p:spTree>
    <p:extLst>
      <p:ext uri="{BB962C8B-B14F-4D97-AF65-F5344CB8AC3E}">
        <p14:creationId xmlns:p14="http://schemas.microsoft.com/office/powerpoint/2010/main" val="41072744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225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arn(inVertical)">
                                      <p:cBhvr>
                                        <p:cTn id="10" dur="22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81000"/>
            <a:ext cx="12192000" cy="1200329"/>
          </a:xfrm>
          <a:prstGeom prst="rect">
            <a:avLst/>
          </a:prstGeom>
        </p:spPr>
        <p:txBody>
          <a:bodyPr wrap="square">
            <a:spAutoFit/>
          </a:bodyPr>
          <a:lstStyle/>
          <a:p>
            <a:r>
              <a:rPr lang="as-IN" dirty="0"/>
              <a:t>কেন্দ্রীয় প্রবণতা (</a:t>
            </a:r>
            <a:r>
              <a:rPr lang="en-US" dirty="0"/>
              <a:t>Central Tendency)</a:t>
            </a:r>
          </a:p>
          <a:p>
            <a:r>
              <a:rPr lang="as-IN" dirty="0"/>
              <a:t>অবিন্যস্ত উপাত্তসমূহকে মানের ক্রমানুসারে সাজালে উপাত্ত সমূহ মাঝামাঝি কোনো মান (কেন্দ্রীয় মান)-এর কাছাকাছি পুঞ্জিভূত হয়। আবার  এগুলোকে গণসংখ্যা সারণিতে উপস্থাপন করলে মাঝামাঝি একটি শ্রেণিতে গণসংখ্যার প্রাচুর্য লক্ষ্ করা যায়। উপাত্তসমূহের কেন্দ্রীয় মানের দিকে পুঞ্জিভূত হওয়ার এই প্রবণতাকে কেন্দ্রীয় প্রবণতা বলে।</a:t>
            </a:r>
          </a:p>
        </p:txBody>
      </p:sp>
      <p:sp>
        <p:nvSpPr>
          <p:cNvPr id="5" name="Rectangle 4"/>
          <p:cNvSpPr/>
          <p:nvPr/>
        </p:nvSpPr>
        <p:spPr>
          <a:xfrm>
            <a:off x="0" y="1851466"/>
            <a:ext cx="12192000" cy="2031325"/>
          </a:xfrm>
          <a:prstGeom prst="rect">
            <a:avLst/>
          </a:prstGeom>
        </p:spPr>
        <p:txBody>
          <a:bodyPr wrap="square">
            <a:spAutoFit/>
          </a:bodyPr>
          <a:lstStyle/>
          <a:p>
            <a:r>
              <a:rPr lang="as-IN" dirty="0"/>
              <a:t>ব্যাখ্যা</a:t>
            </a:r>
          </a:p>
          <a:p>
            <a:r>
              <a:rPr lang="as-IN" dirty="0"/>
              <a:t>কেন্দ্রীয় মান হল একটি বিশেষ সংখ্যা বা একটি সংক্ষিপ্ত পরিমাপ যা দ্বারা একটি পুরো ডাটা সেটে কী ঘটছে তার একটি সামগ্রিক চিত্র পাওয়া যায়। যেমন: বাংলাদেশের মানুষের গড় আয়ু 71 বছর। কিন্তু কিছু মানুষ আছে যারা 60 বছর বয়সে বা তার আগেই মারা যায় এবং কিছু মানুষ আছে যারা 80 বছর বা তার চাইতেও বেশি বছর বাচেঁ। বাংলাদেশে 71 বছর হল এমন একটি বয়স যার কিছু কম বা কিছু বেশি বয়স পর্যন্তই বেশির ভাগ মানুষ বাচেঁ। অর্থাৎ, 71 এমন একটি মান যার কাছাকাছি সংখ্যাগুলো (বয়সগুলো) এই মানটির দিকে পুঞ্জিভুত। এই সংখ্যাটি-ই হল কেন্দ্রীয় মান এবং বেশিরভাগ সংখ্যার এই মানটির দিকে পুঞ্জিভূত হওয়ার প্রবণতা-ই হল কেন্দ্রীয় প্রবণতা।</a:t>
            </a:r>
          </a:p>
        </p:txBody>
      </p:sp>
      <p:sp>
        <p:nvSpPr>
          <p:cNvPr id="6" name="Rectangle 5"/>
          <p:cNvSpPr/>
          <p:nvPr/>
        </p:nvSpPr>
        <p:spPr>
          <a:xfrm>
            <a:off x="0" y="4087620"/>
            <a:ext cx="6215743" cy="2585323"/>
          </a:xfrm>
          <a:prstGeom prst="rect">
            <a:avLst/>
          </a:prstGeom>
        </p:spPr>
        <p:txBody>
          <a:bodyPr wrap="square">
            <a:spAutoFit/>
          </a:bodyPr>
          <a:lstStyle/>
          <a:p>
            <a:r>
              <a:rPr lang="as-IN" dirty="0"/>
              <a:t>কেন্দ্রীয় প্রবণতার </a:t>
            </a:r>
            <a:r>
              <a:rPr lang="as-IN" dirty="0" smtClean="0"/>
              <a:t>পরিমাপ</a:t>
            </a:r>
            <a:endParaRPr lang="en-US" dirty="0" smtClean="0"/>
          </a:p>
          <a:p>
            <a:endParaRPr lang="as-IN" dirty="0"/>
          </a:p>
          <a:p>
            <a:r>
              <a:rPr lang="as-IN" dirty="0"/>
              <a:t>সাধারণভাবে কেন্দ্রীয় প্রবণতার পরিমাপ হল:</a:t>
            </a:r>
          </a:p>
          <a:p>
            <a:endParaRPr lang="as-IN" dirty="0"/>
          </a:p>
          <a:p>
            <a:r>
              <a:rPr lang="as-IN" dirty="0"/>
              <a:t>১। গড় বা গাণিতিক গড়</a:t>
            </a:r>
          </a:p>
          <a:p>
            <a:endParaRPr lang="as-IN" dirty="0"/>
          </a:p>
          <a:p>
            <a:r>
              <a:rPr lang="as-IN" dirty="0"/>
              <a:t>২। মধ্যক</a:t>
            </a:r>
          </a:p>
          <a:p>
            <a:endParaRPr lang="as-IN" dirty="0"/>
          </a:p>
          <a:p>
            <a:r>
              <a:rPr lang="as-IN" dirty="0"/>
              <a:t>৩। প্রচুরক</a:t>
            </a:r>
          </a:p>
        </p:txBody>
      </p:sp>
    </p:spTree>
    <p:extLst>
      <p:ext uri="{BB962C8B-B14F-4D97-AF65-F5344CB8AC3E}">
        <p14:creationId xmlns:p14="http://schemas.microsoft.com/office/powerpoint/2010/main" val="30865654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heel(1)">
                                      <p:cBhvr>
                                        <p:cTn id="10" dur="20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2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2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7" dur="2500"/>
                                        <p:tgtEl>
                                          <p:spTgt spid="5">
                                            <p:txEl>
                                              <p:pRg st="0" end="0"/>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p:cTn id="20" dur="2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1" dur="2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2" dur="2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2000"/>
                                        <p:tgtEl>
                                          <p:spTgt spid="6">
                                            <p:txEl>
                                              <p:pRg st="0" end="0"/>
                                            </p:txEl>
                                          </p:spTgt>
                                        </p:tgtEl>
                                      </p:cBhvr>
                                    </p:animEffect>
                                    <p:anim calcmode="lin" valueType="num">
                                      <p:cBhvr>
                                        <p:cTn id="2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29" dur="2000" fill="hold"/>
                                        <p:tgtEl>
                                          <p:spTgt spid="6">
                                            <p:txEl>
                                              <p:pRg st="0" end="0"/>
                                            </p:txEl>
                                          </p:spTgt>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2000"/>
                                        <p:tgtEl>
                                          <p:spTgt spid="6">
                                            <p:txEl>
                                              <p:pRg st="2" end="2"/>
                                            </p:txEl>
                                          </p:spTgt>
                                        </p:tgtEl>
                                      </p:cBhvr>
                                    </p:animEffect>
                                    <p:anim calcmode="lin" valueType="num">
                                      <p:cBhvr>
                                        <p:cTn id="33" dur="2000" fill="hold"/>
                                        <p:tgtEl>
                                          <p:spTgt spid="6">
                                            <p:txEl>
                                              <p:pRg st="2" end="2"/>
                                            </p:txEl>
                                          </p:spTgt>
                                        </p:tgtEl>
                                        <p:attrNameLst>
                                          <p:attrName>ppt_w</p:attrName>
                                        </p:attrNameLst>
                                      </p:cBhvr>
                                      <p:tavLst>
                                        <p:tav tm="0" fmla="#ppt_w*sin(2.5*pi*$)">
                                          <p:val>
                                            <p:fltVal val="0"/>
                                          </p:val>
                                        </p:tav>
                                        <p:tav tm="100000">
                                          <p:val>
                                            <p:fltVal val="1"/>
                                          </p:val>
                                        </p:tav>
                                      </p:tavLst>
                                    </p:anim>
                                    <p:anim calcmode="lin" valueType="num">
                                      <p:cBhvr>
                                        <p:cTn id="34" dur="2000" fill="hold"/>
                                        <p:tgtEl>
                                          <p:spTgt spid="6">
                                            <p:txEl>
                                              <p:pRg st="2" end="2"/>
                                            </p:txEl>
                                          </p:spTgt>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2000"/>
                                        <p:tgtEl>
                                          <p:spTgt spid="6">
                                            <p:txEl>
                                              <p:pRg st="4" end="4"/>
                                            </p:txEl>
                                          </p:spTgt>
                                        </p:tgtEl>
                                      </p:cBhvr>
                                    </p:animEffect>
                                    <p:anim calcmode="lin" valueType="num">
                                      <p:cBhvr>
                                        <p:cTn id="38" dur="2000" fill="hold"/>
                                        <p:tgtEl>
                                          <p:spTgt spid="6">
                                            <p:txEl>
                                              <p:pRg st="4" end="4"/>
                                            </p:txEl>
                                          </p:spTgt>
                                        </p:tgtEl>
                                        <p:attrNameLst>
                                          <p:attrName>ppt_w</p:attrName>
                                        </p:attrNameLst>
                                      </p:cBhvr>
                                      <p:tavLst>
                                        <p:tav tm="0" fmla="#ppt_w*sin(2.5*pi*$)">
                                          <p:val>
                                            <p:fltVal val="0"/>
                                          </p:val>
                                        </p:tav>
                                        <p:tav tm="100000">
                                          <p:val>
                                            <p:fltVal val="1"/>
                                          </p:val>
                                        </p:tav>
                                      </p:tavLst>
                                    </p:anim>
                                    <p:anim calcmode="lin" valueType="num">
                                      <p:cBhvr>
                                        <p:cTn id="39" dur="2000" fill="hold"/>
                                        <p:tgtEl>
                                          <p:spTgt spid="6">
                                            <p:txEl>
                                              <p:pRg st="4" end="4"/>
                                            </p:txEl>
                                          </p:spTgt>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2000"/>
                                        <p:tgtEl>
                                          <p:spTgt spid="6">
                                            <p:txEl>
                                              <p:pRg st="6" end="6"/>
                                            </p:txEl>
                                          </p:spTgt>
                                        </p:tgtEl>
                                      </p:cBhvr>
                                    </p:animEffect>
                                    <p:anim calcmode="lin" valueType="num">
                                      <p:cBhvr>
                                        <p:cTn id="43" dur="2000" fill="hold"/>
                                        <p:tgtEl>
                                          <p:spTgt spid="6">
                                            <p:txEl>
                                              <p:pRg st="6" end="6"/>
                                            </p:txEl>
                                          </p:spTgt>
                                        </p:tgtEl>
                                        <p:attrNameLst>
                                          <p:attrName>ppt_w</p:attrName>
                                        </p:attrNameLst>
                                      </p:cBhvr>
                                      <p:tavLst>
                                        <p:tav tm="0" fmla="#ppt_w*sin(2.5*pi*$)">
                                          <p:val>
                                            <p:fltVal val="0"/>
                                          </p:val>
                                        </p:tav>
                                        <p:tav tm="100000">
                                          <p:val>
                                            <p:fltVal val="1"/>
                                          </p:val>
                                        </p:tav>
                                      </p:tavLst>
                                    </p:anim>
                                    <p:anim calcmode="lin" valueType="num">
                                      <p:cBhvr>
                                        <p:cTn id="44" dur="2000" fill="hold"/>
                                        <p:tgtEl>
                                          <p:spTgt spid="6">
                                            <p:txEl>
                                              <p:pRg st="6" end="6"/>
                                            </p:txEl>
                                          </p:spTgt>
                                        </p:tgtEl>
                                        <p:attrNameLst>
                                          <p:attrName>ppt_h</p:attrName>
                                        </p:attrNameLst>
                                      </p:cBhvr>
                                      <p:tavLst>
                                        <p:tav tm="0">
                                          <p:val>
                                            <p:strVal val="#ppt_h"/>
                                          </p:val>
                                        </p:tav>
                                        <p:tav tm="100000">
                                          <p:val>
                                            <p:strVal val="#ppt_h"/>
                                          </p:val>
                                        </p:tav>
                                      </p:tavLst>
                                    </p:anim>
                                  </p:childTnLst>
                                </p:cTn>
                              </p:par>
                              <p:par>
                                <p:cTn id="45" presetID="45" presetClass="entr" presetSubtype="0" fill="hold" nodeType="with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2000"/>
                                        <p:tgtEl>
                                          <p:spTgt spid="6">
                                            <p:txEl>
                                              <p:pRg st="8" end="8"/>
                                            </p:txEl>
                                          </p:spTgt>
                                        </p:tgtEl>
                                      </p:cBhvr>
                                    </p:animEffect>
                                    <p:anim calcmode="lin" valueType="num">
                                      <p:cBhvr>
                                        <p:cTn id="48" dur="2000" fill="hold"/>
                                        <p:tgtEl>
                                          <p:spTgt spid="6">
                                            <p:txEl>
                                              <p:pRg st="8" end="8"/>
                                            </p:txEl>
                                          </p:spTgt>
                                        </p:tgtEl>
                                        <p:attrNameLst>
                                          <p:attrName>ppt_w</p:attrName>
                                        </p:attrNameLst>
                                      </p:cBhvr>
                                      <p:tavLst>
                                        <p:tav tm="0" fmla="#ppt_w*sin(2.5*pi*$)">
                                          <p:val>
                                            <p:fltVal val="0"/>
                                          </p:val>
                                        </p:tav>
                                        <p:tav tm="100000">
                                          <p:val>
                                            <p:fltVal val="1"/>
                                          </p:val>
                                        </p:tav>
                                      </p:tavLst>
                                    </p:anim>
                                    <p:anim calcmode="lin" valueType="num">
                                      <p:cBhvr>
                                        <p:cTn id="49" dur="2000" fill="hold"/>
                                        <p:tgtEl>
                                          <p:spTgt spid="6">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086" y="1148085"/>
            <a:ext cx="12192000" cy="3970318"/>
          </a:xfrm>
          <a:prstGeom prst="rect">
            <a:avLst/>
          </a:prstGeom>
        </p:spPr>
        <p:txBody>
          <a:bodyPr wrap="square">
            <a:spAutoFit/>
          </a:bodyPr>
          <a:lstStyle/>
          <a:p>
            <a:r>
              <a:rPr lang="as-IN" dirty="0"/>
              <a:t>গণসংখ্যা (</a:t>
            </a:r>
            <a:r>
              <a:rPr lang="en-US" dirty="0"/>
              <a:t>Frequency)</a:t>
            </a:r>
          </a:p>
          <a:p>
            <a:r>
              <a:rPr lang="as-IN" dirty="0"/>
              <a:t>কোনো পরীক্ষণ বা গবেষনায় ব্যবহৃত উপাত্তসমূহের গণসংখ্যা বলতে কোনো উপাত্তের মান সেখানে কত বার আছে তাকে বুঝানো হয়। যেমন: কোনো একটি গণিত পরীক্ষায় 7 জন শিক্ষার্থী 85 নম্বর পেল। তাহলে বলা যায়, 7 হলো প্রাপ্ত নম্বর 85 এর গণসংখ্যা । গণসংখ্যাকে সাধারনত </a:t>
            </a:r>
            <a:r>
              <a:rPr lang="en-US" dirty="0"/>
              <a:t>f </a:t>
            </a:r>
            <a:r>
              <a:rPr lang="as-IN" dirty="0"/>
              <a:t>দ্বারা প্রকাশ করা হয়।</a:t>
            </a:r>
          </a:p>
          <a:p>
            <a:endParaRPr lang="as-IN" dirty="0"/>
          </a:p>
          <a:p>
            <a:r>
              <a:rPr lang="as-IN" dirty="0"/>
              <a:t>গণসংখ্যা নিবেশন সারণি</a:t>
            </a:r>
          </a:p>
          <a:p>
            <a:r>
              <a:rPr lang="as-IN" dirty="0"/>
              <a:t>20 জন লোকের ওজন (কেজিতে) নিম্নরূপ:</a:t>
            </a:r>
          </a:p>
          <a:p>
            <a:endParaRPr lang="as-IN" dirty="0"/>
          </a:p>
          <a:p>
            <a:r>
              <a:rPr lang="as-IN" dirty="0"/>
              <a:t>60, 50, 62, 52, 45, 48, 53, 54, 52, 48, 45, 53, 52, 47, 58, 50, 48, 46, 62, 65</a:t>
            </a:r>
          </a:p>
          <a:p>
            <a:endParaRPr lang="as-IN" dirty="0"/>
          </a:p>
          <a:p>
            <a:r>
              <a:rPr lang="as-IN" dirty="0"/>
              <a:t>পরিসর নির্ণয়:</a:t>
            </a:r>
          </a:p>
          <a:p>
            <a:r>
              <a:rPr lang="as-IN" dirty="0"/>
              <a:t>উপাত্তের সবচেয়ে ছোট মান = 45 এবং সবচেয়ে বড় মান = 65</a:t>
            </a:r>
          </a:p>
          <a:p>
            <a:endParaRPr lang="as-IN" dirty="0"/>
          </a:p>
          <a:p>
            <a:r>
              <a:rPr lang="en-US" dirty="0" smtClean="0"/>
              <a:t>   </a:t>
            </a:r>
            <a:r>
              <a:rPr lang="as-IN" dirty="0"/>
              <a:t>পরিসর = (সর্বোচ্চ মান – সর্বনিম্ন মান) + 1</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217" y="5306105"/>
            <a:ext cx="3104470" cy="1209675"/>
          </a:xfrm>
          <a:prstGeom prst="rect">
            <a:avLst/>
          </a:prstGeom>
        </p:spPr>
      </p:pic>
    </p:spTree>
    <p:extLst>
      <p:ext uri="{BB962C8B-B14F-4D97-AF65-F5344CB8AC3E}">
        <p14:creationId xmlns:p14="http://schemas.microsoft.com/office/powerpoint/2010/main" val="22628097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4">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anim calcmode="lin" valueType="num">
                                      <p:cBhvr>
                                        <p:cTn id="13"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4">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2000"/>
                                        <p:tgtEl>
                                          <p:spTgt spid="4">
                                            <p:txEl>
                                              <p:pRg st="3" end="3"/>
                                            </p:txEl>
                                          </p:spTgt>
                                        </p:tgtEl>
                                      </p:cBhvr>
                                    </p:animEffect>
                                    <p:anim calcmode="lin" valueType="num">
                                      <p:cBhvr>
                                        <p:cTn id="18" dur="2000" fill="hold"/>
                                        <p:tgtEl>
                                          <p:spTgt spid="4">
                                            <p:txEl>
                                              <p:pRg st="3" end="3"/>
                                            </p:txEl>
                                          </p:spTgt>
                                        </p:tgtEl>
                                        <p:attrNameLst>
                                          <p:attrName>ppt_w</p:attrName>
                                        </p:attrNameLst>
                                      </p:cBhvr>
                                      <p:tavLst>
                                        <p:tav tm="0" fmla="#ppt_w*sin(2.5*pi*$)">
                                          <p:val>
                                            <p:fltVal val="0"/>
                                          </p:val>
                                        </p:tav>
                                        <p:tav tm="100000">
                                          <p:val>
                                            <p:fltVal val="1"/>
                                          </p:val>
                                        </p:tav>
                                      </p:tavLst>
                                    </p:anim>
                                    <p:anim calcmode="lin" valueType="num">
                                      <p:cBhvr>
                                        <p:cTn id="19" dur="2000" fill="hold"/>
                                        <p:tgtEl>
                                          <p:spTgt spid="4">
                                            <p:txEl>
                                              <p:pRg st="3" end="3"/>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2000"/>
                                        <p:tgtEl>
                                          <p:spTgt spid="4">
                                            <p:txEl>
                                              <p:pRg st="4" end="4"/>
                                            </p:txEl>
                                          </p:spTgt>
                                        </p:tgtEl>
                                      </p:cBhvr>
                                    </p:animEffect>
                                    <p:anim calcmode="lin" valueType="num">
                                      <p:cBhvr>
                                        <p:cTn id="23" dur="2000" fill="hold"/>
                                        <p:tgtEl>
                                          <p:spTgt spid="4">
                                            <p:txEl>
                                              <p:pRg st="4" end="4"/>
                                            </p:txEl>
                                          </p:spTgt>
                                        </p:tgtEl>
                                        <p:attrNameLst>
                                          <p:attrName>ppt_w</p:attrName>
                                        </p:attrNameLst>
                                      </p:cBhvr>
                                      <p:tavLst>
                                        <p:tav tm="0" fmla="#ppt_w*sin(2.5*pi*$)">
                                          <p:val>
                                            <p:fltVal val="0"/>
                                          </p:val>
                                        </p:tav>
                                        <p:tav tm="100000">
                                          <p:val>
                                            <p:fltVal val="1"/>
                                          </p:val>
                                        </p:tav>
                                      </p:tavLst>
                                    </p:anim>
                                    <p:anim calcmode="lin" valueType="num">
                                      <p:cBhvr>
                                        <p:cTn id="24" dur="2000" fill="hold"/>
                                        <p:tgtEl>
                                          <p:spTgt spid="4">
                                            <p:txEl>
                                              <p:pRg st="4" end="4"/>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2000"/>
                                        <p:tgtEl>
                                          <p:spTgt spid="4">
                                            <p:txEl>
                                              <p:pRg st="6" end="6"/>
                                            </p:txEl>
                                          </p:spTgt>
                                        </p:tgtEl>
                                      </p:cBhvr>
                                    </p:animEffect>
                                    <p:anim calcmode="lin" valueType="num">
                                      <p:cBhvr>
                                        <p:cTn id="28" dur="2000" fill="hold"/>
                                        <p:tgtEl>
                                          <p:spTgt spid="4">
                                            <p:txEl>
                                              <p:pRg st="6" end="6"/>
                                            </p:txEl>
                                          </p:spTgt>
                                        </p:tgtEl>
                                        <p:attrNameLst>
                                          <p:attrName>ppt_w</p:attrName>
                                        </p:attrNameLst>
                                      </p:cBhvr>
                                      <p:tavLst>
                                        <p:tav tm="0" fmla="#ppt_w*sin(2.5*pi*$)">
                                          <p:val>
                                            <p:fltVal val="0"/>
                                          </p:val>
                                        </p:tav>
                                        <p:tav tm="100000">
                                          <p:val>
                                            <p:fltVal val="1"/>
                                          </p:val>
                                        </p:tav>
                                      </p:tavLst>
                                    </p:anim>
                                    <p:anim calcmode="lin" valueType="num">
                                      <p:cBhvr>
                                        <p:cTn id="29" dur="2000" fill="hold"/>
                                        <p:tgtEl>
                                          <p:spTgt spid="4">
                                            <p:txEl>
                                              <p:pRg st="6" end="6"/>
                                            </p:txEl>
                                          </p:spTgt>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2000"/>
                                        <p:tgtEl>
                                          <p:spTgt spid="4">
                                            <p:txEl>
                                              <p:pRg st="8" end="8"/>
                                            </p:txEl>
                                          </p:spTgt>
                                        </p:tgtEl>
                                      </p:cBhvr>
                                    </p:animEffect>
                                    <p:anim calcmode="lin" valueType="num">
                                      <p:cBhvr>
                                        <p:cTn id="33" dur="2000" fill="hold"/>
                                        <p:tgtEl>
                                          <p:spTgt spid="4">
                                            <p:txEl>
                                              <p:pRg st="8" end="8"/>
                                            </p:txEl>
                                          </p:spTgt>
                                        </p:tgtEl>
                                        <p:attrNameLst>
                                          <p:attrName>ppt_w</p:attrName>
                                        </p:attrNameLst>
                                      </p:cBhvr>
                                      <p:tavLst>
                                        <p:tav tm="0" fmla="#ppt_w*sin(2.5*pi*$)">
                                          <p:val>
                                            <p:fltVal val="0"/>
                                          </p:val>
                                        </p:tav>
                                        <p:tav tm="100000">
                                          <p:val>
                                            <p:fltVal val="1"/>
                                          </p:val>
                                        </p:tav>
                                      </p:tavLst>
                                    </p:anim>
                                    <p:anim calcmode="lin" valueType="num">
                                      <p:cBhvr>
                                        <p:cTn id="34" dur="2000" fill="hold"/>
                                        <p:tgtEl>
                                          <p:spTgt spid="4">
                                            <p:txEl>
                                              <p:pRg st="8" end="8"/>
                                            </p:txEl>
                                          </p:spTgt>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fade">
                                      <p:cBhvr>
                                        <p:cTn id="37" dur="2000"/>
                                        <p:tgtEl>
                                          <p:spTgt spid="4">
                                            <p:txEl>
                                              <p:pRg st="9" end="9"/>
                                            </p:txEl>
                                          </p:spTgt>
                                        </p:tgtEl>
                                      </p:cBhvr>
                                    </p:animEffect>
                                    <p:anim calcmode="lin" valueType="num">
                                      <p:cBhvr>
                                        <p:cTn id="38" dur="2000" fill="hold"/>
                                        <p:tgtEl>
                                          <p:spTgt spid="4">
                                            <p:txEl>
                                              <p:pRg st="9" end="9"/>
                                            </p:txEl>
                                          </p:spTgt>
                                        </p:tgtEl>
                                        <p:attrNameLst>
                                          <p:attrName>ppt_w</p:attrName>
                                        </p:attrNameLst>
                                      </p:cBhvr>
                                      <p:tavLst>
                                        <p:tav tm="0" fmla="#ppt_w*sin(2.5*pi*$)">
                                          <p:val>
                                            <p:fltVal val="0"/>
                                          </p:val>
                                        </p:tav>
                                        <p:tav tm="100000">
                                          <p:val>
                                            <p:fltVal val="1"/>
                                          </p:val>
                                        </p:tav>
                                      </p:tavLst>
                                    </p:anim>
                                    <p:anim calcmode="lin" valueType="num">
                                      <p:cBhvr>
                                        <p:cTn id="39" dur="2000" fill="hold"/>
                                        <p:tgtEl>
                                          <p:spTgt spid="4">
                                            <p:txEl>
                                              <p:pRg st="9" end="9"/>
                                            </p:txEl>
                                          </p:spTgt>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4">
                                            <p:txEl>
                                              <p:pRg st="11" end="11"/>
                                            </p:txEl>
                                          </p:spTgt>
                                        </p:tgtEl>
                                        <p:attrNameLst>
                                          <p:attrName>style.visibility</p:attrName>
                                        </p:attrNameLst>
                                      </p:cBhvr>
                                      <p:to>
                                        <p:strVal val="visible"/>
                                      </p:to>
                                    </p:set>
                                    <p:animEffect transition="in" filter="fade">
                                      <p:cBhvr>
                                        <p:cTn id="42" dur="2000"/>
                                        <p:tgtEl>
                                          <p:spTgt spid="4">
                                            <p:txEl>
                                              <p:pRg st="11" end="11"/>
                                            </p:txEl>
                                          </p:spTgt>
                                        </p:tgtEl>
                                      </p:cBhvr>
                                    </p:animEffect>
                                    <p:anim calcmode="lin" valueType="num">
                                      <p:cBhvr>
                                        <p:cTn id="43" dur="2000" fill="hold"/>
                                        <p:tgtEl>
                                          <p:spTgt spid="4">
                                            <p:txEl>
                                              <p:pRg st="11" end="11"/>
                                            </p:txEl>
                                          </p:spTgt>
                                        </p:tgtEl>
                                        <p:attrNameLst>
                                          <p:attrName>ppt_w</p:attrName>
                                        </p:attrNameLst>
                                      </p:cBhvr>
                                      <p:tavLst>
                                        <p:tav tm="0" fmla="#ppt_w*sin(2.5*pi*$)">
                                          <p:val>
                                            <p:fltVal val="0"/>
                                          </p:val>
                                        </p:tav>
                                        <p:tav tm="100000">
                                          <p:val>
                                            <p:fltVal val="1"/>
                                          </p:val>
                                        </p:tav>
                                      </p:tavLst>
                                    </p:anim>
                                    <p:anim calcmode="lin" valueType="num">
                                      <p:cBhvr>
                                        <p:cTn id="44" dur="2000" fill="hold"/>
                                        <p:tgtEl>
                                          <p:spTgt spid="4">
                                            <p:txEl>
                                              <p:pRg st="11" end="11"/>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3"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1750" fill="hold"/>
                                        <p:tgtEl>
                                          <p:spTgt spid="5"/>
                                        </p:tgtEl>
                                        <p:attrNameLst>
                                          <p:attrName>ppt_x</p:attrName>
                                        </p:attrNameLst>
                                      </p:cBhvr>
                                      <p:tavLst>
                                        <p:tav tm="0">
                                          <p:val>
                                            <p:strVal val="1+#ppt_w/2"/>
                                          </p:val>
                                        </p:tav>
                                        <p:tav tm="100000">
                                          <p:val>
                                            <p:strVal val="#ppt_x"/>
                                          </p:val>
                                        </p:tav>
                                      </p:tavLst>
                                    </p:anim>
                                    <p:anim calcmode="lin" valueType="num">
                                      <p:cBhvr additive="base">
                                        <p:cTn id="50" dur="1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34372"/>
            <a:ext cx="12192000" cy="5078313"/>
          </a:xfrm>
          <a:prstGeom prst="rect">
            <a:avLst/>
          </a:prstGeom>
        </p:spPr>
        <p:txBody>
          <a:bodyPr wrap="square">
            <a:spAutoFit/>
          </a:bodyPr>
          <a:lstStyle/>
          <a:p>
            <a:r>
              <a:rPr lang="as-IN" dirty="0"/>
              <a:t>গড় বা গাণিতিক গড় (</a:t>
            </a:r>
            <a:r>
              <a:rPr lang="en-US" dirty="0"/>
              <a:t>Mean</a:t>
            </a:r>
            <a:r>
              <a:rPr lang="en-US" dirty="0" smtClean="0"/>
              <a:t>)</a:t>
            </a:r>
          </a:p>
          <a:p>
            <a:endParaRPr lang="en-US" dirty="0"/>
          </a:p>
          <a:p>
            <a:r>
              <a:rPr lang="as-IN" dirty="0"/>
              <a:t>গড় হল কোন একটি সংখ্যা তালিকার সকল মানকে প্রতিনিধিত্বকারী একটি একক মান। যেমন: বাংলাদেশের মানুষের আয়ুর গড় 71 বছর।</a:t>
            </a:r>
          </a:p>
          <a:p>
            <a:endParaRPr lang="as-IN" dirty="0"/>
          </a:p>
          <a:p>
            <a:r>
              <a:rPr lang="as-IN" dirty="0"/>
              <a:t>গাণিতিক গড় নির্ণয়ের পদ্ধতি: কোনো সংখ্যা তালিকার সংখ্যাগুলোর সমষ্টিকে উপাত্ত সংখ্যা দ্বারা ভাগ করে গড় বা গাণিতিক গড় নির্ণয় করা হয়। যেমন:</a:t>
            </a:r>
          </a:p>
          <a:p>
            <a:endParaRPr lang="as-IN" dirty="0"/>
          </a:p>
          <a:p>
            <a:r>
              <a:rPr lang="as-IN" dirty="0"/>
              <a:t>কোনো একটি বাসায় 5 জন লোক থাকে যাদের উচ্চতা (ফুট) 4, 4.5, 3, 4, 5.5 ।</a:t>
            </a:r>
          </a:p>
          <a:p>
            <a:endParaRPr lang="as-IN" dirty="0"/>
          </a:p>
          <a:p>
            <a:r>
              <a:rPr lang="as-IN" dirty="0"/>
              <a:t>সুতরাং, তাদের উচ্চতার গড় = \</a:t>
            </a:r>
            <a:r>
              <a:rPr lang="en-US" dirty="0" err="1"/>
              <a:t>frac</a:t>
            </a:r>
            <a:r>
              <a:rPr lang="en-US" dirty="0"/>
              <a:t>{ 4 + 4.5 + 3 + 4 + 5.5 }{5} = </a:t>
            </a:r>
            <a:r>
              <a:rPr lang="en-US" dirty="0" smtClean="0"/>
              <a:t>4.2</a:t>
            </a:r>
          </a:p>
          <a:p>
            <a:endParaRPr lang="en-US" dirty="0"/>
          </a:p>
          <a:p>
            <a:endParaRPr lang="en-US" dirty="0" smtClean="0"/>
          </a:p>
          <a:p>
            <a:endParaRPr lang="en-US" dirty="0"/>
          </a:p>
          <a:p>
            <a:endParaRPr lang="en-US" dirty="0"/>
          </a:p>
          <a:p>
            <a:endParaRPr lang="en-US" dirty="0"/>
          </a:p>
          <a:p>
            <a:r>
              <a:rPr lang="as-IN" dirty="0"/>
              <a:t>তবে বেশি সংখ্যক উপাত্তের গড় নির্ণয় করার জন্য এই পদ্ধতিটি সুবিধাজনক নয়। এক্ষেত্রে উপাত্তসমূহকে শ্রেণি বিন্যাসের মাধ্যমে সারণিবদ্ধ করে সংক্ষিপ্ত পদ্ধতিতে গড় নির্ণয় করা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429" y="4212772"/>
            <a:ext cx="8599714" cy="1164771"/>
          </a:xfrm>
          <a:prstGeom prst="rect">
            <a:avLst/>
          </a:prstGeom>
        </p:spPr>
      </p:pic>
    </p:spTree>
    <p:extLst>
      <p:ext uri="{BB962C8B-B14F-4D97-AF65-F5344CB8AC3E}">
        <p14:creationId xmlns:p14="http://schemas.microsoft.com/office/powerpoint/2010/main" val="39020651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wheel(1)">
                                      <p:cBhvr>
                                        <p:cTn id="10" dur="2000"/>
                                        <p:tgtEl>
                                          <p:spTgt spid="4">
                                            <p:txEl>
                                              <p:pRg st="2" end="2"/>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wheel(1)">
                                      <p:cBhvr>
                                        <p:cTn id="13" dur="2000"/>
                                        <p:tgtEl>
                                          <p:spTgt spid="4">
                                            <p:txEl>
                                              <p:pRg st="4" end="4"/>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wheel(1)">
                                      <p:cBhvr>
                                        <p:cTn id="16" dur="2000"/>
                                        <p:tgtEl>
                                          <p:spTgt spid="4">
                                            <p:txEl>
                                              <p:pRg st="6" end="6"/>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animEffect transition="in" filter="wheel(1)">
                                      <p:cBhvr>
                                        <p:cTn id="19" dur="2000"/>
                                        <p:tgtEl>
                                          <p:spTgt spid="4">
                                            <p:txEl>
                                              <p:pRg st="8" end="8"/>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2"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0-#ppt_w/2"/>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4">
                                            <p:txEl>
                                              <p:pRg st="14" end="14"/>
                                            </p:txEl>
                                          </p:spTgt>
                                        </p:tgtEl>
                                        <p:attrNameLst>
                                          <p:attrName>style.visibility</p:attrName>
                                        </p:attrNameLst>
                                      </p:cBhvr>
                                      <p:to>
                                        <p:strVal val="visible"/>
                                      </p:to>
                                    </p:set>
                                    <p:animEffect transition="in" filter="wheel(1)">
                                      <p:cBhvr>
                                        <p:cTn id="30" dur="20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176</TotalTime>
  <Words>1529</Words>
  <Application>Microsoft Office PowerPoint</Application>
  <PresentationFormat>Widescreen</PresentationFormat>
  <Paragraphs>129</Paragraphs>
  <Slides>21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7" baseType="lpstr">
      <vt:lpstr>-apple-system</vt:lpstr>
      <vt:lpstr>Arial</vt:lpstr>
      <vt:lpstr>Tw Cen MT</vt:lpstr>
      <vt:lpstr>Vrinda</vt:lpstr>
      <vt:lpstr>Droplet</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alif hassan</dc:creator>
  <cp:lastModifiedBy>alif hassan</cp:lastModifiedBy>
  <cp:revision>30</cp:revision>
  <dcterms:created xsi:type="dcterms:W3CDTF">2020-04-30T00:35:32Z</dcterms:created>
  <dcterms:modified xsi:type="dcterms:W3CDTF">2020-04-30T03:48:41Z</dcterms:modified>
</cp:coreProperties>
</file>