
<file path=[Content_Types].xml><?xml version="1.0" encoding="utf-8"?>
<Types xmlns="http://schemas.openxmlformats.org/package/2006/content-types">
  <Default Extension="png" ContentType="image/png"/>
  <Default Extension="wma" ContentType="audio/x-ms-wm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5" r:id="rId1"/>
  </p:sldMasterIdLst>
  <p:notesMasterIdLst>
    <p:notesMasterId r:id="rId20"/>
  </p:notesMasterIdLst>
  <p:sldIdLst>
    <p:sldId id="256" r:id="rId2"/>
    <p:sldId id="257" r:id="rId3"/>
    <p:sldId id="280" r:id="rId4"/>
    <p:sldId id="271" r:id="rId5"/>
    <p:sldId id="274" r:id="rId6"/>
    <p:sldId id="281" r:id="rId7"/>
    <p:sldId id="284" r:id="rId8"/>
    <p:sldId id="282" r:id="rId9"/>
    <p:sldId id="272" r:id="rId10"/>
    <p:sldId id="273" r:id="rId11"/>
    <p:sldId id="277" r:id="rId12"/>
    <p:sldId id="279" r:id="rId13"/>
    <p:sldId id="258" r:id="rId14"/>
    <p:sldId id="286" r:id="rId15"/>
    <p:sldId id="266" r:id="rId16"/>
    <p:sldId id="267" r:id="rId17"/>
    <p:sldId id="268" r:id="rId18"/>
    <p:sldId id="28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2" d="100"/>
          <a:sy n="62" d="100"/>
        </p:scale>
        <p:origin x="60" y="1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5FE21A-8203-48F3-B8CF-AAAE12CD5C8D}" type="datetimeFigureOut">
              <a:rPr lang="en-US" smtClean="0"/>
              <a:t>30-Apr-20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CA4366-6950-491E-A2BB-D0FDEAFDCB1E}" type="slidenum">
              <a:rPr lang="en-US" smtClean="0"/>
              <a:t>‹#›</a:t>
            </a:fld>
            <a:endParaRPr lang="en-US"/>
          </a:p>
        </p:txBody>
      </p:sp>
    </p:spTree>
    <p:extLst>
      <p:ext uri="{BB962C8B-B14F-4D97-AF65-F5344CB8AC3E}">
        <p14:creationId xmlns:p14="http://schemas.microsoft.com/office/powerpoint/2010/main" val="2765168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CA4366-6950-491E-A2BB-D0FDEAFDCB1E}" type="slidenum">
              <a:rPr lang="en-US" smtClean="0"/>
              <a:t>15</a:t>
            </a:fld>
            <a:endParaRPr lang="en-US"/>
          </a:p>
        </p:txBody>
      </p:sp>
    </p:spTree>
    <p:extLst>
      <p:ext uri="{BB962C8B-B14F-4D97-AF65-F5344CB8AC3E}">
        <p14:creationId xmlns:p14="http://schemas.microsoft.com/office/powerpoint/2010/main" val="1840998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442175-C396-447F-9563-028176255125}" type="datetimeFigureOut">
              <a:rPr lang="en-US" smtClean="0"/>
              <a:t>30-Apr-20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F3FEC-8283-4054-A442-E4AB7BEE1C74}" type="slidenum">
              <a:rPr lang="en-US" smtClean="0"/>
              <a:t>‹#›</a:t>
            </a:fld>
            <a:endParaRPr lang="en-US"/>
          </a:p>
        </p:txBody>
      </p:sp>
    </p:spTree>
    <p:extLst>
      <p:ext uri="{BB962C8B-B14F-4D97-AF65-F5344CB8AC3E}">
        <p14:creationId xmlns:p14="http://schemas.microsoft.com/office/powerpoint/2010/main" val="1248685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442175-C396-447F-9563-028176255125}" type="datetimeFigureOut">
              <a:rPr lang="en-US" smtClean="0"/>
              <a:t>30-Apr-20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F3FEC-8283-4054-A442-E4AB7BEE1C74}" type="slidenum">
              <a:rPr lang="en-US" smtClean="0"/>
              <a:t>‹#›</a:t>
            </a:fld>
            <a:endParaRPr lang="en-US"/>
          </a:p>
        </p:txBody>
      </p:sp>
    </p:spTree>
    <p:extLst>
      <p:ext uri="{BB962C8B-B14F-4D97-AF65-F5344CB8AC3E}">
        <p14:creationId xmlns:p14="http://schemas.microsoft.com/office/powerpoint/2010/main" val="603285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442175-C396-447F-9563-028176255125}" type="datetimeFigureOut">
              <a:rPr lang="en-US" smtClean="0"/>
              <a:t>30-Apr-20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F3FEC-8283-4054-A442-E4AB7BEE1C7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68885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442175-C396-447F-9563-028176255125}" type="datetimeFigureOut">
              <a:rPr lang="en-US" smtClean="0"/>
              <a:t>30-Apr-20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F3FEC-8283-4054-A442-E4AB7BEE1C74}" type="slidenum">
              <a:rPr lang="en-US" smtClean="0"/>
              <a:t>‹#›</a:t>
            </a:fld>
            <a:endParaRPr lang="en-US"/>
          </a:p>
        </p:txBody>
      </p:sp>
    </p:spTree>
    <p:extLst>
      <p:ext uri="{BB962C8B-B14F-4D97-AF65-F5344CB8AC3E}">
        <p14:creationId xmlns:p14="http://schemas.microsoft.com/office/powerpoint/2010/main" val="1483559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442175-C396-447F-9563-028176255125}" type="datetimeFigureOut">
              <a:rPr lang="en-US" smtClean="0"/>
              <a:t>30-Apr-20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F3FEC-8283-4054-A442-E4AB7BEE1C7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44298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442175-C396-447F-9563-028176255125}" type="datetimeFigureOut">
              <a:rPr lang="en-US" smtClean="0"/>
              <a:t>30-Apr-20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F3FEC-8283-4054-A442-E4AB7BEE1C74}" type="slidenum">
              <a:rPr lang="en-US" smtClean="0"/>
              <a:t>‹#›</a:t>
            </a:fld>
            <a:endParaRPr lang="en-US"/>
          </a:p>
        </p:txBody>
      </p:sp>
    </p:spTree>
    <p:extLst>
      <p:ext uri="{BB962C8B-B14F-4D97-AF65-F5344CB8AC3E}">
        <p14:creationId xmlns:p14="http://schemas.microsoft.com/office/powerpoint/2010/main" val="4093322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442175-C396-447F-9563-028176255125}" type="datetimeFigureOut">
              <a:rPr lang="en-US" smtClean="0"/>
              <a:t>30-Apr-20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F3FEC-8283-4054-A442-E4AB7BEE1C74}" type="slidenum">
              <a:rPr lang="en-US" smtClean="0"/>
              <a:t>‹#›</a:t>
            </a:fld>
            <a:endParaRPr lang="en-US"/>
          </a:p>
        </p:txBody>
      </p:sp>
    </p:spTree>
    <p:extLst>
      <p:ext uri="{BB962C8B-B14F-4D97-AF65-F5344CB8AC3E}">
        <p14:creationId xmlns:p14="http://schemas.microsoft.com/office/powerpoint/2010/main" val="32391078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442175-C396-447F-9563-028176255125}" type="datetimeFigureOut">
              <a:rPr lang="en-US" smtClean="0"/>
              <a:t>30-Apr-20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F3FEC-8283-4054-A442-E4AB7BEE1C74}" type="slidenum">
              <a:rPr lang="en-US" smtClean="0"/>
              <a:t>‹#›</a:t>
            </a:fld>
            <a:endParaRPr lang="en-US"/>
          </a:p>
        </p:txBody>
      </p:sp>
    </p:spTree>
    <p:extLst>
      <p:ext uri="{BB962C8B-B14F-4D97-AF65-F5344CB8AC3E}">
        <p14:creationId xmlns:p14="http://schemas.microsoft.com/office/powerpoint/2010/main" val="460751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442175-C396-447F-9563-028176255125}" type="datetimeFigureOut">
              <a:rPr lang="en-US" smtClean="0"/>
              <a:t>30-Apr-20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F3FEC-8283-4054-A442-E4AB7BEE1C74}" type="slidenum">
              <a:rPr lang="en-US" smtClean="0"/>
              <a:t>‹#›</a:t>
            </a:fld>
            <a:endParaRPr lang="en-US"/>
          </a:p>
        </p:txBody>
      </p:sp>
    </p:spTree>
    <p:extLst>
      <p:ext uri="{BB962C8B-B14F-4D97-AF65-F5344CB8AC3E}">
        <p14:creationId xmlns:p14="http://schemas.microsoft.com/office/powerpoint/2010/main" val="2039911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442175-C396-447F-9563-028176255125}" type="datetimeFigureOut">
              <a:rPr lang="en-US" smtClean="0"/>
              <a:t>30-Apr-20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F3FEC-8283-4054-A442-E4AB7BEE1C74}" type="slidenum">
              <a:rPr lang="en-US" smtClean="0"/>
              <a:t>‹#›</a:t>
            </a:fld>
            <a:endParaRPr lang="en-US"/>
          </a:p>
        </p:txBody>
      </p:sp>
    </p:spTree>
    <p:extLst>
      <p:ext uri="{BB962C8B-B14F-4D97-AF65-F5344CB8AC3E}">
        <p14:creationId xmlns:p14="http://schemas.microsoft.com/office/powerpoint/2010/main" val="4122126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442175-C396-447F-9563-028176255125}" type="datetimeFigureOut">
              <a:rPr lang="en-US" smtClean="0"/>
              <a:t>30-Apr-20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F3FEC-8283-4054-A442-E4AB7BEE1C74}" type="slidenum">
              <a:rPr lang="en-US" smtClean="0"/>
              <a:t>‹#›</a:t>
            </a:fld>
            <a:endParaRPr lang="en-US"/>
          </a:p>
        </p:txBody>
      </p:sp>
    </p:spTree>
    <p:extLst>
      <p:ext uri="{BB962C8B-B14F-4D97-AF65-F5344CB8AC3E}">
        <p14:creationId xmlns:p14="http://schemas.microsoft.com/office/powerpoint/2010/main" val="3792001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442175-C396-447F-9563-028176255125}" type="datetimeFigureOut">
              <a:rPr lang="en-US" smtClean="0"/>
              <a:t>30-Apr-20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0F3FEC-8283-4054-A442-E4AB7BEE1C74}" type="slidenum">
              <a:rPr lang="en-US" smtClean="0"/>
              <a:t>‹#›</a:t>
            </a:fld>
            <a:endParaRPr lang="en-US"/>
          </a:p>
        </p:txBody>
      </p:sp>
    </p:spTree>
    <p:extLst>
      <p:ext uri="{BB962C8B-B14F-4D97-AF65-F5344CB8AC3E}">
        <p14:creationId xmlns:p14="http://schemas.microsoft.com/office/powerpoint/2010/main" val="2415661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442175-C396-447F-9563-028176255125}" type="datetimeFigureOut">
              <a:rPr lang="en-US" smtClean="0"/>
              <a:t>30-Apr-20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0F3FEC-8283-4054-A442-E4AB7BEE1C74}" type="slidenum">
              <a:rPr lang="en-US" smtClean="0"/>
              <a:t>‹#›</a:t>
            </a:fld>
            <a:endParaRPr lang="en-US"/>
          </a:p>
        </p:txBody>
      </p:sp>
    </p:spTree>
    <p:extLst>
      <p:ext uri="{BB962C8B-B14F-4D97-AF65-F5344CB8AC3E}">
        <p14:creationId xmlns:p14="http://schemas.microsoft.com/office/powerpoint/2010/main" val="2113403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442175-C396-447F-9563-028176255125}" type="datetimeFigureOut">
              <a:rPr lang="en-US" smtClean="0"/>
              <a:t>30-Apr-20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0F3FEC-8283-4054-A442-E4AB7BEE1C74}" type="slidenum">
              <a:rPr lang="en-US" smtClean="0"/>
              <a:t>‹#›</a:t>
            </a:fld>
            <a:endParaRPr lang="en-US"/>
          </a:p>
        </p:txBody>
      </p:sp>
    </p:spTree>
    <p:extLst>
      <p:ext uri="{BB962C8B-B14F-4D97-AF65-F5344CB8AC3E}">
        <p14:creationId xmlns:p14="http://schemas.microsoft.com/office/powerpoint/2010/main" val="648904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442175-C396-447F-9563-028176255125}" type="datetimeFigureOut">
              <a:rPr lang="en-US" smtClean="0"/>
              <a:t>30-Apr-20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F3FEC-8283-4054-A442-E4AB7BEE1C74}" type="slidenum">
              <a:rPr lang="en-US" smtClean="0"/>
              <a:t>‹#›</a:t>
            </a:fld>
            <a:endParaRPr lang="en-US"/>
          </a:p>
        </p:txBody>
      </p:sp>
    </p:spTree>
    <p:extLst>
      <p:ext uri="{BB962C8B-B14F-4D97-AF65-F5344CB8AC3E}">
        <p14:creationId xmlns:p14="http://schemas.microsoft.com/office/powerpoint/2010/main" val="3880658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442175-C396-447F-9563-028176255125}" type="datetimeFigureOut">
              <a:rPr lang="en-US" smtClean="0"/>
              <a:t>30-Apr-20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F3FEC-8283-4054-A442-E4AB7BEE1C74}" type="slidenum">
              <a:rPr lang="en-US" smtClean="0"/>
              <a:t>‹#›</a:t>
            </a:fld>
            <a:endParaRPr lang="en-US"/>
          </a:p>
        </p:txBody>
      </p:sp>
    </p:spTree>
    <p:extLst>
      <p:ext uri="{BB962C8B-B14F-4D97-AF65-F5344CB8AC3E}">
        <p14:creationId xmlns:p14="http://schemas.microsoft.com/office/powerpoint/2010/main" val="3956301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rgbClr val="0070C0"/>
          </a:fgClr>
          <a:bgClr>
            <a:schemeClr val="bg1"/>
          </a:bgClr>
        </a:pattFill>
        <a:effectLst/>
      </p:bgPr>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442175-C396-447F-9563-028176255125}" type="datetimeFigureOut">
              <a:rPr lang="en-US" smtClean="0"/>
              <a:t>30-Apr-20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910F3FEC-8283-4054-A442-E4AB7BEE1C74}" type="slidenum">
              <a:rPr lang="en-US" smtClean="0"/>
              <a:t>‹#›</a:t>
            </a:fld>
            <a:endParaRPr lang="en-US"/>
          </a:p>
        </p:txBody>
      </p:sp>
    </p:spTree>
    <p:extLst>
      <p:ext uri="{BB962C8B-B14F-4D97-AF65-F5344CB8AC3E}">
        <p14:creationId xmlns:p14="http://schemas.microsoft.com/office/powerpoint/2010/main" val="2363366142"/>
      </p:ext>
    </p:extLst>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 id="2147483927" r:id="rId12"/>
    <p:sldLayoutId id="2147483928" r:id="rId13"/>
    <p:sldLayoutId id="2147483929" r:id="rId14"/>
    <p:sldLayoutId id="2147483930" r:id="rId15"/>
    <p:sldLayoutId id="2147483931"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1.wma"/><Relationship Id="rId1" Type="http://schemas.microsoft.com/office/2007/relationships/media" Target="../media/media1.wma"/><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362200" y="5806440"/>
            <a:ext cx="6743701" cy="822960"/>
          </a:xfrm>
          <a:ln/>
        </p:spPr>
        <p:style>
          <a:lnRef idx="2">
            <a:schemeClr val="dk1"/>
          </a:lnRef>
          <a:fillRef idx="1">
            <a:schemeClr val="lt1"/>
          </a:fillRef>
          <a:effectRef idx="0">
            <a:schemeClr val="dk1"/>
          </a:effectRef>
          <a:fontRef idx="minor">
            <a:schemeClr val="dk1"/>
          </a:fontRef>
        </p:style>
        <p:txBody>
          <a:bodyPr>
            <a:noAutofit/>
          </a:bodyPr>
          <a:lstStyle/>
          <a:p>
            <a:pPr eaLnBrk="1" hangingPunct="1"/>
            <a:r>
              <a:rPr lang="en-US" sz="6000" b="1" dirty="0" err="1">
                <a:solidFill>
                  <a:srgbClr val="006600"/>
                </a:solidFill>
                <a:latin typeface="NikoshBAN" pitchFamily="2" charset="0"/>
                <a:cs typeface="NikoshBAN" pitchFamily="2" charset="0"/>
              </a:rPr>
              <a:t>মাল্টিমিডিয়া</a:t>
            </a:r>
            <a:r>
              <a:rPr lang="en-US" sz="6000" dirty="0">
                <a:solidFill>
                  <a:srgbClr val="006600"/>
                </a:solidFill>
                <a:latin typeface="NikoshBAN" pitchFamily="2" charset="0"/>
                <a:cs typeface="NikoshBAN" pitchFamily="2" charset="0"/>
              </a:rPr>
              <a:t> </a:t>
            </a:r>
            <a:r>
              <a:rPr lang="en-US" sz="6000" b="1" dirty="0" err="1">
                <a:solidFill>
                  <a:srgbClr val="006600"/>
                </a:solidFill>
                <a:latin typeface="NikoshBAN" pitchFamily="2" charset="0"/>
                <a:cs typeface="NikoshBAN" pitchFamily="2" charset="0"/>
              </a:rPr>
              <a:t>ক্লাসে</a:t>
            </a:r>
            <a:r>
              <a:rPr lang="en-US" sz="6000" dirty="0">
                <a:solidFill>
                  <a:srgbClr val="006600"/>
                </a:solidFill>
                <a:latin typeface="NikoshBAN" pitchFamily="2" charset="0"/>
                <a:cs typeface="NikoshBAN" pitchFamily="2" charset="0"/>
              </a:rPr>
              <a:t> </a:t>
            </a:r>
            <a:r>
              <a:rPr lang="bn-BD" sz="6000" b="1" dirty="0">
                <a:solidFill>
                  <a:srgbClr val="006600"/>
                </a:solidFill>
                <a:latin typeface="NikoshBAN" pitchFamily="2" charset="0"/>
                <a:cs typeface="NikoshBAN" pitchFamily="2" charset="0"/>
              </a:rPr>
              <a:t>স্বাগতম</a:t>
            </a:r>
            <a:endParaRPr lang="en-US" sz="6000" b="1" dirty="0">
              <a:solidFill>
                <a:srgbClr val="006600"/>
              </a:solidFill>
              <a:latin typeface="NikoshBAN" pitchFamily="2" charset="0"/>
              <a:cs typeface="NikoshBAN" pitchFamily="2" charset="0"/>
            </a:endParaRPr>
          </a:p>
        </p:txBody>
      </p:sp>
      <p:sp>
        <p:nvSpPr>
          <p:cNvPr id="5" name="Rectangle 4"/>
          <p:cNvSpPr/>
          <p:nvPr/>
        </p:nvSpPr>
        <p:spPr>
          <a:xfrm>
            <a:off x="3733800" y="191274"/>
            <a:ext cx="4495800" cy="707886"/>
          </a:xfrm>
          <a:prstGeom prst="rect">
            <a:avLst/>
          </a:prstGeom>
          <a:effectLst>
            <a:outerShdw blurRad="50800" dist="50800" dir="5400000" algn="ctr" rotWithShape="0">
              <a:srgbClr val="000000"/>
            </a:outerShdw>
          </a:effectLst>
        </p:spPr>
        <p:style>
          <a:lnRef idx="2">
            <a:schemeClr val="dk1"/>
          </a:lnRef>
          <a:fillRef idx="1">
            <a:schemeClr val="lt1"/>
          </a:fillRef>
          <a:effectRef idx="0">
            <a:schemeClr val="dk1"/>
          </a:effectRef>
          <a:fontRef idx="minor">
            <a:schemeClr val="dk1"/>
          </a:fontRef>
        </p:style>
        <p:txBody>
          <a:bodyPr wrap="square">
            <a:spAutoFit/>
          </a:bodyPr>
          <a:lstStyle/>
          <a:p>
            <a:r>
              <a:rPr lang="ar-AE" sz="4000" b="1" dirty="0">
                <a:solidFill>
                  <a:schemeClr val="accent5">
                    <a:lumMod val="50000"/>
                  </a:schemeClr>
                </a:solidFill>
                <a:latin typeface="Arial" panose="020B0604020202020204" pitchFamily="34" charset="0"/>
                <a:cs typeface="Arial" panose="020B0604020202020204" pitchFamily="34" charset="0"/>
              </a:rPr>
              <a:t>اَلسَلامُ عَلَيْكُم وَرَحْمَةُ اَللهِ </a:t>
            </a:r>
            <a:endParaRPr lang="en-US" sz="4000" b="1" dirty="0">
              <a:solidFill>
                <a:schemeClr val="accent5">
                  <a:lumMod val="50000"/>
                </a:schemeClr>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rotWithShape="1">
          <a:blip r:embed="rId2"/>
          <a:srcRect r="1538" b="13356"/>
          <a:stretch/>
        </p:blipFill>
        <p:spPr>
          <a:xfrm>
            <a:off x="2040988" y="1397131"/>
            <a:ext cx="8305800" cy="3911338"/>
          </a:xfrm>
          <a:prstGeom prst="rect">
            <a:avLst/>
          </a:prstGeom>
          <a:ln w="228600" cap="sq" cmpd="thickThin">
            <a:solidFill>
              <a:srgbClr val="000000"/>
            </a:solidFill>
            <a:prstDash val="solid"/>
            <a:miter lim="800000"/>
          </a:ln>
          <a:effectLst>
            <a:innerShdw blurRad="76200">
              <a:srgbClr val="000000"/>
            </a:innerShdw>
          </a:effectLst>
        </p:spPr>
      </p:pic>
      <p:pic>
        <p:nvPicPr>
          <p:cNvPr id="7" name="Picture 6"/>
          <p:cNvPicPr>
            <a:picLocks noChangeAspect="1"/>
          </p:cNvPicPr>
          <p:nvPr/>
        </p:nvPicPr>
        <p:blipFill>
          <a:blip r:embed="rId3"/>
          <a:stretch>
            <a:fillRect/>
          </a:stretch>
        </p:blipFill>
        <p:spPr>
          <a:xfrm>
            <a:off x="2057400" y="3352800"/>
            <a:ext cx="2705100" cy="1685925"/>
          </a:xfrm>
          <a:prstGeom prst="rect">
            <a:avLst/>
          </a:prstGeom>
        </p:spPr>
      </p:pic>
    </p:spTree>
    <p:extLst>
      <p:ext uri="{BB962C8B-B14F-4D97-AF65-F5344CB8AC3E}">
        <p14:creationId xmlns:p14="http://schemas.microsoft.com/office/powerpoint/2010/main" val="7729365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447800" y="1828800"/>
            <a:ext cx="8839200" cy="44627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as-IN" sz="4400" dirty="0">
                <a:solidFill>
                  <a:srgbClr val="7030A0"/>
                </a:solidFill>
                <a:latin typeface="NikoshBAN" panose="02000000000000000000" pitchFamily="2" charset="0"/>
                <a:cs typeface="NikoshBAN" panose="02000000000000000000" pitchFamily="2" charset="0"/>
              </a:rPr>
              <a:t>উসুল আল ফিকহ এর উপকারীতাঃ</a:t>
            </a:r>
          </a:p>
          <a:p>
            <a:r>
              <a:rPr lang="as-IN" sz="4000" i="1" dirty="0">
                <a:latin typeface="NikoshBAN" panose="02000000000000000000" pitchFamily="2" charset="0"/>
                <a:cs typeface="NikoshBAN" panose="02000000000000000000" pitchFamily="2" charset="0"/>
              </a:rPr>
              <a:t>নিশ্চয়ই উসুল আল ফিকহ একটি সুমহান শাস্ত্র, এর গভীর গুরুত্বের কারণে খুবই প্রতিদান লাভমূলক একটি শাস্ত্র। আর এর কল্যাণ অর্জন করা হয় যাতে এর দ্বারা এ ক্ষমতা অর্জন করবার মাধ্যমে যাতে সঠিক এবং নিশ্ছিদ্র ভিত্তির উপর শারীয়াতের হুকুমসমূহ এর দলিল সমূহ হতে বাহির করা যায়।</a:t>
            </a:r>
          </a:p>
        </p:txBody>
      </p:sp>
      <p:sp>
        <p:nvSpPr>
          <p:cNvPr id="5" name="TextBox 4"/>
          <p:cNvSpPr txBox="1"/>
          <p:nvPr/>
        </p:nvSpPr>
        <p:spPr>
          <a:xfrm>
            <a:off x="4419600" y="228601"/>
            <a:ext cx="3200400"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6000" dirty="0" err="1">
                <a:latin typeface="NikoshBAN" panose="02000000000000000000" pitchFamily="2" charset="0"/>
                <a:cs typeface="NikoshBAN" panose="02000000000000000000" pitchFamily="2" charset="0"/>
              </a:rPr>
              <a:t>উপকারিতা</a:t>
            </a:r>
            <a:endParaRPr lang="en-US"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974737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143000" y="1524000"/>
            <a:ext cx="10515600" cy="495520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as-IN" sz="2800" dirty="0">
                <a:solidFill>
                  <a:srgbClr val="7030A0"/>
                </a:solidFill>
              </a:rPr>
              <a:t> </a:t>
            </a:r>
            <a:r>
              <a:rPr lang="as-IN" sz="2400" dirty="0">
                <a:solidFill>
                  <a:srgbClr val="7030A0"/>
                </a:solidFill>
                <a:latin typeface="NikoshBAN" panose="02000000000000000000" pitchFamily="2" charset="0"/>
                <a:cs typeface="NikoshBAN" panose="02000000000000000000" pitchFamily="2" charset="0"/>
              </a:rPr>
              <a:t>আলোচ্য বিষয়</a:t>
            </a:r>
          </a:p>
          <a:p>
            <a:r>
              <a:rPr lang="as-IN" sz="2400" dirty="0">
                <a:latin typeface="NikoshBAN" panose="02000000000000000000" pitchFamily="2" charset="0"/>
                <a:cs typeface="NikoshBAN" panose="02000000000000000000" pitchFamily="2" charset="0"/>
              </a:rPr>
              <a:t>উসুল আল ফিকহের সংজ্ঞা গবেষক আলেমগণ দুই ভাবে প্রদান করেছেন। শাফেয়ী মাজহাবের আলেমদের মতে, “ফিকহ শাস্ত্রের দলিল-প্রমাণ জানা, দলিল-প্রমাণ থেকে মাসালা উদ্ঘাটন করার পদ্ধতি সম্পর্কে জানা, বান্দার অবস্থা জানার ইলমের নাম ”উসুলে ফিকহ”। দ্বিতীয় সংজ্ঞা দেওয়া হয়েছে মালিকি, হানাফি ও হানবালি মাজহাবের আলেমদের মাধ্যমে। তাদের মতে, “উসুলে ফিকাহ সেই সকল মুলনীতির নাম যার মাধ্যমে শরিয়াতের বিস্তারিত উৎস থেকে হুকুম-আহকাম উদ্ঘাটন করা যায়”।</a:t>
            </a:r>
          </a:p>
          <a:p>
            <a:endParaRPr lang="as-IN" sz="2400" dirty="0">
              <a:latin typeface="NikoshBAN" panose="02000000000000000000" pitchFamily="2" charset="0"/>
              <a:cs typeface="NikoshBAN" panose="02000000000000000000" pitchFamily="2" charset="0"/>
            </a:endParaRPr>
          </a:p>
          <a:p>
            <a:r>
              <a:rPr lang="as-IN" sz="2400" dirty="0">
                <a:latin typeface="NikoshBAN" panose="02000000000000000000" pitchFamily="2" charset="0"/>
                <a:cs typeface="NikoshBAN" panose="02000000000000000000" pitchFamily="2" charset="0"/>
              </a:rPr>
              <a:t>হানাফি আলেমদের মতে উসুল আল ফিকহের আলোচ্য বিষয় হচ্ছে শরিয়াতের হুকুম-আহকাম অর্থাৎ ওয়াজিব, মুস্তাহাব, হারাম, মাকরুহ, মুবাহ। হানাফি মাজহাবের আরেকদল আলেমের মতে আলোচ্য বিষয় হচ্ছে শরিয়াতের দলিল-প্রমাণ যার মাধ্যমে হুকুম-আহকাম সাব্যস্ত হয়ে থাকে। পক্ষান্তরে অধিকাংশ আলেমের মতে আলোচ্য বিষয় হচ্ছে শরিয়াতের দলিল-প্রমাণ বা উৎসের প্রকার, তাদের তারতম্য বা স্তর, এই উৎস থেকে হুকুম উদ্ঘাটন বা ইসতিমবাত করার পদ্ধতি। উসুল আল ফিকহের প্রকৃতির দিকে খেয়াল করে বলা যায় যে, এই তৃতীয় মতটাই অধিক গ্রহণযোগ্য।</a:t>
            </a:r>
            <a:endParaRPr lang="en-US" sz="2400" dirty="0">
              <a:latin typeface="NikoshBAN" panose="02000000000000000000" pitchFamily="2" charset="0"/>
              <a:cs typeface="NikoshBAN" panose="02000000000000000000" pitchFamily="2" charset="0"/>
            </a:endParaRPr>
          </a:p>
        </p:txBody>
      </p:sp>
      <p:sp>
        <p:nvSpPr>
          <p:cNvPr id="3" name="TextBox 2"/>
          <p:cNvSpPr txBox="1"/>
          <p:nvPr/>
        </p:nvSpPr>
        <p:spPr>
          <a:xfrm>
            <a:off x="3962400" y="228601"/>
            <a:ext cx="3962400"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6000" dirty="0" err="1">
                <a:latin typeface="NikoshBAN" panose="02000000000000000000" pitchFamily="2" charset="0"/>
                <a:cs typeface="NikoshBAN" panose="02000000000000000000" pitchFamily="2" charset="0"/>
              </a:rPr>
              <a:t>আলোচ্য</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বিষয়</a:t>
            </a:r>
            <a:r>
              <a:rPr lang="en-US" sz="60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29661853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905000" y="2438400"/>
            <a:ext cx="8991600" cy="35394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as-IN" sz="3200" dirty="0">
                <a:latin typeface="NikoshBAN" panose="02000000000000000000" pitchFamily="2" charset="0"/>
                <a:cs typeface="NikoshBAN" panose="02000000000000000000" pitchFamily="2" charset="0"/>
              </a:rPr>
              <a:t>উসুলুল ফিকহ জানার </a:t>
            </a:r>
            <a:r>
              <a:rPr lang="en-US" sz="3200" dirty="0" err="1">
                <a:latin typeface="NikoshBAN" panose="02000000000000000000" pitchFamily="2" charset="0"/>
                <a:cs typeface="NikoshBAN" panose="02000000000000000000" pitchFamily="2" charset="0"/>
              </a:rPr>
              <a:t>প্রয়োজনীতা</a:t>
            </a:r>
            <a:r>
              <a:rPr lang="as-IN" sz="3200" dirty="0">
                <a:latin typeface="NikoshBAN" panose="02000000000000000000" pitchFamily="2" charset="0"/>
                <a:cs typeface="NikoshBAN" panose="02000000000000000000" pitchFamily="2" charset="0"/>
              </a:rPr>
              <a:t> হলো, মুজতাহিদ ব্যক্তি এর সাহায্যে উসুলি কায়দাগুলো প্রয়োগ করে শরিয়াহর বিস্তর দলিলাদি থেকে শরিয়াহর কর্মগত বিধিবিধান উদঘাটন করতে পারেন। কারণ যার মধ্যে ইজতিহাদের যোগ্যতা রয়েছে, তিনি উসুলি কায়দার আলোকে সাধারণ এবং সূক্ষ্ম নুসুস উপলব্ধি করতে পারেন, এর পাশাপাশি নবোদ্ভাবিত বিষয়গুলোর বিধান আহরণ করার জন্য কিয়াস ইসতিহসান</a:t>
            </a:r>
            <a:r>
              <a:rPr lang="en-US" sz="3200" dirty="0">
                <a:latin typeface="NikoshBAN" panose="02000000000000000000" pitchFamily="2" charset="0"/>
                <a:cs typeface="NikoshBAN" panose="02000000000000000000" pitchFamily="2" charset="0"/>
              </a:rPr>
              <a:t>,</a:t>
            </a:r>
            <a:r>
              <a:rPr lang="as-IN" sz="3200" dirty="0">
                <a:latin typeface="NikoshBAN" panose="02000000000000000000" pitchFamily="2" charset="0"/>
                <a:cs typeface="NikoshBAN" panose="02000000000000000000" pitchFamily="2" charset="0"/>
              </a:rPr>
              <a:t> ইসতিসলাহ ইসতিসহাব ইত্যাদি উৎসকে কাজে লাগাতে পারেন।</a:t>
            </a:r>
            <a:endParaRPr lang="en-US" sz="3200" dirty="0">
              <a:latin typeface="NikoshBAN" panose="02000000000000000000" pitchFamily="2" charset="0"/>
              <a:cs typeface="NikoshBAN" panose="02000000000000000000" pitchFamily="2" charset="0"/>
            </a:endParaRPr>
          </a:p>
        </p:txBody>
      </p:sp>
      <p:sp>
        <p:nvSpPr>
          <p:cNvPr id="3" name="TextBox 2"/>
          <p:cNvSpPr txBox="1"/>
          <p:nvPr/>
        </p:nvSpPr>
        <p:spPr>
          <a:xfrm>
            <a:off x="3886200" y="838201"/>
            <a:ext cx="3276600"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6000" dirty="0" err="1">
                <a:latin typeface="NikoshBAN" panose="02000000000000000000" pitchFamily="2" charset="0"/>
                <a:cs typeface="NikoshBAN" panose="02000000000000000000" pitchFamily="2" charset="0"/>
              </a:rPr>
              <a:t>প্রয়োজনীয়তা</a:t>
            </a:r>
            <a:r>
              <a:rPr lang="en-US" sz="60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344792161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ight Arrow 3"/>
          <p:cNvSpPr/>
          <p:nvPr/>
        </p:nvSpPr>
        <p:spPr>
          <a:xfrm>
            <a:off x="2895600" y="1905000"/>
            <a:ext cx="6553200" cy="1073150"/>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4000" dirty="0" err="1">
                <a:solidFill>
                  <a:srgbClr val="000000"/>
                </a:solidFill>
                <a:latin typeface="NikoshBAN" pitchFamily="2" charset="0"/>
                <a:cs typeface="NikoshBAN" pitchFamily="2" charset="0"/>
              </a:rPr>
              <a:t>উসুলে</a:t>
            </a:r>
            <a:r>
              <a:rPr lang="en-US" sz="4000" dirty="0">
                <a:solidFill>
                  <a:srgbClr val="000000"/>
                </a:solidFill>
                <a:latin typeface="NikoshBAN" pitchFamily="2" charset="0"/>
                <a:cs typeface="NikoshBAN" pitchFamily="2" charset="0"/>
              </a:rPr>
              <a:t> </a:t>
            </a:r>
            <a:r>
              <a:rPr lang="en-US" sz="4000" dirty="0" err="1" smtClean="0">
                <a:solidFill>
                  <a:srgbClr val="000000"/>
                </a:solidFill>
                <a:latin typeface="NikoshBAN" pitchFamily="2" charset="0"/>
                <a:cs typeface="NikoshBAN" pitchFamily="2" charset="0"/>
              </a:rPr>
              <a:t>ফিকাহ</a:t>
            </a:r>
            <a:r>
              <a:rPr lang="en-US" sz="4000" dirty="0" smtClean="0">
                <a:solidFill>
                  <a:srgbClr val="000000"/>
                </a:solidFill>
                <a:latin typeface="NikoshBAN" pitchFamily="2" charset="0"/>
                <a:cs typeface="NikoshBAN" pitchFamily="2" charset="0"/>
              </a:rPr>
              <a:t> </a:t>
            </a:r>
            <a:r>
              <a:rPr lang="en-US" sz="4000" dirty="0" err="1">
                <a:solidFill>
                  <a:srgbClr val="000000"/>
                </a:solidFill>
                <a:latin typeface="NikoshBAN" pitchFamily="2" charset="0"/>
                <a:cs typeface="NikoshBAN" pitchFamily="2" charset="0"/>
              </a:rPr>
              <a:t>কি</a:t>
            </a:r>
            <a:r>
              <a:rPr lang="en-US" sz="4000" dirty="0">
                <a:solidFill>
                  <a:srgbClr val="000000"/>
                </a:solidFill>
                <a:latin typeface="NikoshBAN" pitchFamily="2" charset="0"/>
                <a:cs typeface="NikoshBAN" pitchFamily="2" charset="0"/>
              </a:rPr>
              <a:t> </a:t>
            </a:r>
            <a:r>
              <a:rPr lang="en-US" sz="4000" dirty="0" err="1">
                <a:solidFill>
                  <a:srgbClr val="000000"/>
                </a:solidFill>
                <a:latin typeface="NikoshBAN" pitchFamily="2" charset="0"/>
                <a:cs typeface="NikoshBAN" pitchFamily="2" charset="0"/>
              </a:rPr>
              <a:t>বলতে</a:t>
            </a:r>
            <a:r>
              <a:rPr lang="en-US" sz="4000" dirty="0">
                <a:solidFill>
                  <a:srgbClr val="000000"/>
                </a:solidFill>
                <a:latin typeface="NikoshBAN" pitchFamily="2" charset="0"/>
                <a:cs typeface="NikoshBAN" pitchFamily="2" charset="0"/>
              </a:rPr>
              <a:t> </a:t>
            </a:r>
            <a:r>
              <a:rPr lang="en-US" sz="4000" dirty="0" err="1">
                <a:solidFill>
                  <a:srgbClr val="000000"/>
                </a:solidFill>
                <a:latin typeface="NikoshBAN" pitchFamily="2" charset="0"/>
                <a:cs typeface="NikoshBAN" pitchFamily="2" charset="0"/>
              </a:rPr>
              <a:t>পারবে</a:t>
            </a:r>
            <a:r>
              <a:rPr lang="en-US" sz="4000" dirty="0">
                <a:solidFill>
                  <a:srgbClr val="000000"/>
                </a:solidFill>
                <a:latin typeface="NikoshBAN" pitchFamily="2" charset="0"/>
                <a:cs typeface="NikoshBAN" pitchFamily="2" charset="0"/>
              </a:rPr>
              <a:t>;</a:t>
            </a:r>
            <a:endParaRPr lang="en-US" sz="4000" dirty="0">
              <a:latin typeface="NikoshBAN" pitchFamily="2" charset="0"/>
              <a:cs typeface="NikoshBAN" pitchFamily="2" charset="0"/>
            </a:endParaRPr>
          </a:p>
        </p:txBody>
      </p:sp>
      <p:sp>
        <p:nvSpPr>
          <p:cNvPr id="5" name="Right Arrow 4"/>
          <p:cNvSpPr/>
          <p:nvPr/>
        </p:nvSpPr>
        <p:spPr>
          <a:xfrm>
            <a:off x="2870200" y="3124200"/>
            <a:ext cx="6553200" cy="1219200"/>
          </a:xfrm>
          <a:prstGeom prst="rightArrow">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err="1">
                <a:solidFill>
                  <a:srgbClr val="000000"/>
                </a:solidFill>
                <a:latin typeface="NikoshBAN" pitchFamily="2" charset="0"/>
                <a:cs typeface="NikoshBAN" pitchFamily="2" charset="0"/>
              </a:rPr>
              <a:t>আম</a:t>
            </a:r>
            <a:r>
              <a:rPr lang="en-US" sz="3600" dirty="0">
                <a:solidFill>
                  <a:srgbClr val="000000"/>
                </a:solidFill>
                <a:latin typeface="NikoshBAN" pitchFamily="2" charset="0"/>
                <a:cs typeface="NikoshBAN" pitchFamily="2" charset="0"/>
              </a:rPr>
              <a:t> ও </a:t>
            </a:r>
            <a:r>
              <a:rPr lang="en-US" sz="3600" dirty="0" err="1">
                <a:solidFill>
                  <a:srgbClr val="000000"/>
                </a:solidFill>
                <a:latin typeface="NikoshBAN" pitchFamily="2" charset="0"/>
                <a:cs typeface="NikoshBAN" pitchFamily="2" charset="0"/>
              </a:rPr>
              <a:t>খাসের</a:t>
            </a:r>
            <a:r>
              <a:rPr lang="en-US" sz="3600" dirty="0">
                <a:solidFill>
                  <a:srgbClr val="000000"/>
                </a:solidFill>
                <a:latin typeface="NikoshBAN" pitchFamily="2" charset="0"/>
                <a:cs typeface="NikoshBAN" pitchFamily="2" charset="0"/>
              </a:rPr>
              <a:t> </a:t>
            </a:r>
            <a:r>
              <a:rPr lang="en-US" sz="3600" dirty="0" err="1">
                <a:solidFill>
                  <a:srgbClr val="000000"/>
                </a:solidFill>
                <a:latin typeface="NikoshBAN" pitchFamily="2" charset="0"/>
                <a:cs typeface="NikoshBAN" pitchFamily="2" charset="0"/>
              </a:rPr>
              <a:t>সংজ্ঞা</a:t>
            </a:r>
            <a:r>
              <a:rPr lang="en-US" sz="3600" dirty="0">
                <a:solidFill>
                  <a:srgbClr val="000000"/>
                </a:solidFill>
                <a:latin typeface="NikoshBAN" pitchFamily="2" charset="0"/>
                <a:cs typeface="NikoshBAN" pitchFamily="2" charset="0"/>
              </a:rPr>
              <a:t> </a:t>
            </a:r>
            <a:r>
              <a:rPr lang="en-US" sz="3600" dirty="0" err="1">
                <a:solidFill>
                  <a:srgbClr val="000000"/>
                </a:solidFill>
                <a:latin typeface="NikoshBAN" pitchFamily="2" charset="0"/>
                <a:cs typeface="NikoshBAN" pitchFamily="2" charset="0"/>
              </a:rPr>
              <a:t>বলতে</a:t>
            </a:r>
            <a:r>
              <a:rPr lang="en-US" sz="3600" dirty="0">
                <a:solidFill>
                  <a:srgbClr val="000000"/>
                </a:solidFill>
                <a:latin typeface="NikoshBAN" pitchFamily="2" charset="0"/>
                <a:cs typeface="NikoshBAN" pitchFamily="2" charset="0"/>
              </a:rPr>
              <a:t> </a:t>
            </a:r>
            <a:r>
              <a:rPr lang="en-US" sz="3600" dirty="0" err="1">
                <a:solidFill>
                  <a:srgbClr val="000000"/>
                </a:solidFill>
                <a:latin typeface="NikoshBAN" pitchFamily="2" charset="0"/>
                <a:cs typeface="NikoshBAN" pitchFamily="2" charset="0"/>
              </a:rPr>
              <a:t>পারবে</a:t>
            </a:r>
            <a:r>
              <a:rPr lang="en-US" sz="3600" dirty="0">
                <a:solidFill>
                  <a:srgbClr val="000000"/>
                </a:solidFill>
                <a:latin typeface="NikoshBAN" pitchFamily="2" charset="0"/>
                <a:cs typeface="NikoshBAN" pitchFamily="2" charset="0"/>
              </a:rPr>
              <a:t>;</a:t>
            </a:r>
            <a:endParaRPr lang="en-US" dirty="0">
              <a:latin typeface="NikoshBAN" pitchFamily="2" charset="0"/>
              <a:cs typeface="NikoshBAN" pitchFamily="2" charset="0"/>
            </a:endParaRPr>
          </a:p>
        </p:txBody>
      </p:sp>
      <p:sp>
        <p:nvSpPr>
          <p:cNvPr id="6" name="Right Arrow 5"/>
          <p:cNvSpPr/>
          <p:nvPr/>
        </p:nvSpPr>
        <p:spPr>
          <a:xfrm>
            <a:off x="2870200" y="4451350"/>
            <a:ext cx="6413500" cy="1143000"/>
          </a:xfrm>
          <a:prstGeom prst="rightArrow">
            <a:avLst/>
          </a:prstGeom>
        </p:spPr>
        <p:style>
          <a:lnRef idx="1">
            <a:schemeClr val="accent4"/>
          </a:lnRef>
          <a:fillRef idx="2">
            <a:schemeClr val="accent4"/>
          </a:fillRef>
          <a:effectRef idx="1">
            <a:schemeClr val="accent4"/>
          </a:effectRef>
          <a:fontRef idx="minor">
            <a:schemeClr val="dk1"/>
          </a:fontRef>
        </p:style>
        <p:txBody>
          <a:bodyPr anchor="ctr"/>
          <a:lstStyle/>
          <a:p>
            <a:pPr>
              <a:defRPr/>
            </a:pPr>
            <a:r>
              <a:rPr lang="en-US" sz="3200" dirty="0" err="1">
                <a:solidFill>
                  <a:srgbClr val="000000"/>
                </a:solidFill>
                <a:latin typeface="NikoshBAN" pitchFamily="2" charset="0"/>
                <a:cs typeface="NikoshBAN" pitchFamily="2" charset="0"/>
              </a:rPr>
              <a:t>উসুলে</a:t>
            </a:r>
            <a:r>
              <a:rPr lang="en-US" sz="3200" dirty="0">
                <a:solidFill>
                  <a:srgbClr val="000000"/>
                </a:solidFill>
                <a:latin typeface="NikoshBAN" pitchFamily="2" charset="0"/>
                <a:cs typeface="NikoshBAN" pitchFamily="2" charset="0"/>
              </a:rPr>
              <a:t> </a:t>
            </a:r>
            <a:r>
              <a:rPr lang="en-US" sz="3200" dirty="0" err="1">
                <a:solidFill>
                  <a:srgbClr val="000000"/>
                </a:solidFill>
                <a:latin typeface="NikoshBAN" pitchFamily="2" charset="0"/>
                <a:cs typeface="NikoshBAN" pitchFamily="2" charset="0"/>
              </a:rPr>
              <a:t>ফিকাহের</a:t>
            </a:r>
            <a:r>
              <a:rPr lang="en-US" sz="3200" dirty="0">
                <a:solidFill>
                  <a:srgbClr val="000000"/>
                </a:solidFill>
                <a:latin typeface="NikoshBAN" pitchFamily="2" charset="0"/>
                <a:cs typeface="NikoshBAN" pitchFamily="2" charset="0"/>
              </a:rPr>
              <a:t> </a:t>
            </a:r>
            <a:r>
              <a:rPr lang="en-US" sz="3200" dirty="0" err="1">
                <a:solidFill>
                  <a:srgbClr val="000000"/>
                </a:solidFill>
                <a:latin typeface="NikoshBAN" pitchFamily="2" charset="0"/>
                <a:cs typeface="NikoshBAN" pitchFamily="2" charset="0"/>
              </a:rPr>
              <a:t>প্রয়োজনীতা</a:t>
            </a:r>
            <a:r>
              <a:rPr lang="en-US" sz="3200" dirty="0">
                <a:solidFill>
                  <a:srgbClr val="000000"/>
                </a:solidFill>
                <a:latin typeface="NikoshBAN" pitchFamily="2" charset="0"/>
                <a:cs typeface="NikoshBAN" pitchFamily="2" charset="0"/>
              </a:rPr>
              <a:t> </a:t>
            </a:r>
            <a:r>
              <a:rPr lang="en-US" sz="3200" dirty="0" err="1">
                <a:solidFill>
                  <a:srgbClr val="000000"/>
                </a:solidFill>
                <a:latin typeface="NikoshBAN" pitchFamily="2" charset="0"/>
                <a:cs typeface="NikoshBAN" pitchFamily="2" charset="0"/>
              </a:rPr>
              <a:t>বলতে</a:t>
            </a:r>
            <a:r>
              <a:rPr lang="en-US" sz="3200" dirty="0">
                <a:solidFill>
                  <a:srgbClr val="000000"/>
                </a:solidFill>
                <a:latin typeface="NikoshBAN" pitchFamily="2" charset="0"/>
                <a:cs typeface="NikoshBAN" pitchFamily="2" charset="0"/>
              </a:rPr>
              <a:t> </a:t>
            </a:r>
            <a:r>
              <a:rPr lang="en-US" sz="3200" dirty="0" err="1">
                <a:solidFill>
                  <a:srgbClr val="000000"/>
                </a:solidFill>
                <a:latin typeface="NikoshBAN" pitchFamily="2" charset="0"/>
                <a:cs typeface="NikoshBAN" pitchFamily="2" charset="0"/>
              </a:rPr>
              <a:t>পারবে</a:t>
            </a:r>
            <a:r>
              <a:rPr lang="en-US" sz="3200" dirty="0">
                <a:solidFill>
                  <a:srgbClr val="000000"/>
                </a:solidFill>
                <a:latin typeface="NikoshBAN" pitchFamily="2" charset="0"/>
                <a:cs typeface="NikoshBAN" pitchFamily="2" charset="0"/>
              </a:rPr>
              <a:t>;</a:t>
            </a:r>
            <a:endParaRPr lang="bn-BD" sz="3200" dirty="0">
              <a:solidFill>
                <a:srgbClr val="000000"/>
              </a:solidFill>
              <a:latin typeface="NikoshBAN" pitchFamily="2" charset="0"/>
              <a:cs typeface="NikoshBAN" pitchFamily="2" charset="0"/>
            </a:endParaRPr>
          </a:p>
        </p:txBody>
      </p:sp>
      <p:sp>
        <p:nvSpPr>
          <p:cNvPr id="2" name="Down Arrow 1"/>
          <p:cNvSpPr/>
          <p:nvPr/>
        </p:nvSpPr>
        <p:spPr>
          <a:xfrm>
            <a:off x="2438400" y="381000"/>
            <a:ext cx="6337300" cy="12192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bn-BD" sz="7200" dirty="0">
                <a:solidFill>
                  <a:schemeClr val="bg1"/>
                </a:solidFill>
                <a:latin typeface="NikoshBAN" pitchFamily="2" charset="0"/>
                <a:cs typeface="NikoshBAN" pitchFamily="2" charset="0"/>
              </a:rPr>
              <a:t>শিখনফল</a:t>
            </a:r>
            <a:endParaRPr lang="en-US" sz="7200" dirty="0">
              <a:solidFill>
                <a:schemeClr val="bg1"/>
              </a:solidFill>
              <a:latin typeface="NikoshBAN" pitchFamily="2" charset="0"/>
              <a:cs typeface="NikoshBAN" pitchFamily="2" charset="0"/>
            </a:endParaRPr>
          </a:p>
        </p:txBody>
      </p:sp>
      <p:sp>
        <p:nvSpPr>
          <p:cNvPr id="3" name="Right Arrow 2"/>
          <p:cNvSpPr/>
          <p:nvPr/>
        </p:nvSpPr>
        <p:spPr>
          <a:xfrm>
            <a:off x="2870200" y="5702300"/>
            <a:ext cx="6413500" cy="115570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b="1" dirty="0" err="1">
                <a:solidFill>
                  <a:schemeClr val="tx1"/>
                </a:solidFill>
                <a:latin typeface="NikoshBAN" panose="02000000000000000000" pitchFamily="2" charset="0"/>
                <a:cs typeface="NikoshBAN" panose="02000000000000000000" pitchFamily="2" charset="0"/>
              </a:rPr>
              <a:t>উসুলে</a:t>
            </a:r>
            <a:r>
              <a:rPr lang="en-US" sz="2800" b="1" dirty="0">
                <a:solidFill>
                  <a:schemeClr val="tx1"/>
                </a:solidFill>
                <a:latin typeface="NikoshBAN" panose="02000000000000000000" pitchFamily="2" charset="0"/>
                <a:cs typeface="NikoshBAN" panose="02000000000000000000" pitchFamily="2" charset="0"/>
              </a:rPr>
              <a:t> </a:t>
            </a:r>
            <a:r>
              <a:rPr lang="en-US" sz="2800" b="1" dirty="0" err="1">
                <a:solidFill>
                  <a:schemeClr val="tx1"/>
                </a:solidFill>
                <a:latin typeface="NikoshBAN" panose="02000000000000000000" pitchFamily="2" charset="0"/>
                <a:cs typeface="NikoshBAN" panose="02000000000000000000" pitchFamily="2" charset="0"/>
              </a:rPr>
              <a:t>ফিকাহের</a:t>
            </a:r>
            <a:r>
              <a:rPr lang="en-US" sz="2800" b="1" dirty="0">
                <a:solidFill>
                  <a:schemeClr val="tx1"/>
                </a:solidFill>
                <a:latin typeface="NikoshBAN" panose="02000000000000000000" pitchFamily="2" charset="0"/>
                <a:cs typeface="NikoshBAN" panose="02000000000000000000" pitchFamily="2" charset="0"/>
              </a:rPr>
              <a:t> </a:t>
            </a:r>
            <a:r>
              <a:rPr lang="en-US" sz="2800" b="1" dirty="0" err="1">
                <a:solidFill>
                  <a:schemeClr val="tx1"/>
                </a:solidFill>
                <a:latin typeface="NikoshBAN" panose="02000000000000000000" pitchFamily="2" charset="0"/>
                <a:cs typeface="NikoshBAN" panose="02000000000000000000" pitchFamily="2" charset="0"/>
              </a:rPr>
              <a:t>আলোচ্য</a:t>
            </a:r>
            <a:r>
              <a:rPr lang="en-US" sz="2800" b="1" dirty="0">
                <a:solidFill>
                  <a:schemeClr val="tx1"/>
                </a:solidFill>
                <a:latin typeface="NikoshBAN" panose="02000000000000000000" pitchFamily="2" charset="0"/>
                <a:cs typeface="NikoshBAN" panose="02000000000000000000" pitchFamily="2" charset="0"/>
              </a:rPr>
              <a:t> </a:t>
            </a:r>
            <a:r>
              <a:rPr lang="en-US" sz="2800" b="1" dirty="0" err="1">
                <a:solidFill>
                  <a:schemeClr val="tx1"/>
                </a:solidFill>
                <a:latin typeface="NikoshBAN" panose="02000000000000000000" pitchFamily="2" charset="0"/>
                <a:cs typeface="NikoshBAN" panose="02000000000000000000" pitchFamily="2" charset="0"/>
              </a:rPr>
              <a:t>বিষয়</a:t>
            </a:r>
            <a:r>
              <a:rPr lang="en-US" sz="2800" b="1" dirty="0">
                <a:solidFill>
                  <a:schemeClr val="tx1"/>
                </a:solidFill>
                <a:latin typeface="NikoshBAN" panose="02000000000000000000" pitchFamily="2" charset="0"/>
                <a:cs typeface="NikoshBAN" panose="02000000000000000000" pitchFamily="2" charset="0"/>
              </a:rPr>
              <a:t> </a:t>
            </a:r>
            <a:r>
              <a:rPr lang="en-US" sz="2800" b="1" dirty="0" err="1">
                <a:solidFill>
                  <a:schemeClr val="tx1"/>
                </a:solidFill>
                <a:latin typeface="NikoshBAN" panose="02000000000000000000" pitchFamily="2" charset="0"/>
                <a:cs typeface="NikoshBAN" panose="02000000000000000000" pitchFamily="2" charset="0"/>
              </a:rPr>
              <a:t>কি</a:t>
            </a:r>
            <a:r>
              <a:rPr lang="en-US" sz="2800" b="1" dirty="0">
                <a:solidFill>
                  <a:schemeClr val="tx1"/>
                </a:solidFill>
                <a:latin typeface="NikoshBAN" panose="02000000000000000000" pitchFamily="2" charset="0"/>
                <a:cs typeface="NikoshBAN" panose="02000000000000000000" pitchFamily="2" charset="0"/>
              </a:rPr>
              <a:t> </a:t>
            </a:r>
            <a:r>
              <a:rPr lang="en-US" sz="2800" b="1" dirty="0" err="1">
                <a:solidFill>
                  <a:schemeClr val="tx1"/>
                </a:solidFill>
                <a:latin typeface="NikoshBAN" panose="02000000000000000000" pitchFamily="2" charset="0"/>
                <a:cs typeface="NikoshBAN" panose="02000000000000000000" pitchFamily="2" charset="0"/>
              </a:rPr>
              <a:t>বলতে</a:t>
            </a:r>
            <a:r>
              <a:rPr lang="en-US" sz="2800" b="1" dirty="0">
                <a:solidFill>
                  <a:schemeClr val="tx1"/>
                </a:solidFill>
                <a:latin typeface="NikoshBAN" panose="02000000000000000000" pitchFamily="2" charset="0"/>
                <a:cs typeface="NikoshBAN" panose="02000000000000000000" pitchFamily="2" charset="0"/>
              </a:rPr>
              <a:t> </a:t>
            </a:r>
            <a:r>
              <a:rPr lang="en-US" sz="2800" b="1" dirty="0" err="1">
                <a:solidFill>
                  <a:schemeClr val="tx1"/>
                </a:solidFill>
                <a:latin typeface="NikoshBAN" panose="02000000000000000000" pitchFamily="2" charset="0"/>
                <a:cs typeface="NikoshBAN" panose="02000000000000000000" pitchFamily="2" charset="0"/>
              </a:rPr>
              <a:t>পারবে</a:t>
            </a:r>
            <a:r>
              <a:rPr lang="en-US" sz="2800" b="1" dirty="0">
                <a:solidFill>
                  <a:schemeClr val="tx1"/>
                </a:solidFill>
                <a:latin typeface="NikoshBAN" panose="02000000000000000000" pitchFamily="2" charset="0"/>
                <a:cs typeface="NikoshBAN" panose="02000000000000000000" pitchFamily="2" charset="0"/>
              </a:rPr>
              <a:t> ;</a:t>
            </a:r>
          </a:p>
        </p:txBody>
      </p:sp>
      <p:sp>
        <p:nvSpPr>
          <p:cNvPr id="7" name="5-Point Star 6"/>
          <p:cNvSpPr/>
          <p:nvPr/>
        </p:nvSpPr>
        <p:spPr>
          <a:xfrm>
            <a:off x="1922072" y="1969281"/>
            <a:ext cx="914400" cy="914400"/>
          </a:xfrm>
          <a:prstGeom prst="star5">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8" name="5-Point Star 7"/>
          <p:cNvSpPr/>
          <p:nvPr/>
        </p:nvSpPr>
        <p:spPr>
          <a:xfrm>
            <a:off x="1922072" y="3252762"/>
            <a:ext cx="914400" cy="914400"/>
          </a:xfrm>
          <a:prstGeom prst="star5">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9" name="5-Point Star 8"/>
          <p:cNvSpPr/>
          <p:nvPr/>
        </p:nvSpPr>
        <p:spPr>
          <a:xfrm>
            <a:off x="1922072" y="4448228"/>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1922072" y="4451350"/>
            <a:ext cx="914400" cy="914400"/>
          </a:xfrm>
          <a:prstGeom prst="star5">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4" name="5-Point Star 13"/>
          <p:cNvSpPr/>
          <p:nvPr/>
        </p:nvSpPr>
        <p:spPr>
          <a:xfrm>
            <a:off x="1955800" y="5671591"/>
            <a:ext cx="914400" cy="914400"/>
          </a:xfrm>
          <a:prstGeom prst="star5">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0650115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flipH="1">
            <a:off x="4876800" y="304800"/>
            <a:ext cx="3078482"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6000" b="1" dirty="0" err="1" smtClean="0">
                <a:latin typeface="NikoshBAN" panose="02000000000000000000" pitchFamily="2" charset="0"/>
                <a:cs typeface="NikoshBAN" panose="02000000000000000000" pitchFamily="2" charset="0"/>
              </a:rPr>
              <a:t>একক</a:t>
            </a:r>
            <a:r>
              <a:rPr lang="en-US" sz="6000" b="1" dirty="0" smtClean="0">
                <a:latin typeface="NikoshBAN" panose="02000000000000000000" pitchFamily="2" charset="0"/>
                <a:cs typeface="NikoshBAN" panose="02000000000000000000" pitchFamily="2" charset="0"/>
              </a:rPr>
              <a:t> </a:t>
            </a:r>
            <a:r>
              <a:rPr lang="en-US" sz="6000" b="1" dirty="0" err="1" smtClean="0">
                <a:latin typeface="NikoshBAN" panose="02000000000000000000" pitchFamily="2" charset="0"/>
                <a:cs typeface="NikoshBAN" panose="02000000000000000000" pitchFamily="2" charset="0"/>
              </a:rPr>
              <a:t>কাজ</a:t>
            </a:r>
            <a:r>
              <a:rPr lang="en-US" sz="6000" b="1" dirty="0" smtClean="0">
                <a:latin typeface="NikoshBAN" panose="02000000000000000000" pitchFamily="2" charset="0"/>
                <a:cs typeface="NikoshBAN" panose="02000000000000000000" pitchFamily="2" charset="0"/>
              </a:rPr>
              <a:t> </a:t>
            </a:r>
            <a:endParaRPr lang="en-US" sz="6000" b="1" dirty="0">
              <a:latin typeface="NikoshBAN" panose="02000000000000000000" pitchFamily="2" charset="0"/>
              <a:cs typeface="NikoshBAN" panose="02000000000000000000" pitchFamily="2" charset="0"/>
            </a:endParaRPr>
          </a:p>
        </p:txBody>
      </p:sp>
      <p:sp>
        <p:nvSpPr>
          <p:cNvPr id="4" name="TextBox 3"/>
          <p:cNvSpPr txBox="1"/>
          <p:nvPr/>
        </p:nvSpPr>
        <p:spPr>
          <a:xfrm>
            <a:off x="2819400" y="3200400"/>
            <a:ext cx="8534400"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4000" b="1" dirty="0" err="1" smtClean="0">
                <a:latin typeface="NikoshBAN" panose="02000000000000000000" pitchFamily="2" charset="0"/>
                <a:cs typeface="NikoshBAN" panose="02000000000000000000" pitchFamily="2" charset="0"/>
              </a:rPr>
              <a:t>উসুলে</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ফিকাহের</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কিভাবে</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প্রয়োজনীয়তা</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অনুভব</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হলো</a:t>
            </a:r>
            <a:r>
              <a:rPr lang="en-US" sz="4000" b="1" dirty="0" smtClean="0">
                <a:latin typeface="NikoshBAN" panose="02000000000000000000" pitchFamily="2" charset="0"/>
                <a:cs typeface="NikoshBAN" panose="02000000000000000000" pitchFamily="2" charset="0"/>
              </a:rPr>
              <a:t>; </a:t>
            </a:r>
            <a:endParaRPr lang="en-US" sz="4000" b="1" dirty="0">
              <a:latin typeface="NikoshBAN" panose="02000000000000000000" pitchFamily="2" charset="0"/>
              <a:cs typeface="NikoshBAN" panose="02000000000000000000" pitchFamily="2" charset="0"/>
            </a:endParaRPr>
          </a:p>
        </p:txBody>
      </p:sp>
      <p:sp>
        <p:nvSpPr>
          <p:cNvPr id="9" name="Striped Right Arrow 8"/>
          <p:cNvSpPr/>
          <p:nvPr/>
        </p:nvSpPr>
        <p:spPr>
          <a:xfrm rot="5400000">
            <a:off x="5713645" y="1810852"/>
            <a:ext cx="1206669" cy="899159"/>
          </a:xfrm>
          <a:prstGeom prst="striped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3834921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533400" y="3124199"/>
            <a:ext cx="9829800" cy="3546423"/>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bn-BD" sz="4000" b="1" dirty="0">
                <a:solidFill>
                  <a:srgbClr val="002060"/>
                </a:solidFill>
                <a:latin typeface="NikoshBAN" pitchFamily="2" charset="0"/>
                <a:cs typeface="NikoshBAN" pitchFamily="2" charset="0"/>
              </a:rPr>
              <a:t>ক দলঃ</a:t>
            </a:r>
            <a:r>
              <a:rPr lang="en-US" sz="4000" b="1" dirty="0">
                <a:solidFill>
                  <a:srgbClr val="002060"/>
                </a:solidFill>
                <a:latin typeface="NikoshBAN" pitchFamily="2" charset="0"/>
                <a:cs typeface="NikoshBAN" pitchFamily="2" charset="0"/>
              </a:rPr>
              <a:t> </a:t>
            </a:r>
            <a:r>
              <a:rPr lang="en-US" sz="4000" b="1" dirty="0" err="1">
                <a:solidFill>
                  <a:srgbClr val="002060"/>
                </a:solidFill>
                <a:latin typeface="NikoshBAN" pitchFamily="2" charset="0"/>
                <a:cs typeface="NikoshBAN" pitchFamily="2" charset="0"/>
              </a:rPr>
              <a:t>খাস</a:t>
            </a:r>
            <a:r>
              <a:rPr lang="en-US" sz="4000" b="1" dirty="0">
                <a:solidFill>
                  <a:srgbClr val="002060"/>
                </a:solidFill>
                <a:latin typeface="NikoshBAN" pitchFamily="2" charset="0"/>
                <a:cs typeface="NikoshBAN" pitchFamily="2" charset="0"/>
              </a:rPr>
              <a:t> ও </a:t>
            </a:r>
            <a:r>
              <a:rPr lang="en-US" sz="4000" b="1" dirty="0" err="1">
                <a:solidFill>
                  <a:srgbClr val="002060"/>
                </a:solidFill>
                <a:latin typeface="NikoshBAN" pitchFamily="2" charset="0"/>
                <a:cs typeface="NikoshBAN" pitchFamily="2" charset="0"/>
              </a:rPr>
              <a:t>আমের</a:t>
            </a:r>
            <a:r>
              <a:rPr lang="en-US" sz="4000" b="1" dirty="0">
                <a:solidFill>
                  <a:srgbClr val="002060"/>
                </a:solidFill>
                <a:latin typeface="NikoshBAN" pitchFamily="2" charset="0"/>
                <a:cs typeface="NikoshBAN" pitchFamily="2" charset="0"/>
              </a:rPr>
              <a:t> </a:t>
            </a:r>
            <a:r>
              <a:rPr lang="en-US" sz="4000" b="1" dirty="0" err="1">
                <a:solidFill>
                  <a:srgbClr val="002060"/>
                </a:solidFill>
                <a:latin typeface="NikoshBAN" pitchFamily="2" charset="0"/>
                <a:cs typeface="NikoshBAN" pitchFamily="2" charset="0"/>
              </a:rPr>
              <a:t>সংজ্ঞা</a:t>
            </a:r>
            <a:r>
              <a:rPr lang="en-US" sz="4000" b="1" dirty="0">
                <a:solidFill>
                  <a:srgbClr val="002060"/>
                </a:solidFill>
                <a:latin typeface="NikoshBAN" pitchFamily="2" charset="0"/>
                <a:cs typeface="NikoshBAN" pitchFamily="2" charset="0"/>
              </a:rPr>
              <a:t> </a:t>
            </a:r>
            <a:r>
              <a:rPr lang="en-US" sz="4000" b="1" dirty="0" err="1" smtClean="0">
                <a:solidFill>
                  <a:srgbClr val="002060"/>
                </a:solidFill>
                <a:latin typeface="NikoshBAN" pitchFamily="2" charset="0"/>
                <a:cs typeface="NikoshBAN" pitchFamily="2" charset="0"/>
              </a:rPr>
              <a:t>লিখবে</a:t>
            </a:r>
            <a:r>
              <a:rPr lang="en-US" sz="4000" b="1" dirty="0" smtClean="0">
                <a:solidFill>
                  <a:srgbClr val="002060"/>
                </a:solidFill>
                <a:latin typeface="NikoshBAN" pitchFamily="2" charset="0"/>
                <a:cs typeface="NikoshBAN" pitchFamily="2" charset="0"/>
              </a:rPr>
              <a:t>;</a:t>
            </a:r>
          </a:p>
          <a:p>
            <a:pPr marL="0" indent="0">
              <a:buNone/>
            </a:pPr>
            <a:r>
              <a:rPr lang="bn-BD" sz="4000" b="1" dirty="0" smtClean="0">
                <a:solidFill>
                  <a:srgbClr val="002060"/>
                </a:solidFill>
                <a:latin typeface="NikoshBAN" pitchFamily="2" charset="0"/>
                <a:cs typeface="NikoshBAN" pitchFamily="2" charset="0"/>
              </a:rPr>
              <a:t>খ </a:t>
            </a:r>
            <a:r>
              <a:rPr lang="bn-BD" sz="4000" b="1" dirty="0">
                <a:solidFill>
                  <a:srgbClr val="002060"/>
                </a:solidFill>
                <a:latin typeface="NikoshBAN" pitchFamily="2" charset="0"/>
                <a:cs typeface="NikoshBAN" pitchFamily="2" charset="0"/>
              </a:rPr>
              <a:t>দলঃ </a:t>
            </a:r>
            <a:r>
              <a:rPr lang="en-US" sz="4000" b="1" dirty="0" err="1">
                <a:solidFill>
                  <a:srgbClr val="002060"/>
                </a:solidFill>
                <a:latin typeface="NikoshBAN" pitchFamily="2" charset="0"/>
                <a:cs typeface="NikoshBAN" pitchFamily="2" charset="0"/>
              </a:rPr>
              <a:t>উসুলে</a:t>
            </a:r>
            <a:r>
              <a:rPr lang="en-US" sz="4000" b="1" dirty="0">
                <a:solidFill>
                  <a:srgbClr val="002060"/>
                </a:solidFill>
                <a:latin typeface="NikoshBAN" pitchFamily="2" charset="0"/>
                <a:cs typeface="NikoshBAN" pitchFamily="2" charset="0"/>
              </a:rPr>
              <a:t> </a:t>
            </a:r>
            <a:r>
              <a:rPr lang="en-US" sz="4000" b="1" dirty="0" err="1">
                <a:solidFill>
                  <a:srgbClr val="002060"/>
                </a:solidFill>
                <a:latin typeface="NikoshBAN" pitchFamily="2" charset="0"/>
                <a:cs typeface="NikoshBAN" pitchFamily="2" charset="0"/>
              </a:rPr>
              <a:t>হাদিসের</a:t>
            </a:r>
            <a:r>
              <a:rPr lang="en-US" sz="4000" b="1" dirty="0">
                <a:solidFill>
                  <a:srgbClr val="002060"/>
                </a:solidFill>
                <a:latin typeface="NikoshBAN" pitchFamily="2" charset="0"/>
                <a:cs typeface="NikoshBAN" pitchFamily="2" charset="0"/>
              </a:rPr>
              <a:t> </a:t>
            </a:r>
            <a:r>
              <a:rPr lang="en-US" sz="4000" b="1" dirty="0" err="1">
                <a:solidFill>
                  <a:srgbClr val="002060"/>
                </a:solidFill>
                <a:latin typeface="NikoshBAN" pitchFamily="2" charset="0"/>
                <a:cs typeface="NikoshBAN" pitchFamily="2" charset="0"/>
              </a:rPr>
              <a:t>সংজ্ঞা</a:t>
            </a:r>
            <a:r>
              <a:rPr lang="en-US" sz="4000" b="1" dirty="0">
                <a:solidFill>
                  <a:srgbClr val="002060"/>
                </a:solidFill>
                <a:latin typeface="NikoshBAN" pitchFamily="2" charset="0"/>
                <a:cs typeface="NikoshBAN" pitchFamily="2" charset="0"/>
              </a:rPr>
              <a:t> </a:t>
            </a:r>
            <a:r>
              <a:rPr lang="en-US" sz="4000" b="1" dirty="0" err="1">
                <a:solidFill>
                  <a:srgbClr val="002060"/>
                </a:solidFill>
                <a:latin typeface="NikoshBAN" pitchFamily="2" charset="0"/>
                <a:cs typeface="NikoshBAN" pitchFamily="2" charset="0"/>
              </a:rPr>
              <a:t>লিখবে</a:t>
            </a:r>
            <a:r>
              <a:rPr lang="bn-BD" sz="4000" b="1" dirty="0">
                <a:solidFill>
                  <a:srgbClr val="002060"/>
                </a:solidFill>
                <a:latin typeface="NikoshBAN" pitchFamily="2" charset="0"/>
                <a:cs typeface="NikoshBAN" pitchFamily="2" charset="0"/>
              </a:rPr>
              <a:t>। </a:t>
            </a:r>
            <a:endParaRPr lang="en-US" sz="4000" b="1" dirty="0">
              <a:solidFill>
                <a:srgbClr val="002060"/>
              </a:solidFill>
              <a:latin typeface="NikoshBAN" pitchFamily="2" charset="0"/>
              <a:cs typeface="NikoshBAN" pitchFamily="2" charset="0"/>
            </a:endParaRPr>
          </a:p>
          <a:p>
            <a:pPr marL="0" indent="0">
              <a:buNone/>
            </a:pPr>
            <a:r>
              <a:rPr lang="en-US" sz="4000" b="1" dirty="0">
                <a:solidFill>
                  <a:srgbClr val="002060"/>
                </a:solidFill>
                <a:latin typeface="NikoshBAN" pitchFamily="2" charset="0"/>
                <a:cs typeface="NikoshBAN" pitchFamily="2" charset="0"/>
              </a:rPr>
              <a:t>গ </a:t>
            </a:r>
            <a:r>
              <a:rPr lang="en-US" sz="4000" b="1" dirty="0" err="1">
                <a:solidFill>
                  <a:srgbClr val="002060"/>
                </a:solidFill>
                <a:latin typeface="NikoshBAN" pitchFamily="2" charset="0"/>
                <a:cs typeface="NikoshBAN" pitchFamily="2" charset="0"/>
              </a:rPr>
              <a:t>দলঃ</a:t>
            </a:r>
            <a:r>
              <a:rPr lang="en-US" sz="4000" b="1" dirty="0">
                <a:solidFill>
                  <a:srgbClr val="002060"/>
                </a:solidFill>
                <a:latin typeface="NikoshBAN" pitchFamily="2" charset="0"/>
                <a:cs typeface="NikoshBAN" pitchFamily="2" charset="0"/>
              </a:rPr>
              <a:t>  </a:t>
            </a:r>
            <a:r>
              <a:rPr lang="en-US" sz="4000" b="1" dirty="0" err="1">
                <a:solidFill>
                  <a:srgbClr val="002060"/>
                </a:solidFill>
                <a:latin typeface="NikoshBAN" pitchFamily="2" charset="0"/>
                <a:cs typeface="NikoshBAN" pitchFamily="2" charset="0"/>
              </a:rPr>
              <a:t>উসুলে</a:t>
            </a:r>
            <a:r>
              <a:rPr lang="en-US" sz="4000" b="1" dirty="0">
                <a:solidFill>
                  <a:srgbClr val="002060"/>
                </a:solidFill>
                <a:latin typeface="NikoshBAN" pitchFamily="2" charset="0"/>
                <a:cs typeface="NikoshBAN" pitchFamily="2" charset="0"/>
              </a:rPr>
              <a:t> </a:t>
            </a:r>
            <a:r>
              <a:rPr lang="en-US" sz="4000" b="1" dirty="0" err="1">
                <a:solidFill>
                  <a:srgbClr val="002060"/>
                </a:solidFill>
                <a:latin typeface="NikoshBAN" pitchFamily="2" charset="0"/>
                <a:cs typeface="NikoshBAN" pitchFamily="2" charset="0"/>
              </a:rPr>
              <a:t>হাদিসের</a:t>
            </a:r>
            <a:r>
              <a:rPr lang="en-US" sz="4000" b="1" dirty="0">
                <a:solidFill>
                  <a:srgbClr val="002060"/>
                </a:solidFill>
                <a:latin typeface="NikoshBAN" pitchFamily="2" charset="0"/>
                <a:cs typeface="NikoshBAN" pitchFamily="2" charset="0"/>
              </a:rPr>
              <a:t> </a:t>
            </a:r>
            <a:r>
              <a:rPr lang="en-US" sz="4000" b="1" dirty="0" err="1">
                <a:solidFill>
                  <a:srgbClr val="002060"/>
                </a:solidFill>
                <a:latin typeface="NikoshBAN" pitchFamily="2" charset="0"/>
                <a:cs typeface="NikoshBAN" pitchFamily="2" charset="0"/>
              </a:rPr>
              <a:t>উপকারিতা</a:t>
            </a:r>
            <a:r>
              <a:rPr lang="en-US" sz="4000" b="1" dirty="0">
                <a:solidFill>
                  <a:srgbClr val="002060"/>
                </a:solidFill>
                <a:latin typeface="NikoshBAN" pitchFamily="2" charset="0"/>
                <a:cs typeface="NikoshBAN" pitchFamily="2" charset="0"/>
              </a:rPr>
              <a:t> </a:t>
            </a:r>
            <a:r>
              <a:rPr lang="en-US" sz="4000" b="1" dirty="0" err="1">
                <a:solidFill>
                  <a:srgbClr val="002060"/>
                </a:solidFill>
                <a:latin typeface="NikoshBAN" pitchFamily="2" charset="0"/>
                <a:cs typeface="NikoshBAN" pitchFamily="2" charset="0"/>
              </a:rPr>
              <a:t>লিখবে</a:t>
            </a:r>
            <a:r>
              <a:rPr lang="en-US" sz="4000" b="1" dirty="0">
                <a:solidFill>
                  <a:srgbClr val="002060"/>
                </a:solidFill>
                <a:latin typeface="NikoshBAN" pitchFamily="2" charset="0"/>
                <a:cs typeface="NikoshBAN" pitchFamily="2" charset="0"/>
              </a:rPr>
              <a:t>;</a:t>
            </a:r>
          </a:p>
          <a:p>
            <a:pPr marL="0" indent="0">
              <a:buNone/>
            </a:pPr>
            <a:r>
              <a:rPr lang="en-US" sz="4000" b="1" dirty="0">
                <a:solidFill>
                  <a:srgbClr val="002060"/>
                </a:solidFill>
                <a:latin typeface="NikoshBAN" pitchFamily="2" charset="0"/>
                <a:cs typeface="NikoshBAN" pitchFamily="2" charset="0"/>
              </a:rPr>
              <a:t>ঘ </a:t>
            </a:r>
            <a:r>
              <a:rPr lang="en-US" sz="4000" b="1" dirty="0" err="1">
                <a:solidFill>
                  <a:srgbClr val="002060"/>
                </a:solidFill>
                <a:latin typeface="NikoshBAN" pitchFamily="2" charset="0"/>
                <a:cs typeface="NikoshBAN" pitchFamily="2" charset="0"/>
              </a:rPr>
              <a:t>দলঃ</a:t>
            </a:r>
            <a:r>
              <a:rPr lang="en-US" sz="4000" b="1" dirty="0">
                <a:solidFill>
                  <a:srgbClr val="002060"/>
                </a:solidFill>
                <a:latin typeface="NikoshBAN" pitchFamily="2" charset="0"/>
                <a:cs typeface="NikoshBAN" pitchFamily="2" charset="0"/>
              </a:rPr>
              <a:t>  </a:t>
            </a:r>
            <a:r>
              <a:rPr lang="en-US" sz="4000" b="1" dirty="0" err="1">
                <a:solidFill>
                  <a:srgbClr val="002060"/>
                </a:solidFill>
                <a:latin typeface="NikoshBAN" pitchFamily="2" charset="0"/>
                <a:cs typeface="NikoshBAN" pitchFamily="2" charset="0"/>
              </a:rPr>
              <a:t>কিভাবে</a:t>
            </a:r>
            <a:r>
              <a:rPr lang="en-US" sz="4000" b="1" dirty="0">
                <a:solidFill>
                  <a:srgbClr val="002060"/>
                </a:solidFill>
                <a:latin typeface="NikoshBAN" pitchFamily="2" charset="0"/>
                <a:cs typeface="NikoshBAN" pitchFamily="2" charset="0"/>
              </a:rPr>
              <a:t> </a:t>
            </a:r>
            <a:r>
              <a:rPr lang="en-US" sz="4000" b="1" dirty="0" err="1">
                <a:solidFill>
                  <a:srgbClr val="002060"/>
                </a:solidFill>
                <a:latin typeface="NikoshBAN" pitchFamily="2" charset="0"/>
                <a:cs typeface="NikoshBAN" pitchFamily="2" charset="0"/>
              </a:rPr>
              <a:t>উসুলে</a:t>
            </a:r>
            <a:r>
              <a:rPr lang="en-US" sz="4000" b="1" dirty="0">
                <a:solidFill>
                  <a:srgbClr val="002060"/>
                </a:solidFill>
                <a:latin typeface="NikoshBAN" pitchFamily="2" charset="0"/>
                <a:cs typeface="NikoshBAN" pitchFamily="2" charset="0"/>
              </a:rPr>
              <a:t> </a:t>
            </a:r>
            <a:r>
              <a:rPr lang="en-US" sz="4000" b="1" dirty="0" err="1">
                <a:solidFill>
                  <a:srgbClr val="002060"/>
                </a:solidFill>
                <a:latin typeface="NikoshBAN" pitchFamily="2" charset="0"/>
                <a:cs typeface="NikoshBAN" pitchFamily="2" charset="0"/>
              </a:rPr>
              <a:t>ফিকাহ</a:t>
            </a:r>
            <a:r>
              <a:rPr lang="en-US" sz="4000" b="1" dirty="0">
                <a:solidFill>
                  <a:srgbClr val="002060"/>
                </a:solidFill>
                <a:latin typeface="NikoshBAN" pitchFamily="2" charset="0"/>
                <a:cs typeface="NikoshBAN" pitchFamily="2" charset="0"/>
              </a:rPr>
              <a:t> </a:t>
            </a:r>
            <a:r>
              <a:rPr lang="en-US" sz="4000" b="1" dirty="0" err="1">
                <a:solidFill>
                  <a:srgbClr val="002060"/>
                </a:solidFill>
                <a:latin typeface="NikoshBAN" pitchFamily="2" charset="0"/>
                <a:cs typeface="NikoshBAN" pitchFamily="2" charset="0"/>
              </a:rPr>
              <a:t>শুরু</a:t>
            </a:r>
            <a:r>
              <a:rPr lang="en-US" sz="4000" b="1" dirty="0">
                <a:solidFill>
                  <a:srgbClr val="002060"/>
                </a:solidFill>
                <a:latin typeface="NikoshBAN" pitchFamily="2" charset="0"/>
                <a:cs typeface="NikoshBAN" pitchFamily="2" charset="0"/>
              </a:rPr>
              <a:t> </a:t>
            </a:r>
            <a:r>
              <a:rPr lang="en-US" sz="4000" b="1" dirty="0" err="1">
                <a:solidFill>
                  <a:srgbClr val="002060"/>
                </a:solidFill>
                <a:latin typeface="NikoshBAN" pitchFamily="2" charset="0"/>
                <a:cs typeface="NikoshBAN" pitchFamily="2" charset="0"/>
              </a:rPr>
              <a:t>হলো</a:t>
            </a:r>
            <a:r>
              <a:rPr lang="en-US" sz="4000" b="1" dirty="0">
                <a:solidFill>
                  <a:srgbClr val="002060"/>
                </a:solidFill>
                <a:latin typeface="NikoshBAN" pitchFamily="2" charset="0"/>
                <a:cs typeface="NikoshBAN" pitchFamily="2" charset="0"/>
              </a:rPr>
              <a:t> </a:t>
            </a:r>
            <a:r>
              <a:rPr lang="en-US" sz="4000" b="1" dirty="0" err="1">
                <a:solidFill>
                  <a:srgbClr val="002060"/>
                </a:solidFill>
                <a:latin typeface="NikoshBAN" pitchFamily="2" charset="0"/>
                <a:cs typeface="NikoshBAN" pitchFamily="2" charset="0"/>
              </a:rPr>
              <a:t>লিখবে</a:t>
            </a:r>
            <a:r>
              <a:rPr lang="en-US" sz="4000" b="1" dirty="0">
                <a:solidFill>
                  <a:srgbClr val="002060"/>
                </a:solidFill>
                <a:latin typeface="NikoshBAN" pitchFamily="2" charset="0"/>
                <a:cs typeface="NikoshBAN" pitchFamily="2" charset="0"/>
              </a:rPr>
              <a:t>; </a:t>
            </a:r>
          </a:p>
        </p:txBody>
      </p:sp>
      <p:sp>
        <p:nvSpPr>
          <p:cNvPr id="2" name="5-Point Star 1"/>
          <p:cNvSpPr/>
          <p:nvPr/>
        </p:nvSpPr>
        <p:spPr>
          <a:xfrm>
            <a:off x="3200400" y="152400"/>
            <a:ext cx="5486400" cy="2438400"/>
          </a:xfrm>
          <a:prstGeom prst="star5">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bn-BD" sz="3600" b="1" dirty="0">
                <a:solidFill>
                  <a:schemeClr val="bg1"/>
                </a:solidFill>
              </a:rPr>
              <a:t>দলীয় </a:t>
            </a:r>
            <a:r>
              <a:rPr lang="en-US" sz="3600" b="1" dirty="0">
                <a:solidFill>
                  <a:schemeClr val="bg1"/>
                </a:solidFill>
              </a:rPr>
              <a:t> </a:t>
            </a:r>
            <a:r>
              <a:rPr lang="en-US" sz="3600" b="1" dirty="0" err="1">
                <a:solidFill>
                  <a:schemeClr val="bg1"/>
                </a:solidFill>
              </a:rPr>
              <a:t>কাজ</a:t>
            </a:r>
            <a:endParaRPr lang="en-US" sz="3600" b="1" dirty="0">
              <a:solidFill>
                <a:schemeClr val="bg1"/>
              </a:solidFill>
            </a:endParaRPr>
          </a:p>
          <a:p>
            <a:pPr algn="ctr">
              <a:defRPr/>
            </a:pPr>
            <a:endParaRPr lang="en-US" dirty="0"/>
          </a:p>
        </p:txBody>
      </p:sp>
    </p:spTree>
    <p:extLst>
      <p:ext uri="{BB962C8B-B14F-4D97-AF65-F5344CB8AC3E}">
        <p14:creationId xmlns:p14="http://schemas.microsoft.com/office/powerpoint/2010/main" val="896072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barn(inVertical)">
                                      <p:cBhvr>
                                        <p:cTn id="12" dur="500"/>
                                        <p:tgtEl>
                                          <p:spTgt spid="122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barn(inVertical)">
                                      <p:cBhvr>
                                        <p:cTn id="17" dur="500"/>
                                        <p:tgtEl>
                                          <p:spTgt spid="122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2291">
                                            <p:txEl>
                                              <p:pRg st="2" end="2"/>
                                            </p:txEl>
                                          </p:spTgt>
                                        </p:tgtEl>
                                        <p:attrNameLst>
                                          <p:attrName>style.visibility</p:attrName>
                                        </p:attrNameLst>
                                      </p:cBhvr>
                                      <p:to>
                                        <p:strVal val="visible"/>
                                      </p:to>
                                    </p:set>
                                    <p:animEffect transition="in" filter="wipe(down)">
                                      <p:cBhvr>
                                        <p:cTn id="22" dur="500"/>
                                        <p:tgtEl>
                                          <p:spTgt spid="122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2291">
                                            <p:txEl>
                                              <p:pRg st="3" end="3"/>
                                            </p:txEl>
                                          </p:spTgt>
                                        </p:tgtEl>
                                        <p:attrNameLst>
                                          <p:attrName>style.visibility</p:attrName>
                                        </p:attrNameLst>
                                      </p:cBhvr>
                                      <p:to>
                                        <p:strVal val="visible"/>
                                      </p:to>
                                    </p:set>
                                    <p:animEffect transition="in" filter="wipe(down)">
                                      <p:cBhvr>
                                        <p:cTn id="27"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ight Arrow 3"/>
          <p:cNvSpPr/>
          <p:nvPr/>
        </p:nvSpPr>
        <p:spPr>
          <a:xfrm>
            <a:off x="1752600" y="1865026"/>
            <a:ext cx="6695425" cy="1143000"/>
          </a:xfrm>
          <a:prstGeom prst="rightArrow">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4800" dirty="0" err="1">
                <a:solidFill>
                  <a:schemeClr val="accent6">
                    <a:lumMod val="50000"/>
                  </a:schemeClr>
                </a:solidFill>
                <a:latin typeface="NikoshBAN" panose="02000000000000000000" pitchFamily="2" charset="0"/>
                <a:cs typeface="NikoshBAN" panose="02000000000000000000" pitchFamily="2" charset="0"/>
              </a:rPr>
              <a:t>উসুলে</a:t>
            </a:r>
            <a:r>
              <a:rPr lang="en-US" sz="4800" dirty="0">
                <a:solidFill>
                  <a:schemeClr val="accent6">
                    <a:lumMod val="50000"/>
                  </a:schemeClr>
                </a:solidFill>
                <a:latin typeface="NikoshBAN" panose="02000000000000000000" pitchFamily="2" charset="0"/>
                <a:cs typeface="NikoshBAN" panose="02000000000000000000" pitchFamily="2" charset="0"/>
              </a:rPr>
              <a:t> </a:t>
            </a:r>
            <a:r>
              <a:rPr lang="en-US" sz="4800" dirty="0" err="1">
                <a:solidFill>
                  <a:schemeClr val="accent6">
                    <a:lumMod val="50000"/>
                  </a:schemeClr>
                </a:solidFill>
                <a:latin typeface="NikoshBAN" panose="02000000000000000000" pitchFamily="2" charset="0"/>
                <a:cs typeface="NikoshBAN" panose="02000000000000000000" pitchFamily="2" charset="0"/>
              </a:rPr>
              <a:t>হাদিস</a:t>
            </a:r>
            <a:r>
              <a:rPr lang="en-US" sz="4800" dirty="0">
                <a:solidFill>
                  <a:schemeClr val="accent6">
                    <a:lumMod val="50000"/>
                  </a:schemeClr>
                </a:solidFill>
                <a:latin typeface="NikoshBAN" panose="02000000000000000000" pitchFamily="2" charset="0"/>
                <a:cs typeface="NikoshBAN" panose="02000000000000000000" pitchFamily="2" charset="0"/>
              </a:rPr>
              <a:t> </a:t>
            </a:r>
            <a:r>
              <a:rPr lang="en-US" sz="4800" dirty="0" err="1">
                <a:solidFill>
                  <a:schemeClr val="accent6">
                    <a:lumMod val="50000"/>
                  </a:schemeClr>
                </a:solidFill>
                <a:latin typeface="NikoshBAN" panose="02000000000000000000" pitchFamily="2" charset="0"/>
                <a:cs typeface="NikoshBAN" panose="02000000000000000000" pitchFamily="2" charset="0"/>
              </a:rPr>
              <a:t>কী</a:t>
            </a:r>
            <a:r>
              <a:rPr lang="bn-BD" sz="4800" dirty="0">
                <a:solidFill>
                  <a:schemeClr val="accent6">
                    <a:lumMod val="50000"/>
                  </a:schemeClr>
                </a:solidFill>
                <a:latin typeface="NikoshBAN" panose="02000000000000000000" pitchFamily="2" charset="0"/>
                <a:cs typeface="NikoshBAN" panose="02000000000000000000" pitchFamily="2" charset="0"/>
              </a:rPr>
              <a:t> ?</a:t>
            </a:r>
            <a:endParaRPr lang="en-US" sz="4800" dirty="0">
              <a:solidFill>
                <a:schemeClr val="accent6">
                  <a:lumMod val="50000"/>
                </a:schemeClr>
              </a:solidFill>
              <a:latin typeface="NikoshBAN" panose="02000000000000000000" pitchFamily="2" charset="0"/>
              <a:cs typeface="NikoshBAN" panose="02000000000000000000" pitchFamily="2" charset="0"/>
            </a:endParaRPr>
          </a:p>
        </p:txBody>
      </p:sp>
      <p:sp>
        <p:nvSpPr>
          <p:cNvPr id="5" name="Right Arrow 4"/>
          <p:cNvSpPr/>
          <p:nvPr/>
        </p:nvSpPr>
        <p:spPr>
          <a:xfrm>
            <a:off x="1752600" y="4630790"/>
            <a:ext cx="6695425" cy="1319212"/>
          </a:xfrm>
          <a:prstGeom prst="rightArrow">
            <a:avLst/>
          </a:prstGeom>
          <a:solidFill>
            <a:schemeClr val="bg1">
              <a:lumMod val="85000"/>
            </a:schemeClr>
          </a:solidFill>
        </p:spPr>
        <p:style>
          <a:lnRef idx="2">
            <a:schemeClr val="accent3"/>
          </a:lnRef>
          <a:fillRef idx="1">
            <a:schemeClr val="lt1"/>
          </a:fillRef>
          <a:effectRef idx="0">
            <a:schemeClr val="accent3"/>
          </a:effectRef>
          <a:fontRef idx="minor">
            <a:schemeClr val="dk1"/>
          </a:fontRef>
        </p:style>
        <p:txBody>
          <a:bodyPr anchor="ctr"/>
          <a:lstStyle/>
          <a:p>
            <a:pPr algn="ctr">
              <a:defRPr/>
            </a:pPr>
            <a:r>
              <a:rPr lang="ar-AE" sz="4800" dirty="0">
                <a:solidFill>
                  <a:srgbClr val="002060"/>
                </a:solidFill>
                <a:latin typeface="Arial" panose="020B0604020202020204" pitchFamily="34" charset="0"/>
                <a:cs typeface="Arial" panose="020B0604020202020204" pitchFamily="34" charset="0"/>
              </a:rPr>
              <a:t>قسیم اصول الشرع</a:t>
            </a:r>
          </a:p>
        </p:txBody>
      </p:sp>
      <p:sp>
        <p:nvSpPr>
          <p:cNvPr id="6" name="Right Arrow 5"/>
          <p:cNvSpPr/>
          <p:nvPr/>
        </p:nvSpPr>
        <p:spPr>
          <a:xfrm>
            <a:off x="1783080" y="3124200"/>
            <a:ext cx="6776505" cy="1319213"/>
          </a:xfrm>
          <a:prstGeom prst="rightArrow">
            <a:avLst/>
          </a:prstGeom>
        </p:spPr>
        <p:style>
          <a:lnRef idx="3">
            <a:schemeClr val="lt1"/>
          </a:lnRef>
          <a:fillRef idx="1">
            <a:schemeClr val="accent3"/>
          </a:fillRef>
          <a:effectRef idx="1">
            <a:schemeClr val="accent3"/>
          </a:effectRef>
          <a:fontRef idx="minor">
            <a:schemeClr val="lt1"/>
          </a:fontRef>
        </p:style>
        <p:txBody>
          <a:bodyPr anchor="ctr"/>
          <a:lstStyle/>
          <a:p>
            <a:pPr algn="ctr">
              <a:defRPr/>
            </a:pPr>
            <a:r>
              <a:rPr lang="ar-AE" sz="5400" dirty="0">
                <a:solidFill>
                  <a:srgbClr val="7030A0"/>
                </a:solidFill>
                <a:latin typeface="Arial" panose="020B0604020202020204" pitchFamily="34" charset="0"/>
                <a:cs typeface="Arial" panose="020B0604020202020204" pitchFamily="34" charset="0"/>
              </a:rPr>
              <a:t>اقسام الوجوب</a:t>
            </a:r>
          </a:p>
        </p:txBody>
      </p:sp>
      <p:sp>
        <p:nvSpPr>
          <p:cNvPr id="7" name="Rounded Rectangle 6"/>
          <p:cNvSpPr/>
          <p:nvPr/>
        </p:nvSpPr>
        <p:spPr>
          <a:xfrm>
            <a:off x="4343400" y="271073"/>
            <a:ext cx="2971800" cy="138284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7200" dirty="0" err="1">
                <a:latin typeface="NikoshBAN" panose="02000000000000000000" pitchFamily="2" charset="0"/>
                <a:cs typeface="NikoshBAN" panose="02000000000000000000" pitchFamily="2" charset="0"/>
              </a:rPr>
              <a:t>মূল্যায়ন</a:t>
            </a:r>
            <a:r>
              <a:rPr lang="en-US" dirty="0"/>
              <a:t> </a:t>
            </a:r>
          </a:p>
        </p:txBody>
      </p:sp>
    </p:spTree>
    <p:extLst>
      <p:ext uri="{BB962C8B-B14F-4D97-AF65-F5344CB8AC3E}">
        <p14:creationId xmlns:p14="http://schemas.microsoft.com/office/powerpoint/2010/main" val="282070019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Up Arrow 2"/>
          <p:cNvSpPr/>
          <p:nvPr/>
        </p:nvSpPr>
        <p:spPr>
          <a:xfrm>
            <a:off x="1752600" y="19050"/>
            <a:ext cx="8534400" cy="3048000"/>
          </a:xfrm>
          <a:prstGeom prst="upArrow">
            <a:avLst/>
          </a:prstGeom>
          <a:solidFill>
            <a:schemeClr val="tx2">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lstStyle/>
          <a:p>
            <a:pPr algn="ctr">
              <a:defRPr/>
            </a:pPr>
            <a:r>
              <a:rPr lang="bn-BD" sz="5400" b="1" dirty="0">
                <a:solidFill>
                  <a:schemeClr val="tx1"/>
                </a:solidFill>
              </a:rPr>
              <a:t>বাড়ীর কাজ</a:t>
            </a:r>
          </a:p>
          <a:p>
            <a:pPr algn="ctr">
              <a:defRPr/>
            </a:pPr>
            <a:endParaRPr lang="en-US" dirty="0">
              <a:solidFill>
                <a:schemeClr val="tx1"/>
              </a:solidFill>
            </a:endParaRPr>
          </a:p>
        </p:txBody>
      </p:sp>
      <p:sp>
        <p:nvSpPr>
          <p:cNvPr id="4" name="Flowchart: Punched Tape 3"/>
          <p:cNvSpPr/>
          <p:nvPr/>
        </p:nvSpPr>
        <p:spPr>
          <a:xfrm>
            <a:off x="2819400" y="4038600"/>
            <a:ext cx="7467600" cy="2362200"/>
          </a:xfrm>
          <a:prstGeom prst="flowChartPunchedTape">
            <a:avLst/>
          </a:prstGeom>
          <a:solidFill>
            <a:schemeClr val="accent1">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800" dirty="0" err="1">
                <a:solidFill>
                  <a:srgbClr val="7030A0"/>
                </a:solidFill>
                <a:latin typeface="NikoshBAN" panose="02000000000000000000" pitchFamily="2" charset="0"/>
                <a:cs typeface="NikoshBAN" panose="02000000000000000000" pitchFamily="2" charset="0"/>
              </a:rPr>
              <a:t>ইসলামী</a:t>
            </a:r>
            <a:r>
              <a:rPr lang="en-US" sz="4800" dirty="0">
                <a:solidFill>
                  <a:srgbClr val="7030A0"/>
                </a:solidFill>
                <a:latin typeface="NikoshBAN" panose="02000000000000000000" pitchFamily="2" charset="0"/>
                <a:cs typeface="NikoshBAN" panose="02000000000000000000" pitchFamily="2" charset="0"/>
              </a:rPr>
              <a:t> </a:t>
            </a:r>
            <a:r>
              <a:rPr lang="en-US" sz="4800" dirty="0" err="1">
                <a:solidFill>
                  <a:srgbClr val="7030A0"/>
                </a:solidFill>
                <a:latin typeface="NikoshBAN" panose="02000000000000000000" pitchFamily="2" charset="0"/>
                <a:cs typeface="NikoshBAN" panose="02000000000000000000" pitchFamily="2" charset="0"/>
              </a:rPr>
              <a:t>শরীয়তে</a:t>
            </a:r>
            <a:r>
              <a:rPr lang="en-US" sz="4800" dirty="0">
                <a:solidFill>
                  <a:srgbClr val="7030A0"/>
                </a:solidFill>
                <a:latin typeface="NikoshBAN" panose="02000000000000000000" pitchFamily="2" charset="0"/>
                <a:cs typeface="NikoshBAN" panose="02000000000000000000" pitchFamily="2" charset="0"/>
              </a:rPr>
              <a:t> </a:t>
            </a:r>
            <a:r>
              <a:rPr lang="en-US" sz="4800" dirty="0" err="1">
                <a:solidFill>
                  <a:srgbClr val="7030A0"/>
                </a:solidFill>
                <a:latin typeface="NikoshBAN" panose="02000000000000000000" pitchFamily="2" charset="0"/>
                <a:cs typeface="NikoshBAN" panose="02000000000000000000" pitchFamily="2" charset="0"/>
              </a:rPr>
              <a:t>উসুলে</a:t>
            </a:r>
            <a:r>
              <a:rPr lang="en-US" sz="4800" dirty="0">
                <a:solidFill>
                  <a:srgbClr val="7030A0"/>
                </a:solidFill>
                <a:latin typeface="NikoshBAN" panose="02000000000000000000" pitchFamily="2" charset="0"/>
                <a:cs typeface="NikoshBAN" panose="02000000000000000000" pitchFamily="2" charset="0"/>
              </a:rPr>
              <a:t> </a:t>
            </a:r>
            <a:r>
              <a:rPr lang="en-US" sz="4800" dirty="0" err="1">
                <a:solidFill>
                  <a:srgbClr val="7030A0"/>
                </a:solidFill>
                <a:latin typeface="NikoshBAN" panose="02000000000000000000" pitchFamily="2" charset="0"/>
                <a:cs typeface="NikoshBAN" panose="02000000000000000000" pitchFamily="2" charset="0"/>
              </a:rPr>
              <a:t>ফিকাহের</a:t>
            </a:r>
            <a:r>
              <a:rPr lang="en-US" sz="4800" dirty="0">
                <a:solidFill>
                  <a:srgbClr val="7030A0"/>
                </a:solidFill>
                <a:latin typeface="NikoshBAN" panose="02000000000000000000" pitchFamily="2" charset="0"/>
                <a:cs typeface="NikoshBAN" panose="02000000000000000000" pitchFamily="2" charset="0"/>
              </a:rPr>
              <a:t> </a:t>
            </a:r>
            <a:r>
              <a:rPr lang="en-US" sz="4800" dirty="0" err="1">
                <a:solidFill>
                  <a:srgbClr val="7030A0"/>
                </a:solidFill>
                <a:latin typeface="NikoshBAN" panose="02000000000000000000" pitchFamily="2" charset="0"/>
                <a:cs typeface="NikoshBAN" panose="02000000000000000000" pitchFamily="2" charset="0"/>
              </a:rPr>
              <a:t>গুরুত্ব</a:t>
            </a:r>
            <a:r>
              <a:rPr lang="en-US" sz="4800" dirty="0">
                <a:solidFill>
                  <a:srgbClr val="7030A0"/>
                </a:solidFill>
                <a:latin typeface="NikoshBAN" panose="02000000000000000000" pitchFamily="2" charset="0"/>
                <a:cs typeface="NikoshBAN" panose="02000000000000000000" pitchFamily="2" charset="0"/>
              </a:rPr>
              <a:t> </a:t>
            </a:r>
            <a:r>
              <a:rPr lang="en-US" sz="4800" dirty="0" err="1">
                <a:solidFill>
                  <a:srgbClr val="7030A0"/>
                </a:solidFill>
                <a:latin typeface="NikoshBAN" panose="02000000000000000000" pitchFamily="2" charset="0"/>
                <a:cs typeface="NikoshBAN" panose="02000000000000000000" pitchFamily="2" charset="0"/>
              </a:rPr>
              <a:t>বিস্তারিত</a:t>
            </a:r>
            <a:r>
              <a:rPr lang="en-US" sz="4800" dirty="0">
                <a:solidFill>
                  <a:srgbClr val="7030A0"/>
                </a:solidFill>
                <a:latin typeface="NikoshBAN" panose="02000000000000000000" pitchFamily="2" charset="0"/>
                <a:cs typeface="NikoshBAN" panose="02000000000000000000" pitchFamily="2" charset="0"/>
              </a:rPr>
              <a:t> </a:t>
            </a:r>
            <a:r>
              <a:rPr lang="en-US" sz="4800" dirty="0" err="1">
                <a:solidFill>
                  <a:srgbClr val="7030A0"/>
                </a:solidFill>
                <a:latin typeface="NikoshBAN" panose="02000000000000000000" pitchFamily="2" charset="0"/>
                <a:cs typeface="NikoshBAN" panose="02000000000000000000" pitchFamily="2" charset="0"/>
              </a:rPr>
              <a:t>ভাবে</a:t>
            </a:r>
            <a:r>
              <a:rPr lang="en-US" sz="4800" dirty="0">
                <a:solidFill>
                  <a:srgbClr val="7030A0"/>
                </a:solidFill>
                <a:latin typeface="NikoshBAN" panose="02000000000000000000" pitchFamily="2" charset="0"/>
                <a:cs typeface="NikoshBAN" panose="02000000000000000000" pitchFamily="2" charset="0"/>
              </a:rPr>
              <a:t> </a:t>
            </a:r>
            <a:r>
              <a:rPr lang="en-US" sz="4800" dirty="0" err="1">
                <a:solidFill>
                  <a:srgbClr val="7030A0"/>
                </a:solidFill>
                <a:latin typeface="NikoshBAN" panose="02000000000000000000" pitchFamily="2" charset="0"/>
                <a:cs typeface="NikoshBAN" panose="02000000000000000000" pitchFamily="2" charset="0"/>
              </a:rPr>
              <a:t>লিখে</a:t>
            </a:r>
            <a:r>
              <a:rPr lang="en-US" sz="4800" dirty="0">
                <a:solidFill>
                  <a:srgbClr val="7030A0"/>
                </a:solidFill>
                <a:latin typeface="NikoshBAN" panose="02000000000000000000" pitchFamily="2" charset="0"/>
                <a:cs typeface="NikoshBAN" panose="02000000000000000000" pitchFamily="2" charset="0"/>
              </a:rPr>
              <a:t> </a:t>
            </a:r>
            <a:r>
              <a:rPr lang="en-US" sz="4800" dirty="0" err="1">
                <a:solidFill>
                  <a:srgbClr val="7030A0"/>
                </a:solidFill>
                <a:latin typeface="NikoshBAN" panose="02000000000000000000" pitchFamily="2" charset="0"/>
                <a:cs typeface="NikoshBAN" panose="02000000000000000000" pitchFamily="2" charset="0"/>
              </a:rPr>
              <a:t>আনবে</a:t>
            </a:r>
            <a:r>
              <a:rPr lang="en-US" sz="4800" dirty="0">
                <a:solidFill>
                  <a:srgbClr val="7030A0"/>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5636627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3200400" y="5638800"/>
            <a:ext cx="5785558" cy="1015663"/>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ar-AE" sz="6000" b="1" dirty="0">
                <a:latin typeface="Arial" panose="020B0604020202020204" pitchFamily="34" charset="0"/>
                <a:cs typeface="Arial" panose="020B0604020202020204" pitchFamily="34" charset="0"/>
              </a:rPr>
              <a:t>مع </a:t>
            </a:r>
            <a:r>
              <a:rPr lang="ar-AE" sz="6000" b="1" dirty="0" smtClean="0">
                <a:latin typeface="Arial" panose="020B0604020202020204" pitchFamily="34" charset="0"/>
                <a:cs typeface="Arial" panose="020B0604020202020204" pitchFamily="34" charset="0"/>
              </a:rPr>
              <a:t>السلام۔</a:t>
            </a:r>
            <a:r>
              <a:rPr lang="en-US" sz="6000" b="1" dirty="0" smtClean="0">
                <a:latin typeface="Arial" panose="020B0604020202020204" pitchFamily="34" charset="0"/>
                <a:cs typeface="Arial" panose="020B0604020202020204" pitchFamily="34" charset="0"/>
              </a:rPr>
              <a:t> </a:t>
            </a:r>
            <a:r>
              <a:rPr lang="ar-AE" sz="6000" b="1" dirty="0" smtClean="0">
                <a:latin typeface="Arial" panose="020B0604020202020204" pitchFamily="34" charset="0"/>
                <a:cs typeface="Arial" panose="020B0604020202020204" pitchFamily="34" charset="0"/>
              </a:rPr>
              <a:t>فی </a:t>
            </a:r>
            <a:r>
              <a:rPr lang="ar-AE" sz="6000" b="1" dirty="0">
                <a:latin typeface="Arial" panose="020B0604020202020204" pitchFamily="34" charset="0"/>
                <a:cs typeface="Arial" panose="020B0604020202020204" pitchFamily="34" charset="0"/>
              </a:rPr>
              <a:t>امان الله</a:t>
            </a:r>
            <a:endParaRPr lang="en-US" sz="60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1524000" y="457200"/>
            <a:ext cx="8915400" cy="464820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02987747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762000" y="1404079"/>
            <a:ext cx="4648200" cy="5410200"/>
          </a:xfrm>
        </p:spPr>
        <p:txBody>
          <a:bodyPr>
            <a:normAutofit fontScale="25000" lnSpcReduction="20000"/>
          </a:bodyPr>
          <a:lstStyle/>
          <a:p>
            <a:pPr marL="0" indent="0">
              <a:buNone/>
            </a:pPr>
            <a:r>
              <a:rPr lang="en-US" sz="2800" dirty="0">
                <a:solidFill>
                  <a:srgbClr val="006600"/>
                </a:solidFill>
                <a:latin typeface="NikoshBAN" pitchFamily="2" charset="0"/>
                <a:cs typeface="NikoshBAN" pitchFamily="2" charset="0"/>
              </a:rPr>
              <a:t>        </a:t>
            </a:r>
            <a:r>
              <a:rPr lang="en-US" sz="14400" b="1" dirty="0" err="1">
                <a:solidFill>
                  <a:srgbClr val="006600"/>
                </a:solidFill>
                <a:latin typeface="NikoshBAN" pitchFamily="2" charset="0"/>
                <a:cs typeface="NikoshBAN" pitchFamily="2" charset="0"/>
              </a:rPr>
              <a:t>কাজী</a:t>
            </a:r>
            <a:r>
              <a:rPr lang="en-US" sz="14400" b="1" dirty="0">
                <a:solidFill>
                  <a:srgbClr val="006600"/>
                </a:solidFill>
                <a:latin typeface="NikoshBAN" pitchFamily="2" charset="0"/>
                <a:cs typeface="NikoshBAN" pitchFamily="2" charset="0"/>
              </a:rPr>
              <a:t> </a:t>
            </a:r>
            <a:r>
              <a:rPr lang="en-US" sz="14400" b="1" dirty="0" err="1">
                <a:solidFill>
                  <a:srgbClr val="006600"/>
                </a:solidFill>
                <a:latin typeface="NikoshBAN" pitchFamily="2" charset="0"/>
                <a:cs typeface="NikoshBAN" pitchFamily="2" charset="0"/>
              </a:rPr>
              <a:t>মোঃ</a:t>
            </a:r>
            <a:r>
              <a:rPr lang="en-US" sz="14400" b="1" dirty="0">
                <a:solidFill>
                  <a:srgbClr val="006600"/>
                </a:solidFill>
                <a:latin typeface="NikoshBAN" pitchFamily="2" charset="0"/>
                <a:cs typeface="NikoshBAN" pitchFamily="2" charset="0"/>
              </a:rPr>
              <a:t> </a:t>
            </a:r>
            <a:r>
              <a:rPr lang="en-US" sz="14400" b="1" dirty="0" err="1">
                <a:solidFill>
                  <a:srgbClr val="006600"/>
                </a:solidFill>
                <a:latin typeface="NikoshBAN" pitchFamily="2" charset="0"/>
                <a:cs typeface="NikoshBAN" pitchFamily="2" charset="0"/>
              </a:rPr>
              <a:t>আবদুল</a:t>
            </a:r>
            <a:r>
              <a:rPr lang="en-US" sz="14400" b="1" dirty="0">
                <a:solidFill>
                  <a:srgbClr val="006600"/>
                </a:solidFill>
                <a:latin typeface="NikoshBAN" pitchFamily="2" charset="0"/>
                <a:cs typeface="NikoshBAN" pitchFamily="2" charset="0"/>
              </a:rPr>
              <a:t> </a:t>
            </a:r>
            <a:r>
              <a:rPr lang="en-US" sz="14400" b="1" dirty="0" err="1">
                <a:solidFill>
                  <a:srgbClr val="006600"/>
                </a:solidFill>
                <a:latin typeface="NikoshBAN" pitchFamily="2" charset="0"/>
                <a:cs typeface="NikoshBAN" pitchFamily="2" charset="0"/>
              </a:rPr>
              <a:t>হানান</a:t>
            </a:r>
            <a:r>
              <a:rPr lang="en-US" sz="14400" b="1" dirty="0">
                <a:solidFill>
                  <a:srgbClr val="006600"/>
                </a:solidFill>
                <a:latin typeface="NikoshBAN" pitchFamily="2" charset="0"/>
                <a:cs typeface="NikoshBAN" pitchFamily="2" charset="0"/>
              </a:rPr>
              <a:t> </a:t>
            </a:r>
          </a:p>
          <a:p>
            <a:pPr marL="0" indent="0">
              <a:buNone/>
            </a:pPr>
            <a:r>
              <a:rPr lang="en-US" sz="14400" b="1" dirty="0">
                <a:solidFill>
                  <a:srgbClr val="006600"/>
                </a:solidFill>
                <a:latin typeface="NikoshBAN" pitchFamily="2" charset="0"/>
                <a:cs typeface="NikoshBAN" pitchFamily="2" charset="0"/>
              </a:rPr>
              <a:t>       </a:t>
            </a:r>
            <a:r>
              <a:rPr lang="en-US" sz="14400" b="1" dirty="0" smtClean="0">
                <a:solidFill>
                  <a:srgbClr val="006600"/>
                </a:solidFill>
                <a:latin typeface="NikoshBAN" pitchFamily="2" charset="0"/>
                <a:cs typeface="NikoshBAN" pitchFamily="2" charset="0"/>
              </a:rPr>
              <a:t>    </a:t>
            </a:r>
            <a:r>
              <a:rPr lang="en-US" sz="14400" b="1" dirty="0" err="1">
                <a:solidFill>
                  <a:srgbClr val="002060"/>
                </a:solidFill>
                <a:latin typeface="NikoshBAN" pitchFamily="2" charset="0"/>
                <a:cs typeface="NikoshBAN" pitchFamily="2" charset="0"/>
              </a:rPr>
              <a:t>অধ্যক্ষ</a:t>
            </a:r>
            <a:r>
              <a:rPr lang="en-US" sz="14400" b="1" dirty="0">
                <a:solidFill>
                  <a:srgbClr val="002060"/>
                </a:solidFill>
                <a:latin typeface="NikoshBAN" pitchFamily="2" charset="0"/>
                <a:cs typeface="NikoshBAN" pitchFamily="2" charset="0"/>
              </a:rPr>
              <a:t> </a:t>
            </a:r>
          </a:p>
          <a:p>
            <a:pPr marL="0" indent="0">
              <a:buNone/>
            </a:pPr>
            <a:r>
              <a:rPr lang="en-US" sz="14400" b="1" dirty="0">
                <a:solidFill>
                  <a:srgbClr val="002060"/>
                </a:solidFill>
                <a:latin typeface="NikoshBAN" pitchFamily="2" charset="0"/>
                <a:cs typeface="NikoshBAN" pitchFamily="2" charset="0"/>
              </a:rPr>
              <a:t>  </a:t>
            </a:r>
            <a:r>
              <a:rPr lang="en-US" sz="14400" b="1" dirty="0" err="1">
                <a:solidFill>
                  <a:srgbClr val="002060"/>
                </a:solidFill>
                <a:latin typeface="NikoshBAN" pitchFamily="2" charset="0"/>
                <a:cs typeface="NikoshBAN" pitchFamily="2" charset="0"/>
              </a:rPr>
              <a:t>বখতিয়ার</a:t>
            </a:r>
            <a:r>
              <a:rPr lang="en-US" sz="14400" b="1" dirty="0">
                <a:solidFill>
                  <a:srgbClr val="002060"/>
                </a:solidFill>
                <a:latin typeface="NikoshBAN" pitchFamily="2" charset="0"/>
                <a:cs typeface="NikoshBAN" pitchFamily="2" charset="0"/>
              </a:rPr>
              <a:t> </a:t>
            </a:r>
            <a:r>
              <a:rPr lang="en-US" sz="14400" b="1" dirty="0" err="1">
                <a:solidFill>
                  <a:srgbClr val="002060"/>
                </a:solidFill>
                <a:latin typeface="NikoshBAN" pitchFamily="2" charset="0"/>
                <a:cs typeface="NikoshBAN" pitchFamily="2" charset="0"/>
              </a:rPr>
              <a:t>পাড়াচারপীর</a:t>
            </a:r>
            <a:r>
              <a:rPr lang="en-US" sz="14400" b="1" dirty="0">
                <a:solidFill>
                  <a:srgbClr val="002060"/>
                </a:solidFill>
                <a:latin typeface="NikoshBAN" pitchFamily="2" charset="0"/>
                <a:cs typeface="NikoshBAN" pitchFamily="2" charset="0"/>
              </a:rPr>
              <a:t> </a:t>
            </a:r>
          </a:p>
          <a:p>
            <a:pPr marL="0" indent="0">
              <a:buNone/>
            </a:pPr>
            <a:r>
              <a:rPr lang="en-US" sz="14400" b="1" dirty="0" err="1">
                <a:solidFill>
                  <a:srgbClr val="002060"/>
                </a:solidFill>
                <a:latin typeface="NikoshBAN" pitchFamily="2" charset="0"/>
                <a:cs typeface="NikoshBAN" pitchFamily="2" charset="0"/>
              </a:rPr>
              <a:t>আউলিয়া</a:t>
            </a:r>
            <a:r>
              <a:rPr lang="en-US" sz="14400" b="1" dirty="0">
                <a:solidFill>
                  <a:srgbClr val="002060"/>
                </a:solidFill>
                <a:latin typeface="NikoshBAN" pitchFamily="2" charset="0"/>
                <a:cs typeface="NikoshBAN" pitchFamily="2" charset="0"/>
              </a:rPr>
              <a:t> </a:t>
            </a:r>
            <a:r>
              <a:rPr lang="en-US" sz="14400" b="1" dirty="0" err="1">
                <a:solidFill>
                  <a:srgbClr val="002060"/>
                </a:solidFill>
                <a:latin typeface="NikoshBAN" pitchFamily="2" charset="0"/>
                <a:cs typeface="NikoshBAN" pitchFamily="2" charset="0"/>
              </a:rPr>
              <a:t>আলিম</a:t>
            </a:r>
            <a:r>
              <a:rPr lang="en-US" sz="14400" b="1" dirty="0">
                <a:solidFill>
                  <a:srgbClr val="002060"/>
                </a:solidFill>
                <a:latin typeface="NikoshBAN" pitchFamily="2" charset="0"/>
                <a:cs typeface="NikoshBAN" pitchFamily="2" charset="0"/>
              </a:rPr>
              <a:t> </a:t>
            </a:r>
            <a:r>
              <a:rPr lang="en-US" sz="14400" b="1" dirty="0" err="1" smtClean="0">
                <a:solidFill>
                  <a:srgbClr val="002060"/>
                </a:solidFill>
                <a:latin typeface="NikoshBAN" pitchFamily="2" charset="0"/>
                <a:cs typeface="NikoshBAN" pitchFamily="2" charset="0"/>
              </a:rPr>
              <a:t>মাদ্রাসা</a:t>
            </a:r>
            <a:r>
              <a:rPr lang="en-US" sz="14400" b="1" dirty="0" smtClean="0">
                <a:solidFill>
                  <a:srgbClr val="002060"/>
                </a:solidFill>
                <a:latin typeface="NikoshBAN" pitchFamily="2" charset="0"/>
                <a:cs typeface="NikoshBAN" pitchFamily="2" charset="0"/>
              </a:rPr>
              <a:t> </a:t>
            </a:r>
          </a:p>
          <a:p>
            <a:pPr eaLnBrk="1" hangingPunct="1"/>
            <a:r>
              <a:rPr lang="bn-BD" sz="14400" b="1" dirty="0" smtClean="0">
                <a:solidFill>
                  <a:srgbClr val="002060"/>
                </a:solidFill>
                <a:latin typeface="NikoshBAN" pitchFamily="2" charset="0"/>
                <a:cs typeface="NikoshBAN" pitchFamily="2" charset="0"/>
              </a:rPr>
              <a:t>শ্রেণীঃ</a:t>
            </a:r>
            <a:r>
              <a:rPr lang="en-US" sz="14400" b="1" dirty="0" smtClean="0">
                <a:solidFill>
                  <a:srgbClr val="002060"/>
                </a:solidFill>
                <a:latin typeface="NikoshBAN" pitchFamily="2" charset="0"/>
                <a:cs typeface="NikoshBAN" pitchFamily="2" charset="0"/>
              </a:rPr>
              <a:t> ১ম-২য় </a:t>
            </a:r>
            <a:r>
              <a:rPr lang="en-US" sz="14400" b="1" dirty="0" err="1" smtClean="0">
                <a:solidFill>
                  <a:srgbClr val="002060"/>
                </a:solidFill>
                <a:latin typeface="NikoshBAN" pitchFamily="2" charset="0"/>
                <a:cs typeface="NikoshBAN" pitchFamily="2" charset="0"/>
              </a:rPr>
              <a:t>বর্ষ</a:t>
            </a:r>
            <a:r>
              <a:rPr lang="en-US" sz="14400" b="1" dirty="0" smtClean="0">
                <a:solidFill>
                  <a:srgbClr val="002060"/>
                </a:solidFill>
                <a:latin typeface="NikoshBAN" pitchFamily="2" charset="0"/>
                <a:cs typeface="NikoshBAN" pitchFamily="2" charset="0"/>
              </a:rPr>
              <a:t>, </a:t>
            </a:r>
            <a:endParaRPr lang="bn-BD" sz="14400" b="1" dirty="0" smtClean="0">
              <a:solidFill>
                <a:srgbClr val="002060"/>
              </a:solidFill>
              <a:latin typeface="NikoshBAN" pitchFamily="2" charset="0"/>
              <a:cs typeface="NikoshBAN" pitchFamily="2" charset="0"/>
            </a:endParaRPr>
          </a:p>
          <a:p>
            <a:pPr eaLnBrk="1" hangingPunct="1"/>
            <a:r>
              <a:rPr lang="bn-BD" sz="14400" b="1" dirty="0" smtClean="0">
                <a:solidFill>
                  <a:srgbClr val="002060"/>
                </a:solidFill>
                <a:latin typeface="NikoshBAN" pitchFamily="2" charset="0"/>
                <a:cs typeface="NikoshBAN" pitchFamily="2" charset="0"/>
              </a:rPr>
              <a:t>বিষয়ঃ</a:t>
            </a:r>
            <a:r>
              <a:rPr lang="en-US" sz="14400" b="1" dirty="0" smtClean="0">
                <a:solidFill>
                  <a:srgbClr val="002060"/>
                </a:solidFill>
                <a:latin typeface="NikoshBAN" pitchFamily="2" charset="0"/>
                <a:cs typeface="NikoshBAN" pitchFamily="2" charset="0"/>
              </a:rPr>
              <a:t> </a:t>
            </a:r>
            <a:r>
              <a:rPr lang="en-US" sz="14400" b="1" dirty="0" err="1" smtClean="0">
                <a:solidFill>
                  <a:srgbClr val="002060"/>
                </a:solidFill>
                <a:latin typeface="NikoshBAN" pitchFamily="2" charset="0"/>
                <a:cs typeface="NikoshBAN" pitchFamily="2" charset="0"/>
              </a:rPr>
              <a:t>নূরুল</a:t>
            </a:r>
            <a:r>
              <a:rPr lang="en-US" sz="14400" b="1" dirty="0" smtClean="0">
                <a:solidFill>
                  <a:srgbClr val="002060"/>
                </a:solidFill>
                <a:latin typeface="NikoshBAN" pitchFamily="2" charset="0"/>
                <a:cs typeface="NikoshBAN" pitchFamily="2" charset="0"/>
              </a:rPr>
              <a:t> </a:t>
            </a:r>
            <a:r>
              <a:rPr lang="en-US" sz="14400" b="1" dirty="0" err="1" smtClean="0">
                <a:solidFill>
                  <a:srgbClr val="002060"/>
                </a:solidFill>
                <a:latin typeface="NikoshBAN" pitchFamily="2" charset="0"/>
                <a:cs typeface="NikoshBAN" pitchFamily="2" charset="0"/>
              </a:rPr>
              <a:t>আনোয়ার</a:t>
            </a:r>
            <a:r>
              <a:rPr lang="en-US" sz="14400" b="1" dirty="0" smtClean="0">
                <a:solidFill>
                  <a:srgbClr val="002060"/>
                </a:solidFill>
                <a:latin typeface="NikoshBAN" pitchFamily="2" charset="0"/>
                <a:cs typeface="NikoshBAN" pitchFamily="2" charset="0"/>
              </a:rPr>
              <a:t> </a:t>
            </a:r>
            <a:endParaRPr lang="bn-BD" sz="14400" b="1" dirty="0" smtClean="0">
              <a:solidFill>
                <a:srgbClr val="002060"/>
              </a:solidFill>
              <a:latin typeface="NikoshBAN" pitchFamily="2" charset="0"/>
              <a:cs typeface="NikoshBAN" pitchFamily="2" charset="0"/>
            </a:endParaRPr>
          </a:p>
          <a:p>
            <a:r>
              <a:rPr lang="en-US" sz="14400" b="1" dirty="0" smtClean="0">
                <a:solidFill>
                  <a:srgbClr val="002060"/>
                </a:solidFill>
                <a:latin typeface="NikoshBAN" pitchFamily="2" charset="0"/>
                <a:cs typeface="NikoshBAN" pitchFamily="2" charset="0"/>
              </a:rPr>
              <a:t>1819330549 </a:t>
            </a:r>
          </a:p>
          <a:p>
            <a:r>
              <a:rPr lang="en-US" sz="14400" b="1" dirty="0">
                <a:solidFill>
                  <a:srgbClr val="002060"/>
                </a:solidFill>
                <a:latin typeface="NikoshBAN" pitchFamily="2" charset="0"/>
                <a:cs typeface="NikoshBAN" pitchFamily="2" charset="0"/>
              </a:rPr>
              <a:t>kazihannan819@gmail.com</a:t>
            </a:r>
            <a:endParaRPr lang="bn-BD" sz="14400" b="1" dirty="0">
              <a:solidFill>
                <a:srgbClr val="002060"/>
              </a:solidFill>
              <a:latin typeface="NikoshBAN" pitchFamily="2" charset="0"/>
              <a:cs typeface="NikoshBAN" pitchFamily="2" charset="0"/>
            </a:endParaRPr>
          </a:p>
        </p:txBody>
      </p:sp>
      <p:sp>
        <p:nvSpPr>
          <p:cNvPr id="2" name="Oval 1"/>
          <p:cNvSpPr/>
          <p:nvPr/>
        </p:nvSpPr>
        <p:spPr>
          <a:xfrm>
            <a:off x="4419600" y="32479"/>
            <a:ext cx="4191000" cy="13716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bn-BD" sz="4000" b="1" dirty="0">
                <a:solidFill>
                  <a:srgbClr val="7030A0"/>
                </a:solidFill>
              </a:rPr>
              <a:t>শিক্ষক পরিচিতি</a:t>
            </a:r>
            <a:endParaRPr lang="en-US" sz="4000" b="1" dirty="0">
              <a:solidFill>
                <a:srgbClr val="7030A0"/>
              </a:solidFill>
            </a:endParaRPr>
          </a:p>
        </p:txBody>
      </p:sp>
      <p:sp>
        <p:nvSpPr>
          <p:cNvPr id="5" name="Content Placeholder 2"/>
          <p:cNvSpPr txBox="1">
            <a:spLocks/>
          </p:cNvSpPr>
          <p:nvPr/>
        </p:nvSpPr>
        <p:spPr bwMode="auto">
          <a:xfrm>
            <a:off x="7696200" y="1790700"/>
            <a:ext cx="2667000" cy="3429000"/>
          </a:xfrm>
          <a:prstGeom prst="rect">
            <a:avLst/>
          </a:prstGeom>
          <a:noFill/>
          <a:ln w="9525">
            <a:noFill/>
            <a:miter lim="800000"/>
            <a:headEnd/>
            <a:tailEnd/>
          </a:ln>
          <a:effectLst/>
        </p:spPr>
        <p:txBody>
          <a:bodyPr/>
          <a:lstStyle/>
          <a:p>
            <a:pPr marL="342900" indent="-342900">
              <a:spcBef>
                <a:spcPct val="20000"/>
              </a:spcBef>
              <a:buFontTx/>
              <a:buChar char="•"/>
              <a:defRPr/>
            </a:pPr>
            <a:endParaRPr lang="bn-BD" sz="3200" kern="0" dirty="0">
              <a:latin typeface="NikoshBAN" pitchFamily="2" charset="0"/>
              <a:cs typeface="NikoshBAN" pitchFamily="2" charset="0"/>
            </a:endParaRPr>
          </a:p>
        </p:txBody>
      </p:sp>
      <p:pic>
        <p:nvPicPr>
          <p:cNvPr id="4" name="Picture 3"/>
          <p:cNvPicPr>
            <a:picLocks noChangeAspect="1"/>
          </p:cNvPicPr>
          <p:nvPr/>
        </p:nvPicPr>
        <p:blipFill>
          <a:blip r:embed="rId2"/>
          <a:stretch>
            <a:fillRect/>
          </a:stretch>
        </p:blipFill>
        <p:spPr>
          <a:xfrm>
            <a:off x="7985760" y="1377116"/>
            <a:ext cx="4191000" cy="4691921"/>
          </a:xfrm>
          <a:prstGeom prst="rect">
            <a:avLst/>
          </a:prstGeom>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2672343992"/>
      </p:ext>
    </p:extLst>
  </p:cSld>
  <p:clrMapOvr>
    <a:masterClrMapping/>
  </p:clrMapOvr>
  <mc:AlternateContent xmlns:mc="http://schemas.openxmlformats.org/markup-compatibility/2006" xmlns:p14="http://schemas.microsoft.com/office/powerpoint/2010/main">
    <mc:Choice Requires="p14">
      <p:transition spd="slow" p14:dur="1600" advTm="2000">
        <p14:conveyor dir="l"/>
      </p:transition>
    </mc:Choice>
    <mc:Fallback xmlns="">
      <p:transition spd="slow" advTm="2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074">
                                            <p:txEl>
                                              <p:pRg st="0" end="0"/>
                                            </p:txEl>
                                          </p:spTgt>
                                        </p:tgtEl>
                                        <p:attrNameLst>
                                          <p:attrName>style.visibility</p:attrName>
                                        </p:attrNameLst>
                                      </p:cBhvr>
                                      <p:to>
                                        <p:strVal val="visible"/>
                                      </p:to>
                                    </p:set>
                                    <p:animEffect transition="in" filter="fade">
                                      <p:cBhvr>
                                        <p:cTn id="12" dur="1000"/>
                                        <p:tgtEl>
                                          <p:spTgt spid="3074">
                                            <p:txEl>
                                              <p:pRg st="0" end="0"/>
                                            </p:txEl>
                                          </p:spTgt>
                                        </p:tgtEl>
                                      </p:cBhvr>
                                    </p:animEffect>
                                    <p:anim calcmode="lin" valueType="num">
                                      <p:cBhvr>
                                        <p:cTn id="13" dur="1000" fill="hold"/>
                                        <p:tgtEl>
                                          <p:spTgt spid="307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07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074">
                                            <p:txEl>
                                              <p:pRg st="1" end="1"/>
                                            </p:txEl>
                                          </p:spTgt>
                                        </p:tgtEl>
                                        <p:attrNameLst>
                                          <p:attrName>style.visibility</p:attrName>
                                        </p:attrNameLst>
                                      </p:cBhvr>
                                      <p:to>
                                        <p:strVal val="visible"/>
                                      </p:to>
                                    </p:set>
                                    <p:animEffect transition="in" filter="fade">
                                      <p:cBhvr>
                                        <p:cTn id="19" dur="1000"/>
                                        <p:tgtEl>
                                          <p:spTgt spid="3074">
                                            <p:txEl>
                                              <p:pRg st="1" end="1"/>
                                            </p:txEl>
                                          </p:spTgt>
                                        </p:tgtEl>
                                      </p:cBhvr>
                                    </p:animEffect>
                                    <p:anim calcmode="lin" valueType="num">
                                      <p:cBhvr>
                                        <p:cTn id="20" dur="1000" fill="hold"/>
                                        <p:tgtEl>
                                          <p:spTgt spid="307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07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074">
                                            <p:txEl>
                                              <p:pRg st="2" end="2"/>
                                            </p:txEl>
                                          </p:spTgt>
                                        </p:tgtEl>
                                        <p:attrNameLst>
                                          <p:attrName>style.visibility</p:attrName>
                                        </p:attrNameLst>
                                      </p:cBhvr>
                                      <p:to>
                                        <p:strVal val="visible"/>
                                      </p:to>
                                    </p:set>
                                    <p:animEffect transition="in" filter="fade">
                                      <p:cBhvr>
                                        <p:cTn id="26" dur="1000"/>
                                        <p:tgtEl>
                                          <p:spTgt spid="3074">
                                            <p:txEl>
                                              <p:pRg st="2" end="2"/>
                                            </p:txEl>
                                          </p:spTgt>
                                        </p:tgtEl>
                                      </p:cBhvr>
                                    </p:animEffect>
                                    <p:anim calcmode="lin" valueType="num">
                                      <p:cBhvr>
                                        <p:cTn id="27" dur="1000" fill="hold"/>
                                        <p:tgtEl>
                                          <p:spTgt spid="307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07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074">
                                            <p:txEl>
                                              <p:pRg st="3" end="3"/>
                                            </p:txEl>
                                          </p:spTgt>
                                        </p:tgtEl>
                                        <p:attrNameLst>
                                          <p:attrName>style.visibility</p:attrName>
                                        </p:attrNameLst>
                                      </p:cBhvr>
                                      <p:to>
                                        <p:strVal val="visible"/>
                                      </p:to>
                                    </p:set>
                                    <p:animEffect transition="in" filter="fade">
                                      <p:cBhvr>
                                        <p:cTn id="33" dur="1000"/>
                                        <p:tgtEl>
                                          <p:spTgt spid="3074">
                                            <p:txEl>
                                              <p:pRg st="3" end="3"/>
                                            </p:txEl>
                                          </p:spTgt>
                                        </p:tgtEl>
                                      </p:cBhvr>
                                    </p:animEffect>
                                    <p:anim calcmode="lin" valueType="num">
                                      <p:cBhvr>
                                        <p:cTn id="34" dur="1000" fill="hold"/>
                                        <p:tgtEl>
                                          <p:spTgt spid="3074">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07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074">
                                            <p:txEl>
                                              <p:pRg st="4" end="4"/>
                                            </p:txEl>
                                          </p:spTgt>
                                        </p:tgtEl>
                                        <p:attrNameLst>
                                          <p:attrName>style.visibility</p:attrName>
                                        </p:attrNameLst>
                                      </p:cBhvr>
                                      <p:to>
                                        <p:strVal val="visible"/>
                                      </p:to>
                                    </p:set>
                                    <p:animEffect transition="in" filter="fade">
                                      <p:cBhvr>
                                        <p:cTn id="40" dur="1000"/>
                                        <p:tgtEl>
                                          <p:spTgt spid="3074">
                                            <p:txEl>
                                              <p:pRg st="4" end="4"/>
                                            </p:txEl>
                                          </p:spTgt>
                                        </p:tgtEl>
                                      </p:cBhvr>
                                    </p:animEffect>
                                    <p:anim calcmode="lin" valueType="num">
                                      <p:cBhvr>
                                        <p:cTn id="41" dur="1000" fill="hold"/>
                                        <p:tgtEl>
                                          <p:spTgt spid="3074">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07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074">
                                            <p:txEl>
                                              <p:pRg st="5" end="5"/>
                                            </p:txEl>
                                          </p:spTgt>
                                        </p:tgtEl>
                                        <p:attrNameLst>
                                          <p:attrName>style.visibility</p:attrName>
                                        </p:attrNameLst>
                                      </p:cBhvr>
                                      <p:to>
                                        <p:strVal val="visible"/>
                                      </p:to>
                                    </p:set>
                                    <p:animEffect transition="in" filter="fade">
                                      <p:cBhvr>
                                        <p:cTn id="47" dur="1000"/>
                                        <p:tgtEl>
                                          <p:spTgt spid="3074">
                                            <p:txEl>
                                              <p:pRg st="5" end="5"/>
                                            </p:txEl>
                                          </p:spTgt>
                                        </p:tgtEl>
                                      </p:cBhvr>
                                    </p:animEffect>
                                    <p:anim calcmode="lin" valueType="num">
                                      <p:cBhvr>
                                        <p:cTn id="48" dur="1000" fill="hold"/>
                                        <p:tgtEl>
                                          <p:spTgt spid="3074">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07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074">
                                            <p:txEl>
                                              <p:pRg st="6" end="6"/>
                                            </p:txEl>
                                          </p:spTgt>
                                        </p:tgtEl>
                                        <p:attrNameLst>
                                          <p:attrName>style.visibility</p:attrName>
                                        </p:attrNameLst>
                                      </p:cBhvr>
                                      <p:to>
                                        <p:strVal val="visible"/>
                                      </p:to>
                                    </p:set>
                                    <p:animEffect transition="in" filter="fade">
                                      <p:cBhvr>
                                        <p:cTn id="54" dur="1000"/>
                                        <p:tgtEl>
                                          <p:spTgt spid="3074">
                                            <p:txEl>
                                              <p:pRg st="6" end="6"/>
                                            </p:txEl>
                                          </p:spTgt>
                                        </p:tgtEl>
                                      </p:cBhvr>
                                    </p:animEffect>
                                    <p:anim calcmode="lin" valueType="num">
                                      <p:cBhvr>
                                        <p:cTn id="55" dur="1000" fill="hold"/>
                                        <p:tgtEl>
                                          <p:spTgt spid="3074">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07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074">
                                            <p:txEl>
                                              <p:pRg st="7" end="7"/>
                                            </p:txEl>
                                          </p:spTgt>
                                        </p:tgtEl>
                                        <p:attrNameLst>
                                          <p:attrName>style.visibility</p:attrName>
                                        </p:attrNameLst>
                                      </p:cBhvr>
                                      <p:to>
                                        <p:strVal val="visible"/>
                                      </p:to>
                                    </p:set>
                                    <p:animEffect transition="in" filter="fade">
                                      <p:cBhvr>
                                        <p:cTn id="61" dur="1000"/>
                                        <p:tgtEl>
                                          <p:spTgt spid="3074">
                                            <p:txEl>
                                              <p:pRg st="7" end="7"/>
                                            </p:txEl>
                                          </p:spTgt>
                                        </p:tgtEl>
                                      </p:cBhvr>
                                    </p:animEffect>
                                    <p:anim calcmode="lin" valueType="num">
                                      <p:cBhvr>
                                        <p:cTn id="62" dur="1000" fill="hold"/>
                                        <p:tgtEl>
                                          <p:spTgt spid="3074">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07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42" presetClass="entr" presetSubtype="0" fill="hold" grpId="0" nodeType="clickEffect" nodePh="1">
                                  <p:stCondLst>
                                    <p:cond delay="0"/>
                                  </p:stCondLst>
                                  <p:endCondLst>
                                    <p:cond evt="begin" delay="0">
                                      <p:tn val="66"/>
                                    </p:cond>
                                  </p:endCondLst>
                                  <p:childTnLst>
                                    <p:set>
                                      <p:cBhvr>
                                        <p:cTn id="67" dur="1" fill="hold">
                                          <p:stCondLst>
                                            <p:cond delay="0"/>
                                          </p:stCondLst>
                                        </p:cTn>
                                        <p:tgtEl>
                                          <p:spTgt spid="5">
                                            <p:txEl>
                                              <p:pRg st="0" end="0"/>
                                            </p:txEl>
                                          </p:spTgt>
                                        </p:tgtEl>
                                        <p:attrNameLst>
                                          <p:attrName>style.visibility</p:attrName>
                                        </p:attrNameLst>
                                      </p:cBhvr>
                                      <p:to>
                                        <p:strVal val="visible"/>
                                      </p:to>
                                    </p:set>
                                    <p:animEffect transition="in" filter="fade">
                                      <p:cBhvr>
                                        <p:cTn id="68" dur="1000"/>
                                        <p:tgtEl>
                                          <p:spTgt spid="5">
                                            <p:txEl>
                                              <p:pRg st="0" end="0"/>
                                            </p:txEl>
                                          </p:spTgt>
                                        </p:tgtEl>
                                      </p:cBhvr>
                                    </p:animEffect>
                                    <p:anim calcmode="lin" valueType="num">
                                      <p:cBhvr>
                                        <p:cTn id="6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7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uild="p"/>
      <p:bldP spid="2" grpId="0" animBg="1"/>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stretch>
            <a:fillRect/>
          </a:stretch>
        </p:blipFill>
        <p:spPr>
          <a:xfrm>
            <a:off x="8305800" y="1641231"/>
            <a:ext cx="3124200" cy="4800600"/>
          </a:xfrm>
          <a:prstGeom prst="rect">
            <a:avLst/>
          </a:prstGeom>
          <a:ln w="228600" cap="sq" cmpd="thickThin">
            <a:solidFill>
              <a:srgbClr val="000000"/>
            </a:solidFill>
            <a:prstDash val="solid"/>
            <a:miter lim="800000"/>
          </a:ln>
          <a:effectLst>
            <a:innerShdw blurRad="76200">
              <a:srgbClr val="002060"/>
            </a:innerShdw>
          </a:effectLst>
        </p:spPr>
      </p:pic>
      <p:sp>
        <p:nvSpPr>
          <p:cNvPr id="3" name="TextBox 2"/>
          <p:cNvSpPr txBox="1"/>
          <p:nvPr/>
        </p:nvSpPr>
        <p:spPr>
          <a:xfrm>
            <a:off x="685800" y="1610751"/>
            <a:ext cx="3581400"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4000" b="1" dirty="0" err="1">
                <a:latin typeface="NikoshBAN" panose="02000000000000000000" pitchFamily="2" charset="0"/>
                <a:cs typeface="NikoshBAN" panose="02000000000000000000" pitchFamily="2" charset="0"/>
              </a:rPr>
              <a:t>আলিম</a:t>
            </a:r>
            <a:r>
              <a:rPr lang="en-US" sz="4000" b="1" dirty="0">
                <a:latin typeface="NikoshBAN" panose="02000000000000000000" pitchFamily="2" charset="0"/>
                <a:cs typeface="NikoshBAN" panose="02000000000000000000" pitchFamily="2" charset="0"/>
              </a:rPr>
              <a:t> ২য় </a:t>
            </a:r>
            <a:r>
              <a:rPr lang="en-US" sz="4000" b="1" dirty="0" err="1">
                <a:latin typeface="NikoshBAN" panose="02000000000000000000" pitchFamily="2" charset="0"/>
                <a:cs typeface="NikoshBAN" panose="02000000000000000000" pitchFamily="2" charset="0"/>
              </a:rPr>
              <a:t>বর্ষ</a:t>
            </a:r>
            <a:r>
              <a:rPr lang="en-US" sz="4000" b="1" dirty="0">
                <a:latin typeface="NikoshBAN" panose="02000000000000000000" pitchFamily="2" charset="0"/>
                <a:cs typeface="NikoshBAN" panose="02000000000000000000" pitchFamily="2" charset="0"/>
              </a:rPr>
              <a:t> </a:t>
            </a:r>
          </a:p>
          <a:p>
            <a:r>
              <a:rPr lang="en-US" sz="4000" b="1" dirty="0" err="1">
                <a:latin typeface="NikoshBAN" panose="02000000000000000000" pitchFamily="2" charset="0"/>
                <a:cs typeface="NikoshBAN" panose="02000000000000000000" pitchFamily="2" charset="0"/>
              </a:rPr>
              <a:t>বিষয়</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উসুলে</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ফিকাহ</a:t>
            </a:r>
            <a:r>
              <a:rPr lang="en-US" sz="4000" b="1" dirty="0">
                <a:latin typeface="NikoshBAN" panose="02000000000000000000" pitchFamily="2" charset="0"/>
                <a:cs typeface="NikoshBAN" panose="02000000000000000000" pitchFamily="2" charset="0"/>
              </a:rPr>
              <a:t> </a:t>
            </a:r>
          </a:p>
          <a:p>
            <a:r>
              <a:rPr lang="en-US" sz="4000" b="1" dirty="0" err="1">
                <a:latin typeface="NikoshBAN" panose="02000000000000000000" pitchFamily="2" charset="0"/>
                <a:cs typeface="NikoshBAN" panose="02000000000000000000" pitchFamily="2" charset="0"/>
              </a:rPr>
              <a:t>নূরুল</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আনোওয়ার</a:t>
            </a:r>
            <a:endParaRPr lang="en-US" sz="4000" b="1" dirty="0">
              <a:latin typeface="NikoshBAN" panose="02000000000000000000" pitchFamily="2" charset="0"/>
              <a:cs typeface="NikoshBAN" panose="02000000000000000000" pitchFamily="2" charset="0"/>
            </a:endParaRPr>
          </a:p>
        </p:txBody>
      </p:sp>
      <p:sp>
        <p:nvSpPr>
          <p:cNvPr id="4" name="Rectangle 3"/>
          <p:cNvSpPr/>
          <p:nvPr/>
        </p:nvSpPr>
        <p:spPr>
          <a:xfrm>
            <a:off x="685800" y="3539192"/>
            <a:ext cx="3581400" cy="255454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4400" b="1" dirty="0" err="1">
                <a:latin typeface="NikoshBAN" panose="02000000000000000000" pitchFamily="2" charset="0"/>
                <a:cs typeface="NikoshBAN" panose="02000000000000000000" pitchFamily="2" charset="0"/>
              </a:rPr>
              <a:t>অধ্যায়</a:t>
            </a:r>
            <a:r>
              <a:rPr lang="en-US" sz="2400" dirty="0">
                <a:latin typeface="NikoshBAN" panose="02000000000000000000" pitchFamily="2" charset="0"/>
                <a:cs typeface="NikoshBAN" panose="02000000000000000000" pitchFamily="2" charset="0"/>
              </a:rPr>
              <a:t> -</a:t>
            </a:r>
          </a:p>
          <a:p>
            <a:r>
              <a:rPr lang="ar-AE" sz="3600" b="1" dirty="0">
                <a:latin typeface="Arial" panose="020B0604020202020204" pitchFamily="34" charset="0"/>
                <a:cs typeface="Arial" panose="020B0604020202020204" pitchFamily="34" charset="0"/>
              </a:rPr>
              <a:t>تقسیم اصول الشرع</a:t>
            </a:r>
            <a:endParaRPr lang="en-US" sz="3600" b="1" dirty="0">
              <a:latin typeface="Arial" panose="020B0604020202020204" pitchFamily="34" charset="0"/>
              <a:cs typeface="Arial" panose="020B0604020202020204" pitchFamily="34" charset="0"/>
            </a:endParaRPr>
          </a:p>
          <a:p>
            <a:r>
              <a:rPr lang="en-US" sz="4000" dirty="0" err="1">
                <a:latin typeface="NikoshBAN" panose="02000000000000000000" pitchFamily="2" charset="0"/>
                <a:cs typeface="NikoshBAN" panose="02000000000000000000" pitchFamily="2" charset="0"/>
              </a:rPr>
              <a:t>সময়</a:t>
            </a:r>
            <a:r>
              <a:rPr lang="en-US" sz="4000" dirty="0">
                <a:latin typeface="NikoshBAN" panose="02000000000000000000" pitchFamily="2" charset="0"/>
                <a:cs typeface="NikoshBAN" panose="02000000000000000000" pitchFamily="2" charset="0"/>
              </a:rPr>
              <a:t> ৪৫ </a:t>
            </a:r>
            <a:r>
              <a:rPr lang="en-US" sz="4000" dirty="0" err="1">
                <a:latin typeface="NikoshBAN" panose="02000000000000000000" pitchFamily="2" charset="0"/>
                <a:cs typeface="NikoshBAN" panose="02000000000000000000" pitchFamily="2" charset="0"/>
              </a:rPr>
              <a:t>মিনিট</a:t>
            </a:r>
            <a:endParaRPr lang="en-US" sz="4000" dirty="0">
              <a:latin typeface="NikoshBAN" panose="02000000000000000000" pitchFamily="2" charset="0"/>
              <a:cs typeface="NikoshBAN" panose="02000000000000000000" pitchFamily="2" charset="0"/>
            </a:endParaRPr>
          </a:p>
          <a:p>
            <a:r>
              <a:rPr lang="en-US" sz="4000" dirty="0" err="1">
                <a:latin typeface="NikoshBAN" panose="02000000000000000000" pitchFamily="2" charset="0"/>
                <a:cs typeface="NikoshBAN" panose="02000000000000000000" pitchFamily="2" charset="0"/>
              </a:rPr>
              <a:t>তারিখ</a:t>
            </a:r>
            <a:r>
              <a:rPr lang="en-US" sz="4000" dirty="0">
                <a:latin typeface="NikoshBAN" panose="02000000000000000000" pitchFamily="2" charset="0"/>
                <a:cs typeface="NikoshBAN" panose="02000000000000000000" pitchFamily="2" charset="0"/>
              </a:rPr>
              <a:t>  ০০/০০/২০২০ </a:t>
            </a:r>
          </a:p>
        </p:txBody>
      </p:sp>
      <p:sp>
        <p:nvSpPr>
          <p:cNvPr id="5" name="TextBox 4"/>
          <p:cNvSpPr txBox="1"/>
          <p:nvPr/>
        </p:nvSpPr>
        <p:spPr>
          <a:xfrm>
            <a:off x="4267200" y="152401"/>
            <a:ext cx="3314700"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60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পাঠ</a:t>
            </a:r>
            <a:r>
              <a:rPr lang="en-US" sz="6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60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পরিচিতি</a:t>
            </a:r>
            <a:r>
              <a:rPr lang="en-US" sz="6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p>
        </p:txBody>
      </p:sp>
      <p:pic>
        <p:nvPicPr>
          <p:cNvPr id="6"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4953000" y="2133600"/>
            <a:ext cx="2362200" cy="2004651"/>
          </a:xfrm>
          <a:prstGeom prst="rect">
            <a:avLst/>
          </a:prstGeom>
        </p:spPr>
        <p:style>
          <a:lnRef idx="2">
            <a:schemeClr val="dk1">
              <a:shade val="50000"/>
            </a:schemeClr>
          </a:lnRef>
          <a:fillRef idx="1">
            <a:schemeClr val="dk1"/>
          </a:fillRef>
          <a:effectRef idx="0">
            <a:schemeClr val="dk1"/>
          </a:effectRef>
          <a:fontRef idx="minor">
            <a:schemeClr val="lt1"/>
          </a:fontRef>
        </p:style>
      </p:pic>
    </p:spTree>
    <p:extLst>
      <p:ext uri="{BB962C8B-B14F-4D97-AF65-F5344CB8AC3E}">
        <p14:creationId xmlns:p14="http://schemas.microsoft.com/office/powerpoint/2010/main" val="3837621327"/>
      </p:ext>
    </p:extLst>
  </p:cSld>
  <p:clrMapOvr>
    <a:masterClrMapping/>
  </p:clrMapOvr>
  <p:transition spd="slow">
    <p:wheel spokes="1"/>
  </p:transition>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0538" fill="hold"/>
                                        <p:tgtEl>
                                          <p:spTgt spid="6"/>
                                        </p:tgtEl>
                                      </p:cBhvr>
                                    </p:cmd>
                                  </p:childTnLst>
                                </p:cTn>
                              </p:par>
                            </p:childTnLst>
                          </p:cTn>
                        </p:par>
                      </p:childTnLst>
                    </p:cTn>
                  </p:par>
                </p:childTnLst>
              </p:cTn>
              <p:nextCondLst>
                <p:cond evt="onClick" delay="0">
                  <p:tgtEl>
                    <p:spTgt spid="6"/>
                  </p:tgtEl>
                </p:cond>
              </p:nextCondLst>
            </p:seq>
            <p:audio>
              <p:cMediaNode vol="80000">
                <p:cTn id="7" fill="hold" display="0">
                  <p:stCondLst>
                    <p:cond delay="indefinite"/>
                  </p:stCondLst>
                  <p:endCondLst>
                    <p:cond evt="onStopAudio" delay="0">
                      <p:tgtEl>
                        <p:sldTgt/>
                      </p:tgtEl>
                    </p:cond>
                  </p:endCondLst>
                </p:cTn>
                <p:tgtEl>
                  <p:spTgt spid="6"/>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905000" y="1828801"/>
            <a:ext cx="9525000"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as-IN" sz="3200" dirty="0">
                <a:latin typeface="NikoshBAN" panose="02000000000000000000" pitchFamily="2" charset="0"/>
                <a:cs typeface="NikoshBAN" panose="02000000000000000000" pitchFamily="2" charset="0"/>
              </a:rPr>
              <a:t>উসুলুল ফিকহ মানে হলো আদিল্লাতুল ফিকহ। সংক্ষেপে বললে, উসুলুল ফিকহ হলো এমন কিছু কাওয়ায়িদের নাম, যার মাধ্যমে একজন মুজতাহিদ শরিয়াহর বিস্তর দলিল থেকে শরিয়াহর কর্মগত বিধিবিধান উদঘাটন করতে পারেন</a:t>
            </a:r>
            <a:r>
              <a:rPr lang="as-IN" sz="3200" dirty="0" smtClean="0">
                <a:latin typeface="NikoshBAN" panose="02000000000000000000" pitchFamily="2" charset="0"/>
                <a:cs typeface="NikoshBAN" panose="02000000000000000000" pitchFamily="2" charset="0"/>
              </a:rPr>
              <a:t>।</a:t>
            </a:r>
            <a:endParaRPr lang="as-IN" sz="3200" dirty="0">
              <a:latin typeface="NikoshBAN" panose="02000000000000000000" pitchFamily="2" charset="0"/>
              <a:cs typeface="NikoshBAN" panose="02000000000000000000" pitchFamily="2" charset="0"/>
            </a:endParaRPr>
          </a:p>
          <a:p>
            <a:r>
              <a:rPr lang="ar-AE" sz="2800" dirty="0">
                <a:latin typeface="Arial" panose="020B0604020202020204" pitchFamily="34" charset="0"/>
                <a:cs typeface="Arial" panose="020B0604020202020204" pitchFamily="34" charset="0"/>
              </a:rPr>
              <a:t>القواعد التي يتوصل بها المجتهد إلى استنباط الأحكام الشرعية العملية من أدلتها التفصيلية. والقواعد هي الضوابط العامة، التي تشتمل على أحكام جزئية. والأحكام هي ثمرة الاستنباط. والأدلة التفصيلية هي الأدلة الجزئية التي تتعلق بمسألة بخصوصها، وتدل على حكم بعينه</a:t>
            </a:r>
            <a:endParaRPr lang="en-US" sz="2800" dirty="0">
              <a:latin typeface="Arial" panose="020B0604020202020204" pitchFamily="34" charset="0"/>
              <a:cs typeface="Arial" panose="020B0604020202020204" pitchFamily="34" charset="0"/>
            </a:endParaRPr>
          </a:p>
        </p:txBody>
      </p:sp>
      <p:sp>
        <p:nvSpPr>
          <p:cNvPr id="3" name="TextBox 2"/>
          <p:cNvSpPr txBox="1"/>
          <p:nvPr/>
        </p:nvSpPr>
        <p:spPr>
          <a:xfrm>
            <a:off x="2590800" y="304800"/>
            <a:ext cx="6781800" cy="1015663"/>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sz="6000" dirty="0" err="1">
                <a:latin typeface="NikoshBAN" panose="02000000000000000000" pitchFamily="2" charset="0"/>
                <a:cs typeface="NikoshBAN" panose="02000000000000000000" pitchFamily="2" charset="0"/>
              </a:rPr>
              <a:t>উসুলে</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ফিকাহ</a:t>
            </a:r>
            <a:r>
              <a:rPr lang="en-US" sz="6000" dirty="0">
                <a:latin typeface="NikoshBAN" panose="02000000000000000000" pitchFamily="2" charset="0"/>
                <a:cs typeface="NikoshBAN" panose="02000000000000000000" pitchFamily="2" charset="0"/>
              </a:rPr>
              <a:t> </a:t>
            </a:r>
            <a:r>
              <a:rPr lang="en-US" sz="6000" dirty="0" err="1" smtClean="0">
                <a:latin typeface="NikoshBAN" panose="02000000000000000000" pitchFamily="2" charset="0"/>
                <a:cs typeface="NikoshBAN" panose="02000000000000000000" pitchFamily="2" charset="0"/>
              </a:rPr>
              <a:t>কাহাকে</a:t>
            </a:r>
            <a:r>
              <a:rPr lang="en-US" sz="6000" dirty="0">
                <a:latin typeface="NikoshBAN" panose="02000000000000000000" pitchFamily="2" charset="0"/>
                <a:cs typeface="NikoshBAN" panose="02000000000000000000" pitchFamily="2" charset="0"/>
              </a:rPr>
              <a:t> </a:t>
            </a:r>
            <a:r>
              <a:rPr lang="en-US" sz="6000" dirty="0" err="1" smtClean="0">
                <a:latin typeface="NikoshBAN" panose="02000000000000000000" pitchFamily="2" charset="0"/>
                <a:cs typeface="NikoshBAN" panose="02000000000000000000" pitchFamily="2" charset="0"/>
              </a:rPr>
              <a:t>বলে</a:t>
            </a:r>
            <a:r>
              <a:rPr lang="en-US" sz="6000" dirty="0" smtClean="0">
                <a:latin typeface="NikoshBAN" panose="02000000000000000000" pitchFamily="2" charset="0"/>
                <a:cs typeface="NikoshBAN" panose="02000000000000000000" pitchFamily="2" charset="0"/>
              </a:rPr>
              <a:t>;   </a:t>
            </a:r>
            <a:endParaRPr lang="en-US"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92859586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828800" y="2133600"/>
            <a:ext cx="9601200" cy="440120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2800" dirty="0" err="1">
                <a:solidFill>
                  <a:srgbClr val="002060"/>
                </a:solidFill>
                <a:latin typeface="NikoshBAN" panose="02000000000000000000" pitchFamily="2" charset="0"/>
                <a:cs typeface="NikoshBAN" panose="02000000000000000000" pitchFamily="2" charset="0"/>
              </a:rPr>
              <a:t>সংজ্ঞা</a:t>
            </a:r>
            <a:r>
              <a:rPr lang="en-US" sz="2800" dirty="0">
                <a:solidFill>
                  <a:srgbClr val="002060"/>
                </a:solidFill>
                <a:latin typeface="NikoshBAN" panose="02000000000000000000" pitchFamily="2" charset="0"/>
                <a:cs typeface="NikoshBAN" panose="02000000000000000000" pitchFamily="2" charset="0"/>
              </a:rPr>
              <a:t>-</a:t>
            </a:r>
            <a:r>
              <a:rPr lang="en-US" sz="2800" dirty="0">
                <a:latin typeface="NikoshBAN" panose="02000000000000000000" pitchFamily="2" charset="0"/>
                <a:cs typeface="NikoshBAN" panose="02000000000000000000" pitchFamily="2" charset="0"/>
              </a:rPr>
              <a:t> </a:t>
            </a:r>
            <a:endParaRPr lang="ar-AE" sz="2800" dirty="0">
              <a:latin typeface="NikoshBAN" panose="02000000000000000000" pitchFamily="2" charset="0"/>
            </a:endParaRPr>
          </a:p>
          <a:p>
            <a:r>
              <a:rPr lang="as-IN" sz="2800" dirty="0">
                <a:latin typeface="NikoshBAN" panose="02000000000000000000" pitchFamily="2" charset="0"/>
                <a:cs typeface="NikoshBAN" panose="02000000000000000000" pitchFamily="2" charset="0"/>
              </a:rPr>
              <a:t>উসুল আল ফিকহ </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এই</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ভাবে</a:t>
            </a:r>
            <a:r>
              <a:rPr lang="en-US"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বোঝা যায়ঃ</a:t>
            </a:r>
          </a:p>
          <a:p>
            <a:r>
              <a:rPr lang="as-IN" sz="2800" dirty="0">
                <a:latin typeface="NikoshBAN" panose="02000000000000000000" pitchFamily="2" charset="0"/>
                <a:cs typeface="NikoshBAN" panose="02000000000000000000" pitchFamily="2" charset="0"/>
              </a:rPr>
              <a:t>এক একটি করে অর্থাৎ ‘উসূল’ (</a:t>
            </a:r>
            <a:r>
              <a:rPr lang="ar-AE" sz="2800" dirty="0">
                <a:latin typeface="NikoshBAN" panose="02000000000000000000" pitchFamily="2" charset="0"/>
              </a:rPr>
              <a:t>أصول) </a:t>
            </a:r>
            <a:r>
              <a:rPr lang="as-IN" sz="2800" dirty="0">
                <a:latin typeface="NikoshBAN" panose="02000000000000000000" pitchFamily="2" charset="0"/>
                <a:cs typeface="NikoshBAN" panose="02000000000000000000" pitchFamily="2" charset="0"/>
              </a:rPr>
              <a:t>শব্দটির এবং ‘ফিকহ’</a:t>
            </a:r>
            <a:r>
              <a:rPr lang="ar-AE" sz="2800" dirty="0">
                <a:latin typeface="NikoshBAN" panose="02000000000000000000" pitchFamily="2" charset="0"/>
              </a:rPr>
              <a:t>فقه </a:t>
            </a:r>
            <a:r>
              <a:rPr lang="as-IN" sz="2800" dirty="0">
                <a:latin typeface="NikoshBAN" panose="02000000000000000000" pitchFamily="2" charset="0"/>
                <a:cs typeface="NikoshBAN" panose="02000000000000000000" pitchFamily="2" charset="0"/>
              </a:rPr>
              <a:t>শব্দটির বর্ণনা হতে।</a:t>
            </a:r>
          </a:p>
          <a:p>
            <a:r>
              <a:rPr lang="as-IN" sz="2800" dirty="0">
                <a:latin typeface="NikoshBAN" panose="02000000000000000000" pitchFamily="2" charset="0"/>
                <a:cs typeface="NikoshBAN" panose="02000000000000000000" pitchFamily="2" charset="0"/>
              </a:rPr>
              <a:t>উসুল (</a:t>
            </a:r>
            <a:r>
              <a:rPr lang="ar-AE" sz="2800" dirty="0">
                <a:latin typeface="NikoshBAN" panose="02000000000000000000" pitchFamily="2" charset="0"/>
                <a:cs typeface="Arial" panose="020B0604020202020204" pitchFamily="34" charset="0"/>
              </a:rPr>
              <a:t>الأصول)</a:t>
            </a:r>
            <a:r>
              <a:rPr lang="ar-AE" sz="2800" dirty="0">
                <a:latin typeface="NikoshBAN" panose="02000000000000000000" pitchFamily="2" charset="0"/>
              </a:rPr>
              <a:t> </a:t>
            </a:r>
            <a:r>
              <a:rPr lang="as-IN" sz="2800" dirty="0">
                <a:latin typeface="NikoshBAN" panose="02000000000000000000" pitchFamily="2" charset="0"/>
                <a:cs typeface="NikoshBAN" panose="02000000000000000000" pitchFamily="2" charset="0"/>
              </a:rPr>
              <a:t>হল আসল </a:t>
            </a:r>
            <a:r>
              <a:rPr lang="ar-AE" sz="2800" dirty="0">
                <a:latin typeface="NikoshBAN" panose="02000000000000000000" pitchFamily="2" charset="0"/>
              </a:rPr>
              <a:t>أصل) </a:t>
            </a:r>
            <a:r>
              <a:rPr lang="as-IN" sz="2800" dirty="0">
                <a:latin typeface="NikoshBAN" panose="02000000000000000000" pitchFamily="2" charset="0"/>
                <a:cs typeface="NikoshBAN" panose="02000000000000000000" pitchFamily="2" charset="0"/>
              </a:rPr>
              <a:t>শব্দের বহুবচন। আর তা হচ্ছে সেটি যার উপর অপর কিছু স্থাপিত। আর এ থেকেই দেয়ালের আসল’ যা হচ্ছে এর ভিত্তি।  আর একটি গাছের আসল (</a:t>
            </a:r>
            <a:r>
              <a:rPr lang="ar-AE" sz="2800" dirty="0">
                <a:latin typeface="NikoshBAN" panose="02000000000000000000" pitchFamily="2" charset="0"/>
              </a:rPr>
              <a:t>أصل) </a:t>
            </a:r>
            <a:r>
              <a:rPr lang="as-IN" sz="2800" dirty="0">
                <a:latin typeface="NikoshBAN" panose="02000000000000000000" pitchFamily="2" charset="0"/>
                <a:cs typeface="NikoshBAN" panose="02000000000000000000" pitchFamily="2" charset="0"/>
              </a:rPr>
              <a:t>হচ্ছে তা যা হতে এর শাখা-প্রশাখার উদ্গম ঘটে। যেভাবে সুমহান আল্লাহ বলেনঃ</a:t>
            </a:r>
          </a:p>
          <a:p>
            <a:r>
              <a:rPr lang="ar-AE" sz="2800" dirty="0">
                <a:latin typeface="NikoshBAN" panose="02000000000000000000" pitchFamily="2" charset="0"/>
                <a:cs typeface="Arial" panose="020B0604020202020204" pitchFamily="34" charset="0"/>
              </a:rPr>
              <a:t>أَلَمْ تَرَ كَيْفَ ضَرَبَ اللَّهُ مَثَلاً كَلِمَةً طَيِّبَةً كَشَجَرَةٍ طَيِّبَةٍ أَصْلُهَا ثَابِتٌ وَفَرْعُهَا فِي السَّمَاء</a:t>
            </a:r>
          </a:p>
          <a:p>
            <a:r>
              <a:rPr lang="en-US"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তুমি কি দেখ না, আল্লাহ কিভাবে উপমা বর্ণনা করেছেনঃ পবিত্র সুন্দর বাক্য হলো পবিত্র বৃক্ষের মত। তার আসল বা শিকড় মজবুত এবং শাখা আকাশে উত্থিত।</a:t>
            </a:r>
            <a:endParaRPr lang="en-US" sz="2800" dirty="0">
              <a:latin typeface="NikoshBAN" panose="02000000000000000000" pitchFamily="2" charset="0"/>
              <a:cs typeface="NikoshBAN" panose="02000000000000000000" pitchFamily="2" charset="0"/>
            </a:endParaRPr>
          </a:p>
        </p:txBody>
      </p:sp>
      <p:sp>
        <p:nvSpPr>
          <p:cNvPr id="5" name="TextBox 4"/>
          <p:cNvSpPr txBox="1"/>
          <p:nvPr/>
        </p:nvSpPr>
        <p:spPr>
          <a:xfrm>
            <a:off x="4000500" y="838200"/>
            <a:ext cx="480060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5400" dirty="0" err="1">
                <a:latin typeface="NikoshBAN" panose="02000000000000000000" pitchFamily="2" charset="0"/>
                <a:cs typeface="NikoshBAN" panose="02000000000000000000" pitchFamily="2" charset="0"/>
              </a:rPr>
              <a:t>উসুলে</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ফিকাহ</a:t>
            </a:r>
            <a:r>
              <a:rPr lang="en-US" sz="5400" dirty="0">
                <a:latin typeface="NikoshBAN" panose="02000000000000000000" pitchFamily="2" charset="0"/>
                <a:cs typeface="NikoshBAN" panose="02000000000000000000" pitchFamily="2" charset="0"/>
              </a:rPr>
              <a:t> </a:t>
            </a:r>
            <a:r>
              <a:rPr lang="as-IN" sz="5400" dirty="0">
                <a:latin typeface="NikoshBAN" panose="02000000000000000000" pitchFamily="2" charset="0"/>
                <a:cs typeface="NikoshBAN" panose="02000000000000000000" pitchFamily="2" charset="0"/>
              </a:rPr>
              <a:t>সংজ্ঞা</a:t>
            </a:r>
            <a:r>
              <a:rPr lang="ar-AE" sz="5400" dirty="0">
                <a:latin typeface="NikoshBAN" panose="02000000000000000000" pitchFamily="2" charset="0"/>
              </a:rPr>
              <a:t>:</a:t>
            </a:r>
          </a:p>
        </p:txBody>
      </p:sp>
    </p:spTree>
    <p:extLst>
      <p:ext uri="{BB962C8B-B14F-4D97-AF65-F5344CB8AC3E}">
        <p14:creationId xmlns:p14="http://schemas.microsoft.com/office/powerpoint/2010/main" val="121681671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4457700" y="153770"/>
            <a:ext cx="4038600" cy="1015663"/>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ar-AE" sz="6000" dirty="0">
                <a:latin typeface="Arial" panose="020B0604020202020204" pitchFamily="34" charset="0"/>
                <a:cs typeface="Arial" panose="020B0604020202020204" pitchFamily="34" charset="0"/>
              </a:rPr>
              <a:t>اقسام الوجوب</a:t>
            </a:r>
            <a:endParaRPr lang="en-US" sz="6000" dirty="0">
              <a:latin typeface="Arial" panose="020B0604020202020204" pitchFamily="34" charset="0"/>
              <a:cs typeface="Arial" panose="020B0604020202020204" pitchFamily="34" charset="0"/>
            </a:endParaRPr>
          </a:p>
        </p:txBody>
      </p:sp>
      <p:sp>
        <p:nvSpPr>
          <p:cNvPr id="12" name="Rectangle 11"/>
          <p:cNvSpPr/>
          <p:nvPr/>
        </p:nvSpPr>
        <p:spPr>
          <a:xfrm>
            <a:off x="4457700" y="2045732"/>
            <a:ext cx="3200400" cy="8509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AE" sz="4400" dirty="0">
                <a:latin typeface="Arial" panose="020B0604020202020204" pitchFamily="34" charset="0"/>
                <a:cs typeface="Arial" panose="020B0604020202020204" pitchFamily="34" charset="0"/>
              </a:rPr>
              <a:t>اقسام الوجوب</a:t>
            </a:r>
            <a:endParaRPr lang="en-US" sz="4400" dirty="0">
              <a:latin typeface="Arial" panose="020B0604020202020204" pitchFamily="34" charset="0"/>
              <a:cs typeface="Arial" panose="020B0604020202020204" pitchFamily="34" charset="0"/>
            </a:endParaRPr>
          </a:p>
        </p:txBody>
      </p:sp>
      <p:sp>
        <p:nvSpPr>
          <p:cNvPr id="14" name="Down Arrow 13"/>
          <p:cNvSpPr/>
          <p:nvPr/>
        </p:nvSpPr>
        <p:spPr>
          <a:xfrm rot="2035820">
            <a:off x="4384168" y="2879380"/>
            <a:ext cx="762000" cy="138326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5" name="Oval 14"/>
          <p:cNvSpPr/>
          <p:nvPr/>
        </p:nvSpPr>
        <p:spPr>
          <a:xfrm rot="1811951">
            <a:off x="2762690" y="4092585"/>
            <a:ext cx="2819400" cy="8382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AE" sz="3600" b="1" dirty="0">
                <a:latin typeface="Arial" panose="020B0604020202020204" pitchFamily="34" charset="0"/>
                <a:cs typeface="Arial" panose="020B0604020202020204" pitchFamily="34" charset="0"/>
              </a:rPr>
              <a:t>وجوب اداء </a:t>
            </a:r>
            <a:endParaRPr lang="en-US" sz="3600" b="1" dirty="0">
              <a:latin typeface="Arial" panose="020B0604020202020204" pitchFamily="34" charset="0"/>
              <a:cs typeface="Arial" panose="020B0604020202020204" pitchFamily="34" charset="0"/>
            </a:endParaRPr>
          </a:p>
        </p:txBody>
      </p:sp>
      <p:sp>
        <p:nvSpPr>
          <p:cNvPr id="16" name="Oval 15"/>
          <p:cNvSpPr/>
          <p:nvPr/>
        </p:nvSpPr>
        <p:spPr>
          <a:xfrm rot="19785452">
            <a:off x="6135861" y="4209783"/>
            <a:ext cx="3044476" cy="914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AE" sz="3600" b="1" dirty="0">
                <a:latin typeface="Arial" panose="020B0604020202020204" pitchFamily="34" charset="0"/>
                <a:cs typeface="Arial" panose="020B0604020202020204" pitchFamily="34" charset="0"/>
              </a:rPr>
              <a:t>وجوب الامر</a:t>
            </a:r>
          </a:p>
        </p:txBody>
      </p:sp>
      <p:sp>
        <p:nvSpPr>
          <p:cNvPr id="17" name="Down Arrow 16"/>
          <p:cNvSpPr/>
          <p:nvPr/>
        </p:nvSpPr>
        <p:spPr>
          <a:xfrm rot="20561162">
            <a:off x="6667584" y="2925859"/>
            <a:ext cx="914400" cy="1419999"/>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19214172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ounded Rectangle 2"/>
          <p:cNvSpPr/>
          <p:nvPr/>
        </p:nvSpPr>
        <p:spPr>
          <a:xfrm>
            <a:off x="1981200" y="1524000"/>
            <a:ext cx="8382000" cy="14478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s-IN" sz="5400" dirty="0">
                <a:latin typeface="NikoshBAN" panose="02000000000000000000" pitchFamily="2" charset="0"/>
                <a:cs typeface="NikoshBAN" panose="02000000000000000000" pitchFamily="2" charset="0"/>
              </a:rPr>
              <a:t>কোরানের শব্দ সমুহ স্পষ্ট ও </a:t>
            </a:r>
            <a:endParaRPr lang="en-US" sz="5400" dirty="0">
              <a:latin typeface="NikoshBAN" panose="02000000000000000000" pitchFamily="2" charset="0"/>
              <a:cs typeface="NikoshBAN" panose="02000000000000000000" pitchFamily="2" charset="0"/>
            </a:endParaRPr>
          </a:p>
          <a:p>
            <a:pPr algn="ctr"/>
            <a:r>
              <a:rPr lang="as-IN" sz="5400" dirty="0">
                <a:latin typeface="NikoshBAN" panose="02000000000000000000" pitchFamily="2" charset="0"/>
                <a:cs typeface="NikoshBAN" panose="02000000000000000000" pitchFamily="2" charset="0"/>
              </a:rPr>
              <a:t>অস্পষ্ট হিসেবে ৪</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প্রকার</a:t>
            </a:r>
            <a:r>
              <a:rPr lang="en-US" sz="5400" dirty="0">
                <a:latin typeface="NikoshBAN" panose="02000000000000000000" pitchFamily="2" charset="0"/>
                <a:cs typeface="NikoshBAN" panose="02000000000000000000" pitchFamily="2" charset="0"/>
              </a:rPr>
              <a:t> </a:t>
            </a:r>
            <a:r>
              <a:rPr lang="as-IN" sz="5400" dirty="0">
                <a:latin typeface="NikoshBAN" panose="02000000000000000000" pitchFamily="2" charset="0"/>
                <a:cs typeface="NikoshBAN" panose="02000000000000000000" pitchFamily="2" charset="0"/>
              </a:rPr>
              <a:t> </a:t>
            </a:r>
            <a:endParaRPr lang="en-US" sz="5400" dirty="0">
              <a:latin typeface="NikoshBAN" panose="02000000000000000000" pitchFamily="2" charset="0"/>
              <a:cs typeface="NikoshBAN" panose="02000000000000000000" pitchFamily="2" charset="0"/>
            </a:endParaRPr>
          </a:p>
        </p:txBody>
      </p:sp>
      <p:sp>
        <p:nvSpPr>
          <p:cNvPr id="4" name="Down Arrow 3"/>
          <p:cNvSpPr/>
          <p:nvPr/>
        </p:nvSpPr>
        <p:spPr>
          <a:xfrm>
            <a:off x="2706515" y="3022531"/>
            <a:ext cx="1143000" cy="1621677"/>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Down Arrow 4"/>
          <p:cNvSpPr/>
          <p:nvPr/>
        </p:nvSpPr>
        <p:spPr>
          <a:xfrm>
            <a:off x="4495800" y="3022530"/>
            <a:ext cx="1219200" cy="1600200"/>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6" name="Down Arrow 5"/>
          <p:cNvSpPr/>
          <p:nvPr/>
        </p:nvSpPr>
        <p:spPr>
          <a:xfrm>
            <a:off x="6361285" y="3022530"/>
            <a:ext cx="1219200" cy="1600200"/>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8" name="Round Same Side Corner Rectangle 7"/>
          <p:cNvSpPr/>
          <p:nvPr/>
        </p:nvSpPr>
        <p:spPr>
          <a:xfrm>
            <a:off x="2477915" y="4644208"/>
            <a:ext cx="1371600" cy="689793"/>
          </a:xfrm>
          <a:prstGeom prst="round2Same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s-IN" sz="3200" b="1" dirty="0">
                <a:latin typeface="NikoshBAN" panose="02000000000000000000" pitchFamily="2" charset="0"/>
                <a:cs typeface="NikoshBAN" panose="02000000000000000000" pitchFamily="2" charset="0"/>
              </a:rPr>
              <a:t>জাহের</a:t>
            </a:r>
            <a:endParaRPr lang="en-US" sz="3200" b="1" dirty="0">
              <a:latin typeface="NikoshBAN" panose="02000000000000000000" pitchFamily="2" charset="0"/>
              <a:cs typeface="NikoshBAN" panose="02000000000000000000" pitchFamily="2" charset="0"/>
            </a:endParaRPr>
          </a:p>
        </p:txBody>
      </p:sp>
      <p:sp>
        <p:nvSpPr>
          <p:cNvPr id="10" name="Round Same Side Corner Rectangle 9"/>
          <p:cNvSpPr/>
          <p:nvPr/>
        </p:nvSpPr>
        <p:spPr>
          <a:xfrm>
            <a:off x="4343400" y="4631543"/>
            <a:ext cx="1371600" cy="689793"/>
          </a:xfrm>
          <a:prstGeom prst="round2Same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s-IN" sz="3600" b="1" dirty="0">
                <a:solidFill>
                  <a:srgbClr val="7030A0"/>
                </a:solidFill>
                <a:latin typeface="NikoshBAN" panose="02000000000000000000" pitchFamily="2" charset="0"/>
                <a:cs typeface="NikoshBAN" panose="02000000000000000000" pitchFamily="2" charset="0"/>
              </a:rPr>
              <a:t>নস</a:t>
            </a:r>
            <a:endParaRPr lang="en-US" sz="3600" b="1" dirty="0">
              <a:solidFill>
                <a:srgbClr val="7030A0"/>
              </a:solidFill>
              <a:latin typeface="NikoshBAN" panose="02000000000000000000" pitchFamily="2" charset="0"/>
              <a:cs typeface="NikoshBAN" panose="02000000000000000000" pitchFamily="2" charset="0"/>
            </a:endParaRPr>
          </a:p>
        </p:txBody>
      </p:sp>
      <p:sp>
        <p:nvSpPr>
          <p:cNvPr id="11" name="Round Same Side Corner Rectangle 10"/>
          <p:cNvSpPr/>
          <p:nvPr/>
        </p:nvSpPr>
        <p:spPr>
          <a:xfrm>
            <a:off x="6285085" y="4631563"/>
            <a:ext cx="1371600" cy="689793"/>
          </a:xfrm>
          <a:prstGeom prst="round2Same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s-IN" sz="2800" b="1" dirty="0">
                <a:solidFill>
                  <a:srgbClr val="0070C0"/>
                </a:solidFill>
                <a:latin typeface="NikoshBAN" panose="02000000000000000000" pitchFamily="2" charset="0"/>
                <a:cs typeface="NikoshBAN" panose="02000000000000000000" pitchFamily="2" charset="0"/>
              </a:rPr>
              <a:t>মুফাসসাল</a:t>
            </a:r>
            <a:endParaRPr lang="en-US" sz="2800" b="1" dirty="0">
              <a:solidFill>
                <a:srgbClr val="0070C0"/>
              </a:solidFill>
              <a:latin typeface="NikoshBAN" panose="02000000000000000000" pitchFamily="2" charset="0"/>
              <a:cs typeface="NikoshBAN" panose="02000000000000000000" pitchFamily="2" charset="0"/>
            </a:endParaRPr>
          </a:p>
        </p:txBody>
      </p:sp>
      <p:pic>
        <p:nvPicPr>
          <p:cNvPr id="12" name="Picture 11"/>
          <p:cNvPicPr>
            <a:picLocks noChangeAspect="1"/>
          </p:cNvPicPr>
          <p:nvPr/>
        </p:nvPicPr>
        <p:blipFill>
          <a:blip r:embed="rId2"/>
          <a:stretch>
            <a:fillRect/>
          </a:stretch>
        </p:blipFill>
        <p:spPr>
          <a:xfrm>
            <a:off x="8226770" y="4614139"/>
            <a:ext cx="1390008" cy="707197"/>
          </a:xfrm>
          <a:prstGeom prst="rect">
            <a:avLst/>
          </a:prstGeom>
        </p:spPr>
      </p:pic>
      <p:sp>
        <p:nvSpPr>
          <p:cNvPr id="13" name="Rectangle 12"/>
          <p:cNvSpPr/>
          <p:nvPr/>
        </p:nvSpPr>
        <p:spPr>
          <a:xfrm>
            <a:off x="8272990" y="4696716"/>
            <a:ext cx="1343788" cy="58477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as-IN" sz="3200" b="1" dirty="0">
                <a:latin typeface="NikoshBAN" panose="02000000000000000000" pitchFamily="2" charset="0"/>
                <a:cs typeface="NikoshBAN" panose="02000000000000000000" pitchFamily="2" charset="0"/>
              </a:rPr>
              <a:t>মু</a:t>
            </a:r>
            <a:r>
              <a:rPr lang="en-US" sz="3200" b="1" dirty="0" err="1">
                <a:latin typeface="NikoshBAN" panose="02000000000000000000" pitchFamily="2" charset="0"/>
                <a:cs typeface="NikoshBAN" panose="02000000000000000000" pitchFamily="2" charset="0"/>
              </a:rPr>
              <a:t>হকাম</a:t>
            </a:r>
            <a:r>
              <a:rPr lang="en-US" sz="3200" b="1" dirty="0">
                <a:latin typeface="NikoshBAN" panose="02000000000000000000" pitchFamily="2" charset="0"/>
                <a:cs typeface="NikoshBAN" panose="02000000000000000000" pitchFamily="2" charset="0"/>
              </a:rPr>
              <a:t> </a:t>
            </a:r>
          </a:p>
        </p:txBody>
      </p:sp>
      <p:sp>
        <p:nvSpPr>
          <p:cNvPr id="2" name="Down Arrow 1"/>
          <p:cNvSpPr/>
          <p:nvPr/>
        </p:nvSpPr>
        <p:spPr>
          <a:xfrm>
            <a:off x="8338471" y="2992870"/>
            <a:ext cx="1212826" cy="1621269"/>
          </a:xfrm>
          <a:prstGeom prst="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67587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438400" y="4572000"/>
            <a:ext cx="8229600"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dirty="0"/>
              <a:t>    </a:t>
            </a:r>
            <a:r>
              <a:rPr lang="ar-AE" sz="3200" dirty="0">
                <a:solidFill>
                  <a:srgbClr val="7030A0"/>
                </a:solidFill>
                <a:latin typeface="NikoshBAN" panose="02000000000000000000" pitchFamily="2" charset="0"/>
              </a:rPr>
              <a:t>ما معنی الامر </a:t>
            </a:r>
            <a:r>
              <a:rPr lang="as-IN" sz="3200" dirty="0">
                <a:latin typeface="NikoshBAN" panose="02000000000000000000" pitchFamily="2" charset="0"/>
                <a:cs typeface="NikoshBAN" panose="02000000000000000000" pitchFamily="2" charset="0"/>
              </a:rPr>
              <a:t>হল খাসের প্রকার ভুক্ত আমর</a:t>
            </a:r>
            <a:r>
              <a:rPr lang="ar-AE" sz="3200" dirty="0">
                <a:latin typeface="NikoshBAN" panose="02000000000000000000" pitchFamily="2" charset="0"/>
              </a:rPr>
              <a:t>امر </a:t>
            </a:r>
            <a:r>
              <a:rPr lang="as-IN" sz="3200" dirty="0">
                <a:latin typeface="NikoshBAN" panose="02000000000000000000" pitchFamily="2" charset="0"/>
                <a:cs typeface="NikoshBAN" panose="02000000000000000000" pitchFamily="2" charset="0"/>
              </a:rPr>
              <a:t>হলো কেউ নিজেকে উচ্চ মর্যাদা সম্পন্ন মনে করে অন্যকে এমন ক্রিয়া দ্বারা সম্বোধন করা, যা দ্বারা কোন কিছু চাওয়া বা কামনা করা হয়।  </a:t>
            </a:r>
            <a:endParaRPr lang="en-US" sz="3200" dirty="0">
              <a:latin typeface="NikoshBAN" panose="02000000000000000000" pitchFamily="2" charset="0"/>
              <a:cs typeface="NikoshBAN" panose="02000000000000000000" pitchFamily="2" charset="0"/>
            </a:endParaRPr>
          </a:p>
        </p:txBody>
      </p:sp>
      <p:sp>
        <p:nvSpPr>
          <p:cNvPr id="3" name="Rectangle 2"/>
          <p:cNvSpPr/>
          <p:nvPr/>
        </p:nvSpPr>
        <p:spPr>
          <a:xfrm>
            <a:off x="2438400" y="2362200"/>
            <a:ext cx="8229600"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dirty="0"/>
              <a:t> </a:t>
            </a:r>
            <a:r>
              <a:rPr lang="ar-AE" sz="3200" dirty="0">
                <a:solidFill>
                  <a:srgbClr val="7030A0"/>
                </a:solidFill>
                <a:latin typeface="NikoshBAN" panose="02000000000000000000" pitchFamily="2" charset="0"/>
              </a:rPr>
              <a:t>ما معنی الخاص  </a:t>
            </a:r>
            <a:r>
              <a:rPr lang="as-IN" sz="3200" dirty="0">
                <a:latin typeface="NikoshBAN" panose="02000000000000000000" pitchFamily="2" charset="0"/>
                <a:cs typeface="NikoshBAN" panose="02000000000000000000" pitchFamily="2" charset="0"/>
              </a:rPr>
              <a:t>খাস এমন একটি শব্দকে বলে যা এককভাবে কোন নির্দিষ্ট অর্থের জন্য গঠিত হয়েছে। যেমন -জাতিগত মানুষ, শ্রেণিগত - পুরুষ, ব্যক্তিগত  করিম নামক ব্যক্তি।</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3352800" y="457201"/>
            <a:ext cx="6477000"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6000" dirty="0" err="1">
                <a:latin typeface="NikoshBAN" panose="02000000000000000000" pitchFamily="2" charset="0"/>
                <a:cs typeface="NikoshBAN" panose="02000000000000000000" pitchFamily="2" charset="0"/>
              </a:rPr>
              <a:t>খাস</a:t>
            </a:r>
            <a:r>
              <a:rPr lang="en-US" sz="6000" dirty="0">
                <a:latin typeface="NikoshBAN" panose="02000000000000000000" pitchFamily="2" charset="0"/>
                <a:cs typeface="NikoshBAN" panose="02000000000000000000" pitchFamily="2" charset="0"/>
              </a:rPr>
              <a:t> ও </a:t>
            </a:r>
            <a:r>
              <a:rPr lang="en-US" sz="6000" dirty="0" err="1">
                <a:latin typeface="NikoshBAN" panose="02000000000000000000" pitchFamily="2" charset="0"/>
                <a:cs typeface="NikoshBAN" panose="02000000000000000000" pitchFamily="2" charset="0"/>
              </a:rPr>
              <a:t>আমরের</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সংজ্ঞা</a:t>
            </a:r>
            <a:r>
              <a:rPr lang="en-US" sz="60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15767256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219200" y="1676400"/>
            <a:ext cx="10515600"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as-IN" sz="3200" dirty="0">
                <a:latin typeface="NikoshBAN" panose="02000000000000000000" pitchFamily="2" charset="0"/>
                <a:cs typeface="NikoshBAN" panose="02000000000000000000" pitchFamily="2" charset="0"/>
              </a:rPr>
              <a:t>উসূলে ফিকাহর সংজ্ঞা </a:t>
            </a:r>
            <a:r>
              <a:rPr lang="as-IN" sz="3200" dirty="0" smtClean="0">
                <a:latin typeface="NikoshBAN" panose="02000000000000000000" pitchFamily="2" charset="0"/>
                <a:cs typeface="NikoshBAN" panose="02000000000000000000" pitchFamily="2" charset="0"/>
              </a:rPr>
              <a:t>:</a:t>
            </a:r>
            <a:endParaRPr lang="en-US" sz="3200" dirty="0" smtClean="0">
              <a:latin typeface="NikoshBAN" panose="02000000000000000000" pitchFamily="2" charset="0"/>
              <a:cs typeface="NikoshBAN" panose="02000000000000000000" pitchFamily="2" charset="0"/>
            </a:endParaRPr>
          </a:p>
          <a:p>
            <a:r>
              <a:rPr lang="as-IN" sz="3200" dirty="0" smtClean="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উসূল শব্দটি আসল এর বহুবচন। শাব্দিক অর্থ মূল বা ভিত্তি অর্থাৎ যে বস্তুর উপর অন্য বস্তুর ভিত্তি স্থাপন করা হয় তাকে বলে আসল। ফিকাহ শব্দের অর্থ জ্ঞান, বুৎপত্তি, পারিভাষিক অর্থ ইসলামী শরিয়াত সম্পর্কিত জ্ঞান, গবেষণার সাহায্যে ইসলামী শরীয়াতের বিধানসমূহ তার উৎস থেকে নির্গত করার শাস্ত্র, এক কথায় ইসলামী আইনের সমষ্টি। অতএব উসূলে ফিকাহ অর্থ আইন শাস্ত্রের ভিত্তি আইনের মূলনীতি, আইনতত্ত্ব। মুহিবুল্লাহ ইবনে আবদুশ শাকুর বিহারী (মৃ.১১১৯ হি/১৭০৭ খৃ.) উসূলে ফিকাহ এর নিম্নোক্ত সংজ্ঞা প্রদান করেছেন। যে নীতিমালার জ্ঞান ফিকাহ শাস্ত্রের আইনসমূহ দলীল প্রমাণ দ্বারা উদঘাটন করতে সাহায্য করে তাকে উসূলে ফিকাহ বলে।</a:t>
            </a:r>
            <a:endParaRPr lang="en-US" sz="3200" dirty="0">
              <a:latin typeface="NikoshBAN" panose="02000000000000000000" pitchFamily="2" charset="0"/>
              <a:cs typeface="NikoshBAN" panose="02000000000000000000" pitchFamily="2" charset="0"/>
            </a:endParaRPr>
          </a:p>
        </p:txBody>
      </p:sp>
      <p:sp>
        <p:nvSpPr>
          <p:cNvPr id="3" name="TextBox 2"/>
          <p:cNvSpPr txBox="1"/>
          <p:nvPr/>
        </p:nvSpPr>
        <p:spPr>
          <a:xfrm>
            <a:off x="3314700" y="304801"/>
            <a:ext cx="4991100"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6000" b="1" dirty="0" err="1">
                <a:latin typeface="NikoshBAN" panose="02000000000000000000" pitchFamily="2" charset="0"/>
                <a:cs typeface="NikoshBAN" panose="02000000000000000000" pitchFamily="2" charset="0"/>
              </a:rPr>
              <a:t>উসুলে</a:t>
            </a:r>
            <a:r>
              <a:rPr lang="en-US" sz="6000" b="1" dirty="0">
                <a:latin typeface="NikoshBAN" panose="02000000000000000000" pitchFamily="2" charset="0"/>
                <a:cs typeface="NikoshBAN" panose="02000000000000000000" pitchFamily="2" charset="0"/>
              </a:rPr>
              <a:t> </a:t>
            </a:r>
            <a:r>
              <a:rPr lang="en-US" sz="6000" b="1" dirty="0" err="1">
                <a:latin typeface="NikoshBAN" panose="02000000000000000000" pitchFamily="2" charset="0"/>
                <a:cs typeface="NikoshBAN" panose="02000000000000000000" pitchFamily="2" charset="0"/>
              </a:rPr>
              <a:t>ফিকাহর</a:t>
            </a:r>
            <a:r>
              <a:rPr lang="en-US" sz="6000" b="1" dirty="0">
                <a:latin typeface="NikoshBAN" panose="02000000000000000000" pitchFamily="2" charset="0"/>
                <a:cs typeface="NikoshBAN" panose="02000000000000000000" pitchFamily="2" charset="0"/>
              </a:rPr>
              <a:t> </a:t>
            </a:r>
            <a:r>
              <a:rPr lang="en-US" sz="6000" b="1" dirty="0" err="1">
                <a:latin typeface="NikoshBAN" panose="02000000000000000000" pitchFamily="2" charset="0"/>
                <a:cs typeface="NikoshBAN" panose="02000000000000000000" pitchFamily="2" charset="0"/>
              </a:rPr>
              <a:t>শুরু</a:t>
            </a:r>
            <a:r>
              <a:rPr lang="en-US" sz="6000" b="1"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415794545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683</TotalTime>
  <Words>847</Words>
  <Application>Microsoft Office PowerPoint</Application>
  <PresentationFormat>Widescreen</PresentationFormat>
  <Paragraphs>75</Paragraphs>
  <Slides>18</Slides>
  <Notes>1</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NikoshBAN</vt:lpstr>
      <vt:lpstr>Tahoma</vt:lpstr>
      <vt:lpstr>Trebuchet MS</vt:lpstr>
      <vt:lpstr>Vrinda</vt:lpstr>
      <vt:lpstr>Wingdings 3</vt:lpstr>
      <vt:lpstr>Facet</vt:lpstr>
      <vt:lpstr>মাল্টিমিডিয়া ক্লাসে স্বাগতম</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harun</dc:creator>
  <cp:lastModifiedBy>Principal KMA Hannan</cp:lastModifiedBy>
  <cp:revision>63</cp:revision>
  <dcterms:created xsi:type="dcterms:W3CDTF">2019-11-12T02:01:03Z</dcterms:created>
  <dcterms:modified xsi:type="dcterms:W3CDTF">2020-04-30T13:34:02Z</dcterms:modified>
</cp:coreProperties>
</file>