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0"/>
  </p:notesMasterIdLst>
  <p:sldIdLst>
    <p:sldId id="277" r:id="rId2"/>
    <p:sldId id="276" r:id="rId3"/>
    <p:sldId id="261" r:id="rId4"/>
    <p:sldId id="262" r:id="rId5"/>
    <p:sldId id="266" r:id="rId6"/>
    <p:sldId id="264" r:id="rId7"/>
    <p:sldId id="265" r:id="rId8"/>
    <p:sldId id="259" r:id="rId9"/>
    <p:sldId id="273" r:id="rId10"/>
    <p:sldId id="267" r:id="rId11"/>
    <p:sldId id="268" r:id="rId12"/>
    <p:sldId id="272" r:id="rId13"/>
    <p:sldId id="256" r:id="rId14"/>
    <p:sldId id="258" r:id="rId15"/>
    <p:sldId id="257" r:id="rId16"/>
    <p:sldId id="271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073ED-0AF3-4DA9-999C-899877C0155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FCA1-3AE7-4020-80C2-1DEC91FA5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9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FCA1-3AE7-4020-80C2-1DEC91FA59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5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FCA1-3AE7-4020-80C2-1DEC91FA59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4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FCA1-3AE7-4020-80C2-1DEC91FA59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7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4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3205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8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695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16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1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1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5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0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9B7DB-2785-4526-B11C-1AC5C472252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F1E5B2-6CAB-4AFD-B7AB-935B25DD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7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54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664" y="164592"/>
            <a:ext cx="7737810" cy="1802384"/>
          </a:xfrm>
        </p:spPr>
        <p:txBody>
          <a:bodyPr>
            <a:noAutofit/>
          </a:bodyPr>
          <a:lstStyle/>
          <a:p>
            <a:r>
              <a:rPr lang="bn-IN" sz="9600" b="1" dirty="0" smtClean="0">
                <a:solidFill>
                  <a:srgbClr val="0070C0"/>
                </a:solidFill>
                <a:latin typeface="SutonnyMJ" pitchFamily="2" charset="0"/>
              </a:rPr>
              <a:t>ভৌত গঠন</a:t>
            </a:r>
            <a:endParaRPr lang="en-US" sz="96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2505456"/>
            <a:ext cx="9017970" cy="3840480"/>
          </a:xfrm>
        </p:spPr>
        <p:txBody>
          <a:bodyPr>
            <a:noAutofit/>
          </a:bodyPr>
          <a:lstStyle/>
          <a:p>
            <a:r>
              <a:rPr lang="bn-IN" sz="2800" dirty="0" smtClean="0">
                <a:latin typeface="Arial" panose="020B0604020202020204" pitchFamily="34" charset="0"/>
                <a:cs typeface="SutonnyMJ" pitchFamily="2" charset="0"/>
              </a:rPr>
              <a:t>বহু প্রকার </a:t>
            </a:r>
            <a:r>
              <a:rPr lang="b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SutonnyMJ" pitchFamily="2" charset="0"/>
              </a:rPr>
              <a:t>প্রোটিন</a:t>
            </a:r>
            <a:r>
              <a:rPr lang="bn-IN" sz="2800" dirty="0" smtClean="0">
                <a:solidFill>
                  <a:srgbClr val="FF0000"/>
                </a:solidFill>
                <a:latin typeface="Arial" panose="020B0604020202020204" pitchFamily="34" charset="0"/>
                <a:cs typeface="SutonnyMJ" pitchFamily="2" charset="0"/>
              </a:rPr>
              <a:t> </a:t>
            </a:r>
            <a:r>
              <a:rPr lang="bn-IN" sz="2800" dirty="0" smtClean="0">
                <a:latin typeface="Arial" panose="020B0604020202020204" pitchFamily="34" charset="0"/>
                <a:cs typeface="SutonnyMJ" pitchFamily="2" charset="0"/>
              </a:rPr>
              <a:t>ও </a:t>
            </a:r>
            <a:r>
              <a:rPr lang="en-US" sz="2800" dirty="0" smtClean="0">
                <a:latin typeface="Arial" panose="020B0604020202020204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SutonnyMJ" pitchFamily="2" charset="0"/>
              </a:rPr>
              <a:t>rRNA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দ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িয়ে তৈরি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                                 </a:t>
            </a:r>
          </a:p>
          <a:p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বহু প্রোটিন মূলত এনজাইম                               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70 S</a:t>
            </a:r>
            <a:r>
              <a:rPr lang="bn-IN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রাইবোসোমে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5"/>
                </a:solidFill>
              </a:rPr>
              <a:t>50 S</a:t>
            </a:r>
            <a:r>
              <a:rPr lang="bn-IN" sz="2800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ও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30 S</a:t>
            </a:r>
            <a:r>
              <a:rPr lang="bn-IN" sz="2800" b="1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সাব-ইউনিট  থাকে               </a:t>
            </a:r>
            <a:endParaRPr lang="en-US" sz="2800" dirty="0"/>
          </a:p>
          <a:p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80 S</a:t>
            </a:r>
            <a:r>
              <a:rPr lang="bn-IN" sz="28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রাইবোসোমে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</a:rPr>
              <a:t>60 S</a:t>
            </a:r>
            <a:r>
              <a:rPr lang="bn-IN" sz="2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bn-IN" sz="2800" dirty="0">
                <a:latin typeface="SutonnyMJ" pitchFamily="2" charset="0"/>
                <a:cs typeface="SutonnyMJ" pitchFamily="2" charset="0"/>
              </a:rPr>
              <a:t>ও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40 S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dirty="0">
                <a:latin typeface="SutonnyMJ" pitchFamily="2" charset="0"/>
                <a:cs typeface="SutonnyMJ" pitchFamily="2" charset="0"/>
              </a:rPr>
              <a:t>সাব-ইউনিট  থাকে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                              </a:t>
            </a:r>
          </a:p>
          <a:p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রাইবোসোমে সাব-ইউনিট গুলো পৃথক থাকে                                </a:t>
            </a:r>
          </a:p>
          <a:p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প্রোটিন তৈরির সময় </a:t>
            </a:r>
            <a:r>
              <a:rPr lang="bn-IN" sz="2800" dirty="0">
                <a:latin typeface="SutonnyMJ" pitchFamily="2" charset="0"/>
                <a:cs typeface="SutonnyMJ" pitchFamily="2" charset="0"/>
              </a:rPr>
              <a:t>সাব-ইউনিট গুলো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একত্রিত হয়</a:t>
            </a:r>
            <a:endParaRPr lang="bn-IN" sz="2800" dirty="0" smtClean="0">
              <a:latin typeface="Arial" panose="020B0604020202020204" pitchFamily="34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593124"/>
            <a:ext cx="10379676" cy="62648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n-IN" sz="5400" b="1" dirty="0" smtClean="0">
                <a:solidFill>
                  <a:srgbClr val="00B050"/>
                </a:solidFill>
                <a:latin typeface="SutonnyMJ" pitchFamily="2" charset="0"/>
              </a:rPr>
              <a:t>রাইবোসোমে ৪টি স্থান দেখা যায় </a:t>
            </a:r>
            <a:r>
              <a:rPr lang="bn-IN" sz="2800" b="1" dirty="0" smtClean="0">
                <a:solidFill>
                  <a:srgbClr val="00B050"/>
                </a:solidFill>
                <a:latin typeface="SutonnyMJ" pitchFamily="2" charset="0"/>
              </a:rPr>
              <a:t>-                                  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bn-IN" sz="2800" b="1" dirty="0" smtClean="0">
                <a:solidFill>
                  <a:srgbClr val="00B050"/>
                </a:solidFill>
                <a:latin typeface="SutonnyMJ" pitchFamily="2" charset="0"/>
              </a:rPr>
              <a:t>  </a:t>
            </a:r>
            <a:r>
              <a:rPr lang="bn-IN" sz="3200" b="1" dirty="0" smtClean="0">
                <a:solidFill>
                  <a:srgbClr val="0070C0"/>
                </a:solidFill>
                <a:latin typeface="SutonnyMJ" pitchFamily="2" charset="0"/>
              </a:rPr>
              <a:t>১.অ্যামাইনোঅ্যাসাইল 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rgbClr val="0070C0"/>
                </a:solidFill>
                <a:latin typeface="SutonnyMJ" pitchFamily="2" charset="0"/>
              </a:rPr>
              <a:t>বা 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(Aminoacyl)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rgbClr val="0070C0"/>
                </a:solidFill>
                <a:latin typeface="SutonnyMJ" pitchFamily="2" charset="0"/>
              </a:rPr>
              <a:t> স্থান</a:t>
            </a:r>
            <a:r>
              <a:rPr lang="bn-IN" sz="3200" dirty="0" smtClean="0">
                <a:latin typeface="SutonnyMJ" pitchFamily="2" charset="0"/>
              </a:rPr>
              <a:t>                             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</a:t>
            </a:r>
            <a:r>
              <a:rPr lang="bn-IN" sz="3200" dirty="0" smtClean="0">
                <a:latin typeface="SutonnyMJ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SutonnyMJ" pitchFamily="2" charset="0"/>
              </a:rPr>
              <a:t>২.পেপটাইডিল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bn-IN" sz="3200" b="1" dirty="0" smtClean="0">
                <a:solidFill>
                  <a:srgbClr val="7030A0"/>
                </a:solidFill>
                <a:latin typeface="SutonnyMJ" pitchFamily="2" charset="0"/>
              </a:rPr>
              <a:t> বা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(Peptidyl)</a:t>
            </a:r>
            <a:r>
              <a:rPr lang="bn-IN" sz="3200" b="1" dirty="0" smtClean="0">
                <a:solidFill>
                  <a:srgbClr val="7030A0"/>
                </a:solidFill>
                <a:latin typeface="SutonnyMJ" pitchFamily="2" charset="0"/>
              </a:rPr>
              <a:t> 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SutonnyMJ" pitchFamily="2" charset="0"/>
              </a:rPr>
              <a:t>স্থান</a:t>
            </a:r>
            <a:r>
              <a:rPr lang="bn-IN" sz="3200" dirty="0" smtClean="0">
                <a:solidFill>
                  <a:srgbClr val="7030A0"/>
                </a:solidFill>
                <a:latin typeface="SutonnyMJ" pitchFamily="2" charset="0"/>
              </a:rPr>
              <a:t>    </a:t>
            </a:r>
            <a:r>
              <a:rPr lang="bn-IN" sz="3200" dirty="0" smtClean="0">
                <a:latin typeface="SutonnyMJ" pitchFamily="2" charset="0"/>
              </a:rPr>
              <a:t>                                           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</a:t>
            </a:r>
            <a:r>
              <a:rPr lang="bn-IN" sz="3200" dirty="0" smtClean="0">
                <a:latin typeface="SutonnyMJ" pitchFamily="2" charset="0"/>
              </a:rPr>
              <a:t>    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৩.নিঃসরণ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বা  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(Exit)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স্থান </a:t>
            </a:r>
            <a:r>
              <a:rPr lang="bn-IN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   </a:t>
            </a:r>
            <a:r>
              <a:rPr lang="bn-IN" sz="3200" dirty="0" smtClean="0">
                <a:latin typeface="SutonnyMJ" pitchFamily="2" charset="0"/>
              </a:rPr>
              <a:t>                                                               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                     </a:t>
            </a:r>
            <a:r>
              <a:rPr lang="bn-IN" sz="3200" dirty="0" smtClean="0">
                <a:latin typeface="SutonnyMJ" pitchFamily="2" charset="0"/>
              </a:rPr>
              <a:t>  </a:t>
            </a:r>
            <a:r>
              <a:rPr lang="bn-IN" sz="3200" b="1" dirty="0" smtClean="0">
                <a:solidFill>
                  <a:srgbClr val="00B0F0"/>
                </a:solidFill>
                <a:latin typeface="SutonnyMJ" pitchFamily="2" charset="0"/>
              </a:rPr>
              <a:t>৪.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mRNA</a:t>
            </a:r>
            <a:r>
              <a:rPr lang="bn-IN" sz="3200" b="1" dirty="0" smtClean="0">
                <a:solidFill>
                  <a:srgbClr val="00B0F0"/>
                </a:solidFill>
                <a:latin typeface="SutonnyMJ" pitchFamily="2" charset="0"/>
              </a:rPr>
              <a:t>  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solidFill>
                  <a:srgbClr val="00B0F0"/>
                </a:solidFill>
                <a:latin typeface="SutonnyMJ" pitchFamily="2" charset="0"/>
              </a:rPr>
              <a:t>সংযুক্তি স্থান</a:t>
            </a:r>
            <a:r>
              <a:rPr lang="bn-IN" sz="3200" b="1" dirty="0" smtClean="0">
                <a:latin typeface="SutonnyMJ" pitchFamily="2" charset="0"/>
              </a:rPr>
              <a:t>   </a:t>
            </a:r>
            <a:r>
              <a:rPr lang="bn-IN" sz="3200" dirty="0" smtClean="0">
                <a:latin typeface="SutonnyMJ" pitchFamily="2" charset="0"/>
              </a:rPr>
              <a:t>                        </a:t>
            </a:r>
            <a:r>
              <a:rPr lang="bn-IN" dirty="0" smtClean="0"/>
              <a:t>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6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0" y="182880"/>
            <a:ext cx="9079828" cy="62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0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" y="345988"/>
            <a:ext cx="9126366" cy="1532239"/>
          </a:xfrm>
        </p:spPr>
        <p:txBody>
          <a:bodyPr>
            <a:noAutofit/>
          </a:bodyPr>
          <a:lstStyle/>
          <a:p>
            <a:r>
              <a:rPr lang="bn-IN" sz="9600" b="1" dirty="0" smtClean="0">
                <a:solidFill>
                  <a:srgbClr val="FFC000"/>
                </a:solidFill>
                <a:latin typeface="Siyam Rupali ANSI" panose="02000000000000000000" pitchFamily="2" charset="0"/>
              </a:rPr>
              <a:t>রাসায়নিক গঠন</a:t>
            </a:r>
            <a:endParaRPr lang="en-US" sz="9600" b="1" dirty="0">
              <a:solidFill>
                <a:srgbClr val="FFC000"/>
              </a:solidFill>
              <a:latin typeface="Siyam Rupali ANSI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6" y="2340864"/>
            <a:ext cx="9656064" cy="3986784"/>
          </a:xfrm>
        </p:spPr>
        <p:txBody>
          <a:bodyPr>
            <a:normAutofit/>
          </a:bodyPr>
          <a:lstStyle/>
          <a:p>
            <a:r>
              <a:rPr lang="bn-IN" sz="2800" dirty="0" smtClean="0">
                <a:latin typeface="SutonnyMJ" pitchFamily="2" charset="0"/>
                <a:cs typeface="SutonnyMJ" pitchFamily="2" charset="0"/>
              </a:rPr>
              <a:t>প্রধান উপাদান </a:t>
            </a:r>
            <a:r>
              <a:rPr lang="bn-IN" sz="28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প্রোটিন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dirty="0" smtClean="0">
                <a:latin typeface="SutonnyMJ" pitchFamily="2" charset="0"/>
                <a:cs typeface="SutonnyMJ" pitchFamily="2" charset="0"/>
              </a:rPr>
              <a:t>ও 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n-IN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                      </a:t>
            </a:r>
          </a:p>
          <a:p>
            <a:r>
              <a:rPr lang="en-US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রাইবোসোমে</a:t>
            </a:r>
            <a:r>
              <a:rPr lang="bn-IN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S,16 S ও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</a:t>
            </a:r>
            <a:r>
              <a:rPr lang="bn-IN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মানের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৩টি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rRNA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থাকে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  <a:p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রাইবোসোমে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৫২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প্রকার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প্রোটিন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অণু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থাকে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।                                                                      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রাইবোসোমে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S ,18 S ,5.8 </a:t>
            </a:r>
            <a:r>
              <a:rPr lang="en-US" sz="2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ও </a:t>
            </a:r>
            <a:r>
              <a:rPr lang="en-US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মানের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৪টি  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rRNA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এবং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৮০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প্রকার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প্রোটিন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অণু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থাকে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।                             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ধাতব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আয়ন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যথা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,Ca ,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থাকে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।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011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020" y="0"/>
            <a:ext cx="7680960" cy="1802384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     </a:t>
            </a:r>
            <a:r>
              <a:rPr lang="bn-IN" sz="11500" b="1" dirty="0" smtClean="0"/>
              <a:t>কাজ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" y="1802384"/>
            <a:ext cx="10149840" cy="4255516"/>
          </a:xfrm>
        </p:spPr>
        <p:txBody>
          <a:bodyPr>
            <a:normAutofit/>
          </a:bodyPr>
          <a:lstStyle/>
          <a:p>
            <a:r>
              <a:rPr lang="bn-IN" sz="5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প্রোটিন সংশ্লেষণ </a:t>
            </a:r>
            <a:r>
              <a:rPr lang="bn-IN" sz="5400" dirty="0" smtClean="0">
                <a:latin typeface="SutonnyMJ" pitchFamily="2" charset="0"/>
                <a:cs typeface="SutonnyMJ" pitchFamily="2" charset="0"/>
              </a:rPr>
              <a:t>করা                                                          </a:t>
            </a:r>
          </a:p>
          <a:p>
            <a:r>
              <a:rPr lang="bn-IN" sz="5400" dirty="0" smtClean="0">
                <a:latin typeface="SutonnyMJ" pitchFamily="2" charset="0"/>
                <a:cs typeface="SutonnyMJ" pitchFamily="2" charset="0"/>
              </a:rPr>
              <a:t>রাইবোসোমকে কোষের </a:t>
            </a:r>
            <a:r>
              <a:rPr lang="bn-IN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প্রোটিন</a:t>
            </a:r>
            <a:r>
              <a:rPr lang="bn-IN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ফ্যাক্টরি</a:t>
            </a:r>
            <a:r>
              <a:rPr lang="bn-IN" sz="5400" dirty="0" smtClean="0">
                <a:latin typeface="SutonnyMJ" pitchFamily="2" charset="0"/>
                <a:cs typeface="SutonnyMJ" pitchFamily="2" charset="0"/>
              </a:rPr>
              <a:t> বলা হয়                                  </a:t>
            </a:r>
          </a:p>
          <a:p>
            <a:r>
              <a:rPr lang="bn-IN" sz="5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স্নেহের বিপাক </a:t>
            </a:r>
            <a:r>
              <a:rPr lang="bn-IN" sz="5400" dirty="0" smtClean="0">
                <a:latin typeface="SutonnyMJ" pitchFamily="2" charset="0"/>
                <a:cs typeface="SutonnyMJ" pitchFamily="2" charset="0"/>
              </a:rPr>
              <a:t>সংঘটিত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8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"/>
            <a:ext cx="9418320" cy="6238488"/>
          </a:xfrm>
        </p:spPr>
      </p:pic>
    </p:spTree>
    <p:extLst>
      <p:ext uri="{BB962C8B-B14F-4D97-AF65-F5344CB8AC3E}">
        <p14:creationId xmlns:p14="http://schemas.microsoft.com/office/powerpoint/2010/main" val="242479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59" y="182880"/>
            <a:ext cx="7644385" cy="140817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   </a:t>
            </a:r>
            <a:r>
              <a:rPr lang="en-US" sz="9600" b="1" dirty="0" err="1" smtClean="0">
                <a:solidFill>
                  <a:srgbClr val="7030A0"/>
                </a:solidFill>
              </a:rPr>
              <a:t>দলীয়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কাজ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endParaRPr lang="en-US" sz="9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2542032"/>
            <a:ext cx="10058400" cy="3511296"/>
          </a:xfrm>
        </p:spPr>
        <p:txBody>
          <a:bodyPr>
            <a:noAutofit/>
          </a:bodyPr>
          <a:lstStyle/>
          <a:p>
            <a:pPr marL="6858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FF0000"/>
                </a:solidFill>
              </a:rPr>
              <a:t>দল-১</a:t>
            </a:r>
            <a:r>
              <a:rPr lang="en-US" sz="4400" dirty="0" smtClean="0"/>
              <a:t>: </a:t>
            </a:r>
            <a:r>
              <a:rPr lang="en-US" sz="4400" dirty="0" err="1" smtClean="0"/>
              <a:t>রাইবোসোমের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গঠনে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B0F0"/>
                </a:solidFill>
              </a:rPr>
              <a:t>স্থান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গুলো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                                          </a:t>
            </a:r>
          </a:p>
          <a:p>
            <a:pPr marL="6858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দল-২</a:t>
            </a:r>
            <a:r>
              <a:rPr lang="en-US" sz="4400" dirty="0" smtClean="0"/>
              <a:t> : </a:t>
            </a:r>
            <a:r>
              <a:rPr lang="en-US" sz="4400" dirty="0" err="1"/>
              <a:t>রাইবোসোমের</a:t>
            </a:r>
            <a:r>
              <a:rPr lang="en-US" sz="4400" dirty="0"/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প্রধান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উপাদান</a:t>
            </a:r>
            <a:r>
              <a:rPr lang="en-US" sz="4400" b="1" dirty="0">
                <a:solidFill>
                  <a:srgbClr val="002060"/>
                </a:solidFill>
              </a:rPr>
              <a:t>   </a:t>
            </a:r>
            <a:r>
              <a:rPr lang="en-US" sz="4400" dirty="0" err="1"/>
              <a:t>কি</a:t>
            </a:r>
            <a:r>
              <a:rPr lang="en-US" sz="4400" dirty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                                               </a:t>
            </a:r>
          </a:p>
          <a:p>
            <a:pPr marL="6858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দল-৩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sz="4400" dirty="0" smtClean="0"/>
              <a:t> </a:t>
            </a:r>
            <a:r>
              <a:rPr lang="en-US" sz="4400" dirty="0" err="1" smtClean="0"/>
              <a:t>রাইবোসোমের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মূল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কাজ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432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0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0"/>
            <a:ext cx="7079442" cy="1509776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  </a:t>
            </a:r>
            <a:r>
              <a:rPr lang="en-US" sz="8800" b="1" dirty="0" err="1" smtClean="0">
                <a:solidFill>
                  <a:srgbClr val="0070C0"/>
                </a:solidFill>
              </a:rPr>
              <a:t>বাড়ির</a:t>
            </a:r>
            <a:r>
              <a:rPr lang="en-US" sz="8800" b="1" dirty="0" smtClean="0"/>
              <a:t> </a:t>
            </a:r>
            <a:r>
              <a:rPr lang="en-US" sz="8800" b="1" dirty="0" err="1" smtClean="0">
                <a:solidFill>
                  <a:srgbClr val="0070C0"/>
                </a:solidFill>
              </a:rPr>
              <a:t>কাজ</a:t>
            </a:r>
            <a:r>
              <a:rPr lang="en-US" sz="8800" b="1" dirty="0" smtClean="0">
                <a:solidFill>
                  <a:srgbClr val="0070C0"/>
                </a:solidFill>
              </a:rPr>
              <a:t> </a:t>
            </a:r>
            <a:endParaRPr lang="en-US" sz="8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3090672"/>
            <a:ext cx="8979408" cy="37673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               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চিত্র</a:t>
            </a:r>
            <a:r>
              <a:rPr lang="en-US" sz="2800" b="1" dirty="0" smtClean="0">
                <a:solidFill>
                  <a:srgbClr val="FF0000"/>
                </a:solidFill>
              </a:rPr>
              <a:t>-A   </a:t>
            </a:r>
            <a:r>
              <a:rPr lang="en-US" sz="2800" b="1" dirty="0" smtClean="0">
                <a:solidFill>
                  <a:srgbClr val="00B0F0"/>
                </a:solidFill>
              </a:rPr>
              <a:t>                        ক)</a:t>
            </a:r>
            <a:r>
              <a:rPr lang="en-US" sz="2800" b="1" dirty="0" err="1" smtClean="0">
                <a:solidFill>
                  <a:srgbClr val="00B0F0"/>
                </a:solidFill>
              </a:rPr>
              <a:t>পলিরাইবোসোম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কি</a:t>
            </a:r>
            <a:r>
              <a:rPr lang="en-US" sz="2800" b="1" dirty="0" smtClean="0">
                <a:solidFill>
                  <a:srgbClr val="00B0F0"/>
                </a:solidFill>
              </a:rPr>
              <a:t>? </a:t>
            </a:r>
            <a:r>
              <a:rPr lang="en-US" sz="2800" b="1" dirty="0" smtClean="0">
                <a:solidFill>
                  <a:srgbClr val="00B0F0"/>
                </a:solidFill>
              </a:rPr>
              <a:t>                                         ১  </a:t>
            </a:r>
            <a:r>
              <a:rPr lang="en-US" sz="2800" dirty="0" smtClean="0"/>
              <a:t>           </a:t>
            </a:r>
            <a:r>
              <a:rPr lang="en-US" sz="2800" b="1" dirty="0" smtClean="0">
                <a:solidFill>
                  <a:srgbClr val="7030A0"/>
                </a:solidFill>
              </a:rPr>
              <a:t>খ</a:t>
            </a:r>
            <a:r>
              <a:rPr lang="en-US" sz="2800" b="1" dirty="0">
                <a:solidFill>
                  <a:srgbClr val="7030A0"/>
                </a:solidFill>
              </a:rPr>
              <a:t>) </a:t>
            </a:r>
            <a:r>
              <a:rPr lang="en-US" sz="2800" b="1" dirty="0" err="1" smtClean="0">
                <a:solidFill>
                  <a:srgbClr val="7030A0"/>
                </a:solidFill>
              </a:rPr>
              <a:t>রাইবোসোমকে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প্রোটিন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ফ্যাক্টরী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বলা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হয়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কেন</a:t>
            </a:r>
            <a:r>
              <a:rPr lang="en-US" sz="2800" b="1" dirty="0" smtClean="0">
                <a:solidFill>
                  <a:srgbClr val="7030A0"/>
                </a:solidFill>
              </a:rPr>
              <a:t> ? ২ </a:t>
            </a:r>
            <a:r>
              <a:rPr lang="en-US" sz="2800" dirty="0" smtClean="0"/>
              <a:t>         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গ) </a:t>
            </a:r>
            <a:r>
              <a:rPr lang="en-US" sz="2800" b="1" dirty="0" err="1">
                <a:solidFill>
                  <a:srgbClr val="FF0000"/>
                </a:solidFill>
              </a:rPr>
              <a:t>চিত্র</a:t>
            </a:r>
            <a:r>
              <a:rPr lang="en-US" sz="2800" b="1" dirty="0">
                <a:solidFill>
                  <a:srgbClr val="FF0000"/>
                </a:solidFill>
              </a:rPr>
              <a:t>-A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এর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ভৌত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গঠন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বর্ণনা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কর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৷                       ৩     </a:t>
            </a:r>
            <a:r>
              <a:rPr lang="en-US" sz="2800" b="1" dirty="0" smtClean="0">
                <a:solidFill>
                  <a:srgbClr val="00B050"/>
                </a:solidFill>
              </a:rPr>
              <a:t>ঘ) </a:t>
            </a:r>
            <a:r>
              <a:rPr lang="en-US" sz="2800" b="1" dirty="0" err="1" smtClean="0">
                <a:solidFill>
                  <a:srgbClr val="00B050"/>
                </a:solidFill>
              </a:rPr>
              <a:t>জীবদেহে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চিত্র</a:t>
            </a:r>
            <a:r>
              <a:rPr lang="en-US" sz="2800" b="1" dirty="0">
                <a:solidFill>
                  <a:srgbClr val="FF0000"/>
                </a:solidFill>
              </a:rPr>
              <a:t>-A </a:t>
            </a:r>
            <a:r>
              <a:rPr lang="en-US" sz="2800" b="1" dirty="0" err="1" smtClean="0">
                <a:solidFill>
                  <a:srgbClr val="00B050"/>
                </a:solidFill>
              </a:rPr>
              <a:t>এর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গুরুত্ব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বিশ্লেষণ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কর</a:t>
            </a:r>
            <a:r>
              <a:rPr lang="en-US" sz="2800" b="1" dirty="0" smtClean="0">
                <a:solidFill>
                  <a:srgbClr val="00B050"/>
                </a:solidFill>
              </a:rPr>
              <a:t> ৷          ৪ 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682496"/>
            <a:ext cx="2852928" cy="1554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70047" cy="129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5980"/>
            <a:ext cx="10186416" cy="438912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3900" b="1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b="1" dirty="0" smtClean="0"/>
              <a:t>   </a:t>
            </a:r>
            <a:r>
              <a:rPr lang="en-US" dirty="0" smtClean="0"/>
              <a:t>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2040"/>
            <a:ext cx="12191999" cy="19659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9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7460" y="617220"/>
            <a:ext cx="7315199" cy="2651760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rgbClr val="C00000"/>
                </a:solidFill>
              </a:rPr>
              <a:t>স্বাগতম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537460" cy="348614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0439"/>
            <a:ext cx="12191999" cy="3341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40" y="1"/>
            <a:ext cx="2804159" cy="352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24712" y="438912"/>
            <a:ext cx="10748772" cy="1682496"/>
          </a:xfrm>
        </p:spPr>
        <p:txBody>
          <a:bodyPr/>
          <a:lstStyle/>
          <a:p>
            <a:r>
              <a:rPr lang="bn-IN" sz="6600" b="1" dirty="0">
                <a:latin typeface="SutonnyMJ" pitchFamily="2" charset="0"/>
                <a:cs typeface="SutonnyMJ" pitchFamily="2" charset="0"/>
              </a:rPr>
              <a:t>মোঃ মহিউদদী্ন মাহমুদ 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0060" y="2766060"/>
            <a:ext cx="9144000" cy="2830068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  </a:t>
            </a:r>
            <a:r>
              <a:rPr lang="en-US" sz="4400" b="1" dirty="0" err="1" smtClean="0">
                <a:solidFill>
                  <a:srgbClr val="00B0F0"/>
                </a:solidFill>
              </a:rPr>
              <a:t>প্রভাষক</a:t>
            </a:r>
            <a:r>
              <a:rPr lang="en-US" sz="4400" dirty="0" smtClean="0"/>
              <a:t>, </a:t>
            </a:r>
            <a:r>
              <a:rPr lang="en-US" sz="4400" b="1" i="1" dirty="0" err="1" smtClean="0">
                <a:solidFill>
                  <a:srgbClr val="00B050"/>
                </a:solidFill>
              </a:rPr>
              <a:t>উদ্ভিদবিদ্যা</a:t>
            </a:r>
            <a:r>
              <a:rPr lang="en-US" sz="4400" b="1" i="1" dirty="0" smtClean="0">
                <a:solidFill>
                  <a:srgbClr val="00B050"/>
                </a:solidFill>
              </a:rPr>
              <a:t> </a:t>
            </a:r>
            <a:r>
              <a:rPr lang="en-US" sz="4400" b="1" i="1" dirty="0" err="1" smtClean="0">
                <a:solidFill>
                  <a:srgbClr val="00B050"/>
                </a:solidFill>
              </a:rPr>
              <a:t>বিভাগ</a:t>
            </a:r>
            <a:r>
              <a:rPr lang="en-US" sz="4400" dirty="0" smtClean="0"/>
              <a:t>,                               </a:t>
            </a:r>
            <a:r>
              <a:rPr lang="en-US" sz="4400" b="1" dirty="0" err="1" smtClean="0">
                <a:solidFill>
                  <a:srgbClr val="0070C0"/>
                </a:solidFill>
              </a:rPr>
              <a:t>বি</a:t>
            </a:r>
            <a:r>
              <a:rPr lang="en-US" sz="4400" b="1" dirty="0" smtClean="0">
                <a:solidFill>
                  <a:srgbClr val="0070C0"/>
                </a:solidFill>
              </a:rPr>
              <a:t> এ </a:t>
            </a:r>
            <a:r>
              <a:rPr lang="en-US" sz="4400" b="1" dirty="0" err="1" smtClean="0">
                <a:solidFill>
                  <a:srgbClr val="0070C0"/>
                </a:solidFill>
              </a:rPr>
              <a:t>এফ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শাহীন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কলেজ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/>
              <a:t>,</a:t>
            </a:r>
            <a:r>
              <a:rPr lang="en-US" sz="4400" b="1" dirty="0" err="1" smtClean="0">
                <a:solidFill>
                  <a:srgbClr val="0070C0"/>
                </a:solidFill>
              </a:rPr>
              <a:t>ঢাকা</a:t>
            </a:r>
            <a:r>
              <a:rPr lang="en-US" sz="4400" dirty="0" smtClean="0"/>
              <a:t> । </a:t>
            </a:r>
            <a:r>
              <a:rPr lang="en-US" sz="4400" dirty="0" smtClean="0">
                <a:solidFill>
                  <a:srgbClr val="C00000"/>
                </a:solidFill>
              </a:rPr>
              <a:t>Email</a:t>
            </a:r>
            <a:r>
              <a:rPr lang="en-US" sz="4400" dirty="0" smtClean="0"/>
              <a:t>:</a:t>
            </a:r>
            <a:r>
              <a:rPr lang="en-US" sz="4400" i="1" dirty="0" smtClean="0">
                <a:solidFill>
                  <a:schemeClr val="accent2"/>
                </a:solidFill>
              </a:rPr>
              <a:t>mahmudfhdu352@gmail.com</a:t>
            </a:r>
            <a:r>
              <a:rPr lang="en-US" sz="4400" dirty="0" smtClean="0"/>
              <a:t>      </a:t>
            </a:r>
            <a:r>
              <a:rPr lang="en-US" sz="4400" b="1" dirty="0" smtClean="0">
                <a:solidFill>
                  <a:schemeClr val="accent5"/>
                </a:solidFill>
              </a:rPr>
              <a:t>Mobile No </a:t>
            </a:r>
            <a:r>
              <a:rPr lang="en-US" sz="4800" dirty="0" smtClean="0"/>
              <a:t>: </a:t>
            </a:r>
            <a:r>
              <a:rPr lang="en-US" sz="4800" b="1" dirty="0" smtClean="0">
                <a:solidFill>
                  <a:srgbClr val="FF0000"/>
                </a:solidFill>
              </a:rPr>
              <a:t>01728395657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060" y="2766060"/>
            <a:ext cx="2567939" cy="283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78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2608"/>
            <a:ext cx="8596668" cy="1363472"/>
          </a:xfrm>
        </p:spPr>
        <p:txBody>
          <a:bodyPr>
            <a:normAutofit fontScale="90000"/>
          </a:bodyPr>
          <a:lstStyle/>
          <a:p>
            <a:r>
              <a:rPr lang="en-US" sz="72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মাদার</a:t>
            </a:r>
            <a:r>
              <a:rPr lang="en-US" sz="72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টেরেসার</a:t>
            </a:r>
            <a:r>
              <a:rPr lang="en-US" sz="72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উক্তি</a:t>
            </a:r>
            <a:endParaRPr lang="en-US" sz="72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2157984"/>
            <a:ext cx="8596668" cy="41330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s-IN" sz="5400" b="1" dirty="0">
                <a:solidFill>
                  <a:srgbClr val="FF0000"/>
                </a:solidFill>
              </a:rPr>
              <a:t>“আশা করো না যে তোমার বন্ধু নির্ভুল ব্যাক্তি হবে </a:t>
            </a:r>
            <a:r>
              <a:rPr lang="as-IN" sz="5400" b="1" dirty="0">
                <a:solidFill>
                  <a:srgbClr val="7030A0"/>
                </a:solidFill>
              </a:rPr>
              <a:t>বরং</a:t>
            </a:r>
            <a:r>
              <a:rPr lang="as-IN" sz="5400" dirty="0">
                <a:solidFill>
                  <a:srgbClr val="0070C0"/>
                </a:solidFill>
              </a:rPr>
              <a:t> </a:t>
            </a:r>
            <a:r>
              <a:rPr lang="as-IN" sz="5400" b="1" dirty="0" smtClean="0">
                <a:solidFill>
                  <a:srgbClr val="7030A0"/>
                </a:solidFill>
              </a:rPr>
              <a:t>তোমার </a:t>
            </a:r>
            <a:r>
              <a:rPr lang="as-IN" sz="5400" b="1" dirty="0">
                <a:solidFill>
                  <a:srgbClr val="7030A0"/>
                </a:solidFill>
              </a:rPr>
              <a:t>বন্ধুকে নির্ভুল হতে সহায়তা করো</a:t>
            </a:r>
            <a:r>
              <a:rPr lang="as-IN" sz="5400" dirty="0">
                <a:solidFill>
                  <a:srgbClr val="0070C0"/>
                </a:solidFill>
              </a:rPr>
              <a:t> </a:t>
            </a:r>
            <a:r>
              <a:rPr lang="as-IN" sz="5400" b="1" dirty="0">
                <a:solidFill>
                  <a:srgbClr val="0070C0"/>
                </a:solidFill>
              </a:rPr>
              <a:t>এটাই প্রকৃত </a:t>
            </a:r>
            <a:r>
              <a:rPr lang="as-IN" sz="5400" b="1" dirty="0" smtClean="0">
                <a:solidFill>
                  <a:srgbClr val="0070C0"/>
                </a:solidFill>
              </a:rPr>
              <a:t>বন্ধুত্ব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as-IN" sz="5400" b="1" dirty="0" smtClean="0">
                <a:solidFill>
                  <a:srgbClr val="0070C0"/>
                </a:solidFill>
              </a:rPr>
              <a:t>”</a:t>
            </a:r>
            <a:r>
              <a:rPr lang="as-IN" sz="5400" b="1" dirty="0">
                <a:solidFill>
                  <a:srgbClr val="0070C0"/>
                </a:solidFill>
              </a:rPr>
              <a:t> 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39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880" y="146304"/>
            <a:ext cx="7836408" cy="1601216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9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975104"/>
            <a:ext cx="5824728" cy="17922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128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 অধ্যায়-১ :</a:t>
            </a:r>
            <a:r>
              <a:rPr lang="en-US" sz="48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5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কোষ</a:t>
            </a:r>
            <a:r>
              <a:rPr lang="en-US" sz="135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5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অঙ্গাণু</a:t>
            </a:r>
            <a:endParaRPr lang="en-US" sz="165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092" y="1975104"/>
            <a:ext cx="3240275" cy="3778436"/>
          </a:xfrm>
        </p:spPr>
      </p:pic>
      <p:sp>
        <p:nvSpPr>
          <p:cNvPr id="6" name="Rectangle 5"/>
          <p:cNvSpPr/>
          <p:nvPr/>
        </p:nvSpPr>
        <p:spPr>
          <a:xfrm>
            <a:off x="256032" y="3767328"/>
            <a:ext cx="60304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sz="8000" b="1" dirty="0" err="1" smtClean="0">
                <a:solidFill>
                  <a:srgbClr val="00B050"/>
                </a:solidFill>
                <a:latin typeface="SutonnyMJ" pitchFamily="2" charset="0"/>
              </a:rPr>
              <a:t>রাই</a:t>
            </a:r>
            <a:r>
              <a:rPr lang="bn-IN" sz="8000" b="1" dirty="0" smtClean="0">
                <a:solidFill>
                  <a:srgbClr val="00B050"/>
                </a:solidFill>
                <a:latin typeface="SutonnyMJ" pitchFamily="2" charset="0"/>
              </a:rPr>
              <a:t>বোস</a:t>
            </a:r>
            <a:r>
              <a:rPr lang="en-US" sz="8000" b="1" dirty="0" smtClean="0">
                <a:solidFill>
                  <a:srgbClr val="00B050"/>
                </a:solidFill>
                <a:latin typeface="SutonnyMJ" pitchFamily="2" charset="0"/>
              </a:rPr>
              <a:t>ো</a:t>
            </a:r>
            <a:r>
              <a:rPr lang="bn-IN" sz="8000" b="1" dirty="0" smtClean="0">
                <a:solidFill>
                  <a:srgbClr val="00B050"/>
                </a:solidFill>
                <a:latin typeface="SutonnyMJ" pitchFamily="2" charset="0"/>
              </a:rPr>
              <a:t>ম</a:t>
            </a:r>
            <a:endParaRPr lang="en-US" sz="8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79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968" y="219456"/>
            <a:ext cx="7244034" cy="1710944"/>
          </a:xfrm>
        </p:spPr>
        <p:txBody>
          <a:bodyPr>
            <a:normAutofit/>
          </a:bodyPr>
          <a:lstStyle/>
          <a:p>
            <a:r>
              <a:rPr lang="en-US" sz="9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শিখনফল</a:t>
            </a:r>
            <a:endParaRPr lang="en-US" sz="96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523744"/>
            <a:ext cx="6272784" cy="3931920"/>
          </a:xfrm>
        </p:spPr>
        <p:txBody>
          <a:bodyPr>
            <a:normAutofit/>
          </a:bodyPr>
          <a:lstStyle/>
          <a:p>
            <a:r>
              <a:rPr lang="bn-IN" sz="4000" dirty="0" smtClean="0">
                <a:latin typeface="SutonnyMJ" pitchFamily="2" charset="0"/>
              </a:rPr>
              <a:t>রাইবোসোম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                           </a:t>
            </a:r>
          </a:p>
          <a:p>
            <a:r>
              <a:rPr lang="bn-IN" sz="4000" dirty="0" smtClean="0">
                <a:latin typeface="SutonnyMJ" pitchFamily="2" charset="0"/>
              </a:rPr>
              <a:t>রাইবোসোম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ভৌত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</a:t>
            </a:r>
          </a:p>
          <a:p>
            <a:r>
              <a:rPr lang="bn-IN" sz="4000" dirty="0" smtClean="0">
                <a:latin typeface="SutonnyMJ" pitchFamily="2" charset="0"/>
              </a:rPr>
              <a:t>রাইবোসোম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রাসায়নিক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</a:t>
            </a:r>
          </a:p>
          <a:p>
            <a:r>
              <a:rPr lang="bn-IN" sz="4000" dirty="0" smtClean="0">
                <a:latin typeface="SutonnyMJ" pitchFamily="2" charset="0"/>
              </a:rPr>
              <a:t>রাইবোসোম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57" y="2251724"/>
            <a:ext cx="2907791" cy="343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69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64592"/>
            <a:ext cx="7244034" cy="1528064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9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7472" y="1893824"/>
            <a:ext cx="9363456" cy="547624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সাইটোপ্লাজমে</a:t>
            </a:r>
            <a:r>
              <a:rPr lang="bn-IN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3600" dirty="0">
                <a:latin typeface="SutonnyMJ" pitchFamily="2" charset="0"/>
                <a:cs typeface="SutonnyMJ" pitchFamily="2" charset="0"/>
              </a:rPr>
              <a:t>মুক্ত অবস্থায় বিরাজমান </a:t>
            </a:r>
            <a:r>
              <a:rPr lang="bn-IN" sz="36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ক্ষুদ্র</a:t>
            </a:r>
            <a:r>
              <a:rPr lang="bn-IN" sz="3600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bn-IN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গোলাকার দানাদার </a:t>
            </a:r>
            <a:r>
              <a:rPr lang="bn-IN" sz="3600" dirty="0">
                <a:latin typeface="SutonnyMJ" pitchFamily="2" charset="0"/>
                <a:cs typeface="SutonnyMJ" pitchFamily="2" charset="0"/>
              </a:rPr>
              <a:t>কণা                                                                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3600" dirty="0" smtClean="0">
                <a:latin typeface="SutonnyMJ" pitchFamily="2" charset="0"/>
                <a:cs typeface="SutonnyMJ" pitchFamily="2" charset="0"/>
              </a:rPr>
              <a:t>বিজ্ঞানী </a:t>
            </a:r>
            <a:r>
              <a:rPr lang="bn-IN" sz="3600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প্যালাডে</a:t>
            </a:r>
            <a:r>
              <a:rPr lang="bn-IN" sz="3600" dirty="0" smtClean="0">
                <a:latin typeface="SutonnyMJ" pitchFamily="2" charset="0"/>
                <a:cs typeface="SutonnyMJ" pitchFamily="2" charset="0"/>
              </a:rPr>
              <a:t> আবিষ্কার করেন                          </a:t>
            </a:r>
          </a:p>
          <a:p>
            <a:r>
              <a:rPr lang="bn-IN" sz="3600" dirty="0" smtClean="0">
                <a:latin typeface="SutonnyMJ" pitchFamily="2" charset="0"/>
                <a:cs typeface="SutonnyMJ" pitchFamily="2" charset="0"/>
              </a:rPr>
              <a:t>ক্লোরোপ্লাস্ট,মাইটোকন্ড্রিয়া ও নিউক্লিয়াসে </a:t>
            </a:r>
            <a:r>
              <a:rPr lang="bn-IN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রাইবোনিউক্লিয়ো-প্রোটিন</a:t>
            </a:r>
            <a:r>
              <a:rPr lang="bn-IN" sz="3600" dirty="0" smtClean="0">
                <a:latin typeface="SutonnyMJ" pitchFamily="2" charset="0"/>
                <a:cs typeface="SutonnyMJ" pitchFamily="2" charset="0"/>
              </a:rPr>
              <a:t> কণা থাকে                                                          </a:t>
            </a:r>
          </a:p>
          <a:p>
            <a:r>
              <a:rPr lang="bn-IN" sz="3600" dirty="0" smtClean="0">
                <a:latin typeface="SutonnyMJ" pitchFamily="2" charset="0"/>
                <a:cs typeface="SutonnyMJ" pitchFamily="2" charset="0"/>
              </a:rPr>
              <a:t>একাধিক রাইবোসোম মুক্তোর মালার ন্যায় অবস্থান করাকে </a:t>
            </a:r>
            <a:r>
              <a:rPr lang="bn-IN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পলিরাইবোসোম বা পলিসোম </a:t>
            </a:r>
            <a:r>
              <a:rPr lang="bn-IN" sz="3600" dirty="0" smtClean="0">
                <a:latin typeface="SutonnyMJ" pitchFamily="2" charset="0"/>
                <a:cs typeface="SutonnyMJ" pitchFamily="2" charset="0"/>
              </a:rPr>
              <a:t>বলা হয়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66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2880"/>
            <a:ext cx="7766936" cy="1207008"/>
          </a:xfrm>
        </p:spPr>
        <p:txBody>
          <a:bodyPr/>
          <a:lstStyle/>
          <a:p>
            <a:pPr algn="l"/>
            <a:r>
              <a:rPr lang="bn-IN" sz="8000" b="1" dirty="0" smtClean="0">
                <a:solidFill>
                  <a:schemeClr val="accent5"/>
                </a:solidFill>
              </a:rPr>
              <a:t>পলিরাইবোসোম</a:t>
            </a:r>
            <a:endParaRPr lang="en-US" sz="8000" b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920240"/>
            <a:ext cx="7766936" cy="44256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888"/>
            <a:ext cx="12192000" cy="546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70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1952" y="0"/>
            <a:ext cx="9476978" cy="1152328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chemeClr val="accent3">
                    <a:lumMod val="75000"/>
                  </a:schemeClr>
                </a:solidFill>
              </a:rPr>
              <a:t>প্রকারভেদ</a:t>
            </a:r>
            <a:endParaRPr lang="en-US" sz="8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6004" y="1408176"/>
            <a:ext cx="8596668" cy="737203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রাইবোসোম</a:t>
            </a:r>
            <a:r>
              <a:rPr lang="en-US" sz="3600" dirty="0" smtClean="0"/>
              <a:t> </a:t>
            </a:r>
            <a:r>
              <a:rPr lang="en-US" sz="3200" dirty="0" err="1" smtClean="0"/>
              <a:t>দুই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</a:t>
            </a:r>
            <a:r>
              <a:rPr lang="en-US" sz="4800" dirty="0" smtClean="0"/>
              <a:t>-  </a:t>
            </a:r>
            <a:r>
              <a:rPr lang="en-US" sz="3600" b="1" dirty="0" smtClean="0">
                <a:solidFill>
                  <a:schemeClr val="accent2"/>
                </a:solidFill>
              </a:rPr>
              <a:t>70 S    </a:t>
            </a:r>
            <a:r>
              <a:rPr lang="en-US" sz="3600" dirty="0" smtClean="0"/>
              <a:t>ও     </a:t>
            </a:r>
            <a:r>
              <a:rPr lang="en-US" sz="3600" b="1" dirty="0" smtClean="0">
                <a:solidFill>
                  <a:srgbClr val="00B0F0"/>
                </a:solidFill>
              </a:rPr>
              <a:t>80 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22" y="2401227"/>
            <a:ext cx="9272016" cy="3624798"/>
          </a:xfrm>
        </p:spPr>
      </p:pic>
    </p:spTree>
    <p:extLst>
      <p:ext uri="{BB962C8B-B14F-4D97-AF65-F5344CB8AC3E}">
        <p14:creationId xmlns:p14="http://schemas.microsoft.com/office/powerpoint/2010/main" val="2607283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348</Words>
  <Application>Microsoft Office PowerPoint</Application>
  <PresentationFormat>Widescreen</PresentationFormat>
  <Paragraphs>49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Siyam Rupali ANSI</vt:lpstr>
      <vt:lpstr>SutonnyMJ</vt:lpstr>
      <vt:lpstr>Trebuchet MS</vt:lpstr>
      <vt:lpstr>Vrinda</vt:lpstr>
      <vt:lpstr>Wingdings</vt:lpstr>
      <vt:lpstr>Wingdings 3</vt:lpstr>
      <vt:lpstr>Facet</vt:lpstr>
      <vt:lpstr>PowerPoint Presentation</vt:lpstr>
      <vt:lpstr>স্বাগতম</vt:lpstr>
      <vt:lpstr>মোঃ মহিউদদী্ন মাহমুদ </vt:lpstr>
      <vt:lpstr>মাদার টেরেসার উক্তি</vt:lpstr>
      <vt:lpstr>পাঠ পরিচিতি</vt:lpstr>
      <vt:lpstr>শিখনফল</vt:lpstr>
      <vt:lpstr>পরিচিতি</vt:lpstr>
      <vt:lpstr>পলিরাইবোসোম</vt:lpstr>
      <vt:lpstr>প্রকারভেদ</vt:lpstr>
      <vt:lpstr>ভৌত গঠন</vt:lpstr>
      <vt:lpstr>PowerPoint Presentation</vt:lpstr>
      <vt:lpstr>PowerPoint Presentation</vt:lpstr>
      <vt:lpstr>রাসায়নিক গঠন</vt:lpstr>
      <vt:lpstr>     কাজ</vt:lpstr>
      <vt:lpstr>PowerPoint Presentation</vt:lpstr>
      <vt:lpstr>   দলীয় কাজ </vt:lpstr>
      <vt:lpstr>  বাড়ির কাজ </vt:lpstr>
      <vt:lpstr> ধন্যবাদ                                                          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108</cp:revision>
  <dcterms:created xsi:type="dcterms:W3CDTF">2020-04-02T06:03:53Z</dcterms:created>
  <dcterms:modified xsi:type="dcterms:W3CDTF">2020-04-30T14:04:04Z</dcterms:modified>
</cp:coreProperties>
</file>