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5D798-21D0-4479-86E4-90FEFCCC68D5}" type="datetimeFigureOut">
              <a:rPr lang="en-SG" smtClean="0"/>
              <a:t>30/4/2020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D0CB2-45BA-4CDA-B291-49548185BBF0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985083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5D798-21D0-4479-86E4-90FEFCCC68D5}" type="datetimeFigureOut">
              <a:rPr lang="en-SG" smtClean="0"/>
              <a:t>30/4/2020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D0CB2-45BA-4CDA-B291-49548185BBF0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26521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5D798-21D0-4479-86E4-90FEFCCC68D5}" type="datetimeFigureOut">
              <a:rPr lang="en-SG" smtClean="0"/>
              <a:t>30/4/2020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D0CB2-45BA-4CDA-B291-49548185BBF0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8004240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385828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5D798-21D0-4479-86E4-90FEFCCC68D5}" type="datetimeFigureOut">
              <a:rPr lang="en-SG" smtClean="0"/>
              <a:t>30/4/2020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D0CB2-45BA-4CDA-B291-49548185BBF0}" type="slidenum">
              <a:rPr lang="en-SG" smtClean="0"/>
              <a:t>‹#›</a:t>
            </a:fld>
            <a:endParaRPr lang="en-SG"/>
          </a:p>
        </p:txBody>
      </p:sp>
      <p:sp>
        <p:nvSpPr>
          <p:cNvPr id="11" name="TextBox 10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877421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5D798-21D0-4479-86E4-90FEFCCC68D5}" type="datetimeFigureOut">
              <a:rPr lang="en-SG" smtClean="0"/>
              <a:t>30/4/2020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D0CB2-45BA-4CDA-B291-49548185BBF0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2430913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5D798-21D0-4479-86E4-90FEFCCC68D5}" type="datetimeFigureOut">
              <a:rPr lang="en-SG" smtClean="0"/>
              <a:t>30/4/2020</a:t>
            </a:fld>
            <a:endParaRPr lang="en-SG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D0CB2-45BA-4CDA-B291-49548185BBF0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6039500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5D798-21D0-4479-86E4-90FEFCCC68D5}" type="datetimeFigureOut">
              <a:rPr lang="en-SG" smtClean="0"/>
              <a:t>30/4/2020</a:t>
            </a:fld>
            <a:endParaRPr lang="en-SG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D0CB2-45BA-4CDA-B291-49548185BBF0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4299939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5D798-21D0-4479-86E4-90FEFCCC68D5}" type="datetimeFigureOut">
              <a:rPr lang="en-SG" smtClean="0"/>
              <a:t>30/4/2020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D0CB2-45BA-4CDA-B291-49548185BBF0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2905563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5D798-21D0-4479-86E4-90FEFCCC68D5}" type="datetimeFigureOut">
              <a:rPr lang="en-SG" smtClean="0"/>
              <a:t>30/4/2020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D0CB2-45BA-4CDA-B291-49548185BBF0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379102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5D798-21D0-4479-86E4-90FEFCCC68D5}" type="datetimeFigureOut">
              <a:rPr lang="en-SG" smtClean="0"/>
              <a:t>30/4/2020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D0CB2-45BA-4CDA-B291-49548185BBF0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537830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5D798-21D0-4479-86E4-90FEFCCC68D5}" type="datetimeFigureOut">
              <a:rPr lang="en-SG" smtClean="0"/>
              <a:t>30/4/2020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D0CB2-45BA-4CDA-B291-49548185BBF0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836950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5D798-21D0-4479-86E4-90FEFCCC68D5}" type="datetimeFigureOut">
              <a:rPr lang="en-SG" smtClean="0"/>
              <a:t>30/4/2020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D0CB2-45BA-4CDA-B291-49548185BBF0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565093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5D798-21D0-4479-86E4-90FEFCCC68D5}" type="datetimeFigureOut">
              <a:rPr lang="en-SG" smtClean="0"/>
              <a:t>30/4/2020</a:t>
            </a:fld>
            <a:endParaRPr lang="en-S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D0CB2-45BA-4CDA-B291-49548185BBF0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079246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5D798-21D0-4479-86E4-90FEFCCC68D5}" type="datetimeFigureOut">
              <a:rPr lang="en-SG" smtClean="0"/>
              <a:t>30/4/2020</a:t>
            </a:fld>
            <a:endParaRPr lang="en-SG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D0CB2-45BA-4CDA-B291-49548185BBF0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933200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5D798-21D0-4479-86E4-90FEFCCC68D5}" type="datetimeFigureOut">
              <a:rPr lang="en-SG" smtClean="0"/>
              <a:t>30/4/2020</a:t>
            </a:fld>
            <a:endParaRPr lang="en-SG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D0CB2-45BA-4CDA-B291-49548185BBF0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237020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5D798-21D0-4479-86E4-90FEFCCC68D5}" type="datetimeFigureOut">
              <a:rPr lang="en-SG" smtClean="0"/>
              <a:t>30/4/2020</a:t>
            </a:fld>
            <a:endParaRPr lang="en-SG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D0CB2-45BA-4CDA-B291-49548185BBF0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184675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5D798-21D0-4479-86E4-90FEFCCC68D5}" type="datetimeFigureOut">
              <a:rPr lang="en-SG" smtClean="0"/>
              <a:t>30/4/2020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D0CB2-45BA-4CDA-B291-49548185BBF0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805421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13"/>
          <a:stretch/>
        </p:blipFill>
        <p:spPr>
          <a:xfrm>
            <a:off x="8000197" y="0"/>
            <a:ext cx="1603387" cy="1143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99"/>
          <a:stretch/>
        </p:blipFill>
        <p:spPr>
          <a:xfrm>
            <a:off x="8609012" y="6092866"/>
            <a:ext cx="993734" cy="765134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BF55D798-21D0-4479-86E4-90FEFCCC68D5}" type="datetimeFigureOut">
              <a:rPr lang="en-SG" smtClean="0"/>
              <a:t>30/4/2020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D0CB2-45BA-4CDA-B291-49548185BBF0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71856589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-19624"/>
            <a:ext cx="9393382" cy="1169551"/>
          </a:xfrm>
          <a:prstGeom prst="rect">
            <a:avLst/>
          </a:prstGeom>
          <a:solidFill>
            <a:srgbClr val="00B050"/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ম্যাথ</a:t>
            </a:r>
            <a:r>
              <a:rPr lang="en-US" sz="54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এন্ড</a:t>
            </a:r>
            <a:r>
              <a:rPr lang="en-US" sz="54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সাইন্স</a:t>
            </a:r>
            <a:r>
              <a:rPr lang="en-US" sz="54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কেয়ার</a:t>
            </a:r>
            <a:endParaRPr lang="en-US" sz="5400" b="1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1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sz="16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গণিত,উচ্চতর</a:t>
            </a:r>
            <a:r>
              <a:rPr lang="en-US" sz="1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গণিত,রসায়ন,পদার্থবিজ্ঞান</a:t>
            </a:r>
            <a:r>
              <a:rPr lang="en-US" sz="1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endParaRPr lang="en-SG" sz="16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Flowchart: Alternate Process 2"/>
          <p:cNvSpPr/>
          <p:nvPr/>
        </p:nvSpPr>
        <p:spPr>
          <a:xfrm>
            <a:off x="9393382" y="0"/>
            <a:ext cx="2798618" cy="2549236"/>
          </a:xfrm>
          <a:prstGeom prst="flowChartAlternateProcess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শ্রেনিঃ৯ম/১০ম</a:t>
            </a:r>
          </a:p>
          <a:p>
            <a:pPr algn="ctr"/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বিষয়ঃউচ্চতর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গণিত</a:t>
            </a:r>
            <a:endParaRPr lang="en-US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অধ্যায়ঃ৩য় (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জ্যামিতি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</a:p>
          <a:p>
            <a:pPr algn="ctr"/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উপপাদ্য-৪</a:t>
            </a:r>
          </a:p>
          <a:p>
            <a:pPr algn="ctr"/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তারিখঃ৩০/০৪/২০২০ইং</a:t>
            </a:r>
            <a:endParaRPr lang="en-SG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191491"/>
            <a:ext cx="9393382" cy="1200329"/>
          </a:xfrm>
          <a:prstGeom prst="rect">
            <a:avLst/>
          </a:prstGeom>
          <a:solidFill>
            <a:schemeClr val="tx2">
              <a:lumMod val="2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উপপাদ্যঃ৪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ত্রিভুজের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সূক্ষ্মকোণের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বিপরীত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বাহুর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অংকিত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বর্গক্ষেত্র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অপর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বাহুর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অংকিত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বর্গক্ষেত্রদ্বয়ের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ক্ষেত্রফলের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সমষ্টি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অপেক্ষা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ঐ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দুইবাহুর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অপরটি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লম্ব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অভিক্ষেপের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অন্তর্গত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আয়তক্ষেত্রের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ক্ষেত্রফলের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দ্বিগুন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পরিমাণ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কম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SG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Isosceles Triangle 4"/>
          <p:cNvSpPr/>
          <p:nvPr/>
        </p:nvSpPr>
        <p:spPr>
          <a:xfrm>
            <a:off x="8866908" y="3016763"/>
            <a:ext cx="3117273" cy="2881745"/>
          </a:xfrm>
          <a:prstGeom prst="triangle">
            <a:avLst>
              <a:gd name="adj" fmla="val 69466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6" name="TextBox 5"/>
          <p:cNvSpPr txBox="1"/>
          <p:nvPr/>
        </p:nvSpPr>
        <p:spPr>
          <a:xfrm>
            <a:off x="10917382" y="2715491"/>
            <a:ext cx="4710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SG" dirty="0"/>
          </a:p>
        </p:txBody>
      </p:sp>
      <p:sp>
        <p:nvSpPr>
          <p:cNvPr id="7" name="TextBox 6"/>
          <p:cNvSpPr txBox="1"/>
          <p:nvPr/>
        </p:nvSpPr>
        <p:spPr>
          <a:xfrm>
            <a:off x="11984180" y="5763491"/>
            <a:ext cx="2078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SG" dirty="0"/>
          </a:p>
        </p:txBody>
      </p:sp>
      <p:sp>
        <p:nvSpPr>
          <p:cNvPr id="8" name="TextBox 7"/>
          <p:cNvSpPr txBox="1"/>
          <p:nvPr/>
        </p:nvSpPr>
        <p:spPr>
          <a:xfrm>
            <a:off x="8659089" y="5763491"/>
            <a:ext cx="20781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C</a:t>
            </a:r>
            <a:endParaRPr lang="en-SG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0" y="2590800"/>
                <a:ext cx="10307782" cy="1015663"/>
              </a:xfrm>
              <a:prstGeom prst="rect">
                <a:avLst/>
              </a:prstGeom>
              <a:solidFill>
                <a:srgbClr val="002060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চিত্রে </a:t>
                </a:r>
                <a:r>
                  <a:rPr lang="en-US" sz="20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ABCত্রিভুজের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&lt;</m:t>
                    </m:r>
                  </m:oMath>
                </a14:m>
                <a:r>
                  <a:rPr lang="en-US" sz="2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ACB </a:t>
                </a:r>
                <a:r>
                  <a:rPr lang="en-US" sz="20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সূক্ষ্মকোণ,সূক্ষ্মকোণের</a:t>
                </a:r>
                <a:r>
                  <a:rPr lang="en-US" sz="2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0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বিপরীত</a:t>
                </a:r>
                <a:r>
                  <a:rPr lang="en-US" sz="2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0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বাহু</a:t>
                </a:r>
                <a:r>
                  <a:rPr lang="en-US" sz="2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0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AB।অপর</a:t>
                </a:r>
                <a:r>
                  <a:rPr lang="en-US" sz="2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0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দুই</a:t>
                </a:r>
                <a:r>
                  <a:rPr lang="en-US" sz="2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0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বাহু</a:t>
                </a:r>
                <a:r>
                  <a:rPr lang="en-US" sz="2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0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ACও</a:t>
                </a:r>
                <a:r>
                  <a:rPr lang="en-US" sz="2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BC। </a:t>
                </a:r>
                <a:r>
                  <a:rPr lang="en-US" sz="20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BCবাহুর</a:t>
                </a:r>
                <a:r>
                  <a:rPr lang="en-US" sz="2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0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উপর</a:t>
                </a:r>
                <a:r>
                  <a:rPr lang="en-US" sz="2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AC </a:t>
                </a:r>
                <a:r>
                  <a:rPr lang="en-US" sz="20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এর</a:t>
                </a:r>
                <a:r>
                  <a:rPr lang="en-US" sz="2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0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লম্ব</a:t>
                </a:r>
                <a:r>
                  <a:rPr lang="en-US" sz="2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0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অভিক্ষেপ</a:t>
                </a:r>
                <a:r>
                  <a:rPr lang="en-US" sz="2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0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CD।প্রমাণ</a:t>
                </a:r>
                <a:r>
                  <a:rPr lang="en-US" sz="2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0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করতে</a:t>
                </a:r>
                <a:r>
                  <a:rPr lang="en-US" sz="2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0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হবে</a:t>
                </a:r>
                <a:r>
                  <a:rPr lang="en-US" sz="2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0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যে</a:t>
                </a:r>
                <a:r>
                  <a:rPr lang="en-US" sz="2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, AB±=AC±+BC±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−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2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𝐵𝐶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.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𝐶𝐷</m:t>
                    </m:r>
                  </m:oMath>
                </a14:m>
                <a:r>
                  <a:rPr lang="en-US" sz="2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।</a:t>
                </a:r>
              </a:p>
              <a:p>
                <a:endParaRPr lang="en-US" sz="2000" dirty="0" smtClean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590800"/>
                <a:ext cx="10307782" cy="1015663"/>
              </a:xfrm>
              <a:prstGeom prst="rect">
                <a:avLst/>
              </a:prstGeom>
              <a:blipFill>
                <a:blip r:embed="rId2"/>
                <a:stretch>
                  <a:fillRect l="-591" t="-2395"/>
                </a:stretch>
              </a:blipFill>
            </p:spPr>
            <p:txBody>
              <a:bodyPr/>
              <a:lstStyle/>
              <a:p>
                <a:r>
                  <a:rPr lang="en-SG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0" y="3743319"/>
                <a:ext cx="8659088" cy="3293209"/>
              </a:xfrm>
              <a:prstGeom prst="rect">
                <a:avLst/>
              </a:prstGeom>
              <a:solidFill>
                <a:srgbClr val="00B0F0"/>
              </a:solidFill>
              <a:ln>
                <a:solidFill>
                  <a:schemeClr val="bg2">
                    <a:lumMod val="50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প্রমাণঃ</a:t>
                </a:r>
              </a:p>
              <a:p>
                <a:r>
                  <a:rPr lang="en-US" sz="2000" b="1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১)</a:t>
                </a:r>
                <a:r>
                  <a:rPr lang="en-US" sz="2000" b="1" dirty="0" err="1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ত্রিভুজ</a:t>
                </a:r>
                <a:r>
                  <a:rPr lang="en-US" sz="2000" b="1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ADC </a:t>
                </a:r>
                <a:r>
                  <a:rPr lang="en-US" sz="2000" b="1" dirty="0" err="1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সমকোণী</a:t>
                </a:r>
                <a:r>
                  <a:rPr lang="en-US" sz="2000" b="1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000" b="1" dirty="0" err="1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এবং</a:t>
                </a:r>
                <a:r>
                  <a:rPr lang="en-US" sz="2000" b="1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&lt;</m:t>
                    </m:r>
                    <m:r>
                      <a:rPr lang="en-US" sz="2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𝑨𝑫𝑪</m:t>
                    </m:r>
                    <m:r>
                      <a:rPr lang="en-US" sz="2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 </m:t>
                    </m:r>
                  </m:oMath>
                </a14:m>
                <a:r>
                  <a:rPr lang="en-US" sz="2000" b="1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সমকোণ</a:t>
                </a:r>
              </a:p>
              <a:p>
                <a:r>
                  <a:rPr lang="en-US" sz="2000" b="1" dirty="0" err="1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পিথাগোরাসের</a:t>
                </a:r>
                <a:r>
                  <a:rPr lang="en-US" sz="2000" b="1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000" b="1" dirty="0" err="1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সূত্রানুসারে,AC</a:t>
                </a:r>
                <a:r>
                  <a:rPr lang="en-US" sz="2000" b="1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±=AD±+CD±</a:t>
                </a:r>
              </a:p>
              <a:p>
                <a:r>
                  <a:rPr lang="en-US" sz="2000" b="1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২)</a:t>
                </a:r>
                <a:r>
                  <a:rPr lang="en-US" sz="2000" b="1" dirty="0" err="1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আবার</a:t>
                </a:r>
                <a:r>
                  <a:rPr lang="en-US" sz="2000" b="1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000" b="1" dirty="0" err="1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ত্রিভুজ</a:t>
                </a:r>
                <a:r>
                  <a:rPr lang="en-US" sz="2000" b="1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ADB </a:t>
                </a:r>
                <a:r>
                  <a:rPr lang="en-US" sz="2000" b="1" dirty="0" err="1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সমকোণী</a:t>
                </a:r>
                <a:r>
                  <a:rPr lang="en-US" sz="2000" b="1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000" b="1" dirty="0" err="1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ফলে</a:t>
                </a:r>
                <a:r>
                  <a:rPr lang="en-US" sz="2000" b="1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,</a:t>
                </a:r>
              </a:p>
              <a:p>
                <a:r>
                  <a:rPr lang="en-US" sz="2000" b="1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 AB±=AD±+BD±</a:t>
                </a:r>
              </a:p>
              <a:p>
                <a:r>
                  <a:rPr lang="en-US" sz="2000" b="1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000" b="1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     =AD±</a:t>
                </a:r>
                <a:r>
                  <a:rPr lang="en-SG" sz="2000" b="1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+(BC</a:t>
                </a:r>
                <a14:m>
                  <m:oMath xmlns:m="http://schemas.openxmlformats.org/officeDocument/2006/math">
                    <m:r>
                      <a:rPr lang="en-SG" sz="2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−</m:t>
                    </m:r>
                  </m:oMath>
                </a14:m>
                <a:r>
                  <a:rPr lang="en-US" sz="2000" b="1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CD)±   [</a:t>
                </a:r>
                <a:r>
                  <a:rPr lang="en-US" sz="2000" b="1" dirty="0" err="1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যেহেতু</a:t>
                </a:r>
                <a14:m>
                  <m:oMath xmlns:m="http://schemas.openxmlformats.org/officeDocument/2006/math">
                    <m:r>
                      <a:rPr lang="en-US" sz="2000" b="1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 </m:t>
                    </m:r>
                    <m:r>
                      <a:rPr lang="en-US" sz="2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𝑩𝑫</m:t>
                    </m:r>
                    <m:r>
                      <a:rPr lang="en-US" sz="2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=</m:t>
                    </m:r>
                    <m:r>
                      <a:rPr lang="en-US" sz="2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𝑩𝑪</m:t>
                    </m:r>
                    <m:r>
                      <a:rPr lang="en-US" sz="2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−</m:t>
                    </m:r>
                    <m:r>
                      <a:rPr lang="en-US" sz="2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𝑪𝑫</m:t>
                    </m:r>
                    <m:r>
                      <a:rPr lang="en-US" sz="2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]</m:t>
                    </m:r>
                  </m:oMath>
                </a14:m>
                <a:endParaRPr lang="en-US" sz="2000" b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r>
                  <a:rPr lang="en-US" sz="2000" b="1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000" b="1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     =AD±+BC±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−</m:t>
                    </m:r>
                    <m:r>
                      <a:rPr lang="en-US" sz="2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𝟐</m:t>
                    </m:r>
                    <m:r>
                      <a:rPr lang="en-US" sz="2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𝑩𝑪</m:t>
                    </m:r>
                    <m:r>
                      <a:rPr lang="en-US" sz="2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.</m:t>
                    </m:r>
                    <m:r>
                      <a:rPr lang="en-US" sz="2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𝑪𝑫</m:t>
                    </m:r>
                    <m:r>
                      <a:rPr lang="en-US" sz="2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+</m:t>
                    </m:r>
                    <m:r>
                      <a:rPr lang="en-US" sz="2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𝑪𝑫</m:t>
                    </m:r>
                    <m:r>
                      <a:rPr lang="en-US" sz="2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²</m:t>
                    </m:r>
                  </m:oMath>
                </a14:m>
                <a:endParaRPr lang="en-US" sz="2000" b="1" dirty="0" smtClean="0">
                  <a:solidFill>
                    <a:schemeClr val="tx1"/>
                  </a:solidFill>
                  <a:latin typeface="NikoshBAN" panose="02000000000000000000" pitchFamily="2" charset="0"/>
                  <a:ea typeface="Cambria Math" panose="02040503050406030204" pitchFamily="18" charset="0"/>
                  <a:cs typeface="NikoshBAN" panose="02000000000000000000" pitchFamily="2" charset="0"/>
                </a:endParaRPr>
              </a:p>
              <a:p>
                <a:r>
                  <a:rPr lang="en-US" sz="2000" b="1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      =  AD±+CD±+BC</a:t>
                </a:r>
                <a14:m>
                  <m:oMath xmlns:m="http://schemas.openxmlformats.org/officeDocument/2006/math">
                    <m:r>
                      <a:rPr lang="en-US" sz="20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²</m:t>
                    </m:r>
                    <m:r>
                      <a:rPr lang="en-US" sz="2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−</m:t>
                    </m:r>
                    <m:r>
                      <a:rPr lang="en-US" sz="2000" b="1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𝟐</m:t>
                    </m:r>
                  </m:oMath>
                </a14:m>
                <a:r>
                  <a:rPr lang="en-US" sz="2000" b="1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BC.CD</a:t>
                </a:r>
              </a:p>
              <a:p>
                <a:r>
                  <a:rPr lang="en-US" sz="2000" b="1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000" b="1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     =AC±+BC±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−</m:t>
                    </m:r>
                    <m:r>
                      <a:rPr lang="en-US" sz="2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𝟐</m:t>
                    </m:r>
                    <m:r>
                      <a:rPr lang="en-US" sz="2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𝑩𝑪</m:t>
                    </m:r>
                    <m:r>
                      <a:rPr lang="en-US" sz="2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.</m:t>
                    </m:r>
                    <m:r>
                      <a:rPr lang="en-US" sz="2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𝑪𝑫</m:t>
                    </m:r>
                  </m:oMath>
                </a14:m>
                <a:r>
                  <a:rPr lang="en-US" sz="2000" b="1" i="1" dirty="0" smtClean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[</a:t>
                </a:r>
                <a:r>
                  <a:rPr lang="en-US" sz="2000" b="1" i="1" dirty="0" smtClean="0">
                    <a:solidFill>
                      <a:schemeClr val="tx1"/>
                    </a:solidFill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১ </a:t>
                </a:r>
                <a:r>
                  <a:rPr lang="en-US" sz="2000" b="1" i="1" dirty="0" err="1" smtClean="0">
                    <a:solidFill>
                      <a:schemeClr val="tx1"/>
                    </a:solidFill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হতে</a:t>
                </a:r>
                <a:r>
                  <a:rPr lang="en-US" sz="2000" b="1" i="1" dirty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]</a:t>
                </a:r>
                <a:endParaRPr lang="en-US" sz="2000" b="1" i="1" dirty="0" smtClean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NikoshBAN" panose="02000000000000000000" pitchFamily="2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NikoshBAN" panose="02000000000000000000" pitchFamily="2" charset="0"/>
                        </a:rPr>
                        <m:t>∴</m:t>
                      </m:r>
                      <m:r>
                        <a:rPr lang="en-US" sz="2800" b="1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NikoshBAN" panose="02000000000000000000" pitchFamily="2" charset="0"/>
                        </a:rPr>
                        <m:t>𝑨𝑩</m:t>
                      </m:r>
                      <m:r>
                        <a:rPr lang="en-US" sz="2800" b="1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NikoshBAN" panose="02000000000000000000" pitchFamily="2" charset="0"/>
                        </a:rPr>
                        <m:t>²</m:t>
                      </m:r>
                      <m:r>
                        <a:rPr lang="en-US" sz="2800" b="1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NikoshBAN" panose="02000000000000000000" pitchFamily="2" charset="0"/>
                        </a:rPr>
                        <m:t>=</m:t>
                      </m:r>
                      <m:r>
                        <a:rPr lang="en-US" sz="2800" b="1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NikoshBAN" panose="02000000000000000000" pitchFamily="2" charset="0"/>
                        </a:rPr>
                        <m:t>𝑨𝑪</m:t>
                      </m:r>
                      <m:r>
                        <a:rPr lang="en-US" sz="2800" b="1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NikoshBAN" panose="02000000000000000000" pitchFamily="2" charset="0"/>
                        </a:rPr>
                        <m:t>²</m:t>
                      </m:r>
                      <m:r>
                        <a:rPr lang="en-US" sz="2800" b="1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NikoshBAN" panose="02000000000000000000" pitchFamily="2" charset="0"/>
                        </a:rPr>
                        <m:t>+</m:t>
                      </m:r>
                      <m:r>
                        <a:rPr lang="en-US" sz="2800" b="1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NikoshBAN" panose="02000000000000000000" pitchFamily="2" charset="0"/>
                        </a:rPr>
                        <m:t>𝑩𝑪</m:t>
                      </m:r>
                      <m:r>
                        <a:rPr lang="en-US" sz="2800" b="1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NikoshBAN" panose="02000000000000000000" pitchFamily="2" charset="0"/>
                        </a:rPr>
                        <m:t>²</m:t>
                      </m:r>
                      <m:r>
                        <a:rPr lang="en-US" sz="2800" b="1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NikoshBAN" panose="02000000000000000000" pitchFamily="2" charset="0"/>
                        </a:rPr>
                        <m:t>−</m:t>
                      </m:r>
                      <m:r>
                        <a:rPr lang="en-US" sz="2800" b="1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NikoshBAN" panose="02000000000000000000" pitchFamily="2" charset="0"/>
                        </a:rPr>
                        <m:t>𝟐</m:t>
                      </m:r>
                      <m:r>
                        <a:rPr lang="en-US" sz="2800" b="1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NikoshBAN" panose="02000000000000000000" pitchFamily="2" charset="0"/>
                        </a:rPr>
                        <m:t>𝑩𝑪</m:t>
                      </m:r>
                      <m:r>
                        <a:rPr lang="en-US" sz="2800" b="1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NikoshBAN" panose="02000000000000000000" pitchFamily="2" charset="0"/>
                        </a:rPr>
                        <m:t>.</m:t>
                      </m:r>
                      <m:r>
                        <a:rPr lang="en-US" sz="2800" b="1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NikoshBAN" panose="02000000000000000000" pitchFamily="2" charset="0"/>
                        </a:rPr>
                        <m:t>𝑪𝑫</m:t>
                      </m:r>
                    </m:oMath>
                  </m:oMathPara>
                </a14:m>
                <a:endParaRPr lang="en-US" sz="2800" b="1" dirty="0" smtClean="0">
                  <a:solidFill>
                    <a:srgbClr val="FFFF0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3743319"/>
                <a:ext cx="8659088" cy="3293209"/>
              </a:xfrm>
              <a:prstGeom prst="rect">
                <a:avLst/>
              </a:prstGeom>
              <a:blipFill>
                <a:blip r:embed="rId3"/>
                <a:stretch>
                  <a:fillRect l="-633" t="-738"/>
                </a:stretch>
              </a:blipFill>
              <a:ln>
                <a:solidFill>
                  <a:schemeClr val="bg2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SG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Straight Connector 13"/>
          <p:cNvCxnSpPr>
            <a:stCxn id="5" idx="0"/>
          </p:cNvCxnSpPr>
          <p:nvPr/>
        </p:nvCxnSpPr>
        <p:spPr>
          <a:xfrm flipH="1">
            <a:off x="10917382" y="3016763"/>
            <a:ext cx="114971" cy="28817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0515600" y="6132823"/>
            <a:ext cx="8728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671078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/>
      <p:bldP spid="7" grpId="0"/>
      <p:bldP spid="8" grpId="0"/>
      <p:bldP spid="11" grpId="0" animBg="1"/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57746" y="1981200"/>
            <a:ext cx="9684327" cy="2800767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8800" dirty="0" err="1" smtClean="0"/>
              <a:t>ধন্যবাদ</a:t>
            </a:r>
            <a:r>
              <a:rPr lang="en-US" sz="8800" dirty="0" smtClean="0"/>
              <a:t> </a:t>
            </a:r>
            <a:r>
              <a:rPr lang="en-US" sz="8800" dirty="0" err="1" smtClean="0"/>
              <a:t>সবাইকে</a:t>
            </a:r>
            <a:endParaRPr lang="en-US" sz="8800" dirty="0" smtClean="0"/>
          </a:p>
          <a:p>
            <a:pPr algn="ctr"/>
            <a:r>
              <a:rPr lang="en-US" sz="8800" dirty="0" err="1" smtClean="0"/>
              <a:t>শুভ</a:t>
            </a:r>
            <a:r>
              <a:rPr lang="en-US" sz="8800" dirty="0" smtClean="0"/>
              <a:t> </a:t>
            </a:r>
            <a:r>
              <a:rPr lang="en-US" sz="8800" dirty="0" err="1" smtClean="0"/>
              <a:t>রাত্রি</a:t>
            </a:r>
            <a:endParaRPr lang="en-SG" sz="8800" dirty="0"/>
          </a:p>
        </p:txBody>
      </p:sp>
    </p:spTree>
    <p:extLst>
      <p:ext uri="{BB962C8B-B14F-4D97-AF65-F5344CB8AC3E}">
        <p14:creationId xmlns:p14="http://schemas.microsoft.com/office/powerpoint/2010/main" val="18611662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108</TotalTime>
  <Words>195</Words>
  <Application>Microsoft Office PowerPoint</Application>
  <PresentationFormat>Widescreen</PresentationFormat>
  <Paragraphs>25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Cambria Math</vt:lpstr>
      <vt:lpstr>Century Gothic</vt:lpstr>
      <vt:lpstr>NikoshBAN</vt:lpstr>
      <vt:lpstr>Wingdings 3</vt:lpstr>
      <vt:lpstr>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RATAN KUMER DEWRY</dc:creator>
  <cp:lastModifiedBy>RATAN KUMER DEWRY</cp:lastModifiedBy>
  <cp:revision>15</cp:revision>
  <dcterms:created xsi:type="dcterms:W3CDTF">2020-04-30T12:21:27Z</dcterms:created>
  <dcterms:modified xsi:type="dcterms:W3CDTF">2020-04-30T14:11:18Z</dcterms:modified>
</cp:coreProperties>
</file>