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6"/>
  </p:notesMasterIdLst>
  <p:sldIdLst>
    <p:sldId id="282" r:id="rId2"/>
    <p:sldId id="256" r:id="rId3"/>
    <p:sldId id="257" r:id="rId4"/>
    <p:sldId id="260" r:id="rId5"/>
    <p:sldId id="261" r:id="rId6"/>
    <p:sldId id="262" r:id="rId7"/>
    <p:sldId id="263" r:id="rId8"/>
    <p:sldId id="265" r:id="rId9"/>
    <p:sldId id="259" r:id="rId10"/>
    <p:sldId id="266" r:id="rId11"/>
    <p:sldId id="267" r:id="rId12"/>
    <p:sldId id="268" r:id="rId13"/>
    <p:sldId id="264" r:id="rId14"/>
    <p:sldId id="270" r:id="rId15"/>
    <p:sldId id="271" r:id="rId16"/>
    <p:sldId id="272" r:id="rId17"/>
    <p:sldId id="269"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2764fc23941937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90" y="66"/>
      </p:cViewPr>
      <p:guideLst>
        <p:guide orient="horz" pos="2160"/>
        <p:guide pos="2880"/>
      </p:guideLst>
    </p:cSldViewPr>
  </p:slideViewPr>
  <p:notesTextViewPr>
    <p:cViewPr>
      <p:scale>
        <a:sx n="100" d="100"/>
        <a:sy n="100" d="100"/>
      </p:scale>
      <p:origin x="0" y="-5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5DEA6-73F0-4D61-9E74-A3DBFB4032BE}" type="doc">
      <dgm:prSet loTypeId="urn:microsoft.com/office/officeart/2005/8/layout/cycle3" loCatId="cycle" qsTypeId="urn:microsoft.com/office/officeart/2005/8/quickstyle/simple1" qsCatId="simple" csTypeId="urn:microsoft.com/office/officeart/2005/8/colors/accent1_2" csCatId="accent1" phldr="0"/>
      <dgm:spPr/>
      <dgm:t>
        <a:bodyPr/>
        <a:lstStyle/>
        <a:p>
          <a:endParaRPr lang="en-US"/>
        </a:p>
      </dgm:t>
    </dgm:pt>
    <dgm:pt modelId="{E57BF23C-0CCD-4621-A812-E9672D77B4EB}" type="pres">
      <dgm:prSet presAssocID="{7A75DEA6-73F0-4D61-9E74-A3DBFB4032BE}" presName="Name0" presStyleCnt="0">
        <dgm:presLayoutVars>
          <dgm:dir/>
          <dgm:resizeHandles val="exact"/>
        </dgm:presLayoutVars>
      </dgm:prSet>
      <dgm:spPr/>
      <dgm:t>
        <a:bodyPr/>
        <a:lstStyle/>
        <a:p>
          <a:endParaRPr lang="en-US"/>
        </a:p>
      </dgm:t>
    </dgm:pt>
    <dgm:pt modelId="{87B7A760-7C37-482E-830C-C3311333C37F}" type="pres">
      <dgm:prSet presAssocID="{7A75DEA6-73F0-4D61-9E74-A3DBFB4032BE}" presName="cycle" presStyleCnt="0"/>
      <dgm:spPr/>
    </dgm:pt>
  </dgm:ptLst>
  <dgm:cxnLst>
    <dgm:cxn modelId="{C1853646-D661-450A-A7EF-5677A8964151}" type="presOf" srcId="{7A75DEA6-73F0-4D61-9E74-A3DBFB4032BE}" destId="{E57BF23C-0CCD-4621-A812-E9672D77B4EB}" srcOrd="0" destOrd="0" presId="urn:microsoft.com/office/officeart/2005/8/layout/cycle3"/>
    <dgm:cxn modelId="{92EE118B-B900-4120-8725-B69152373B94}" type="presParOf" srcId="{E57BF23C-0CCD-4621-A812-E9672D77B4EB}" destId="{87B7A760-7C37-482E-830C-C3311333C37F}" srcOrd="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F73DD-89DB-403A-A5F3-630709D4226D}" type="datetimeFigureOut">
              <a:rPr lang="en-US" smtClean="0"/>
              <a:t>4/4/2020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85E2B-3025-419C-AA59-23BE1DE85566}" type="slidenum">
              <a:rPr lang="en-US" smtClean="0"/>
              <a:t>‹#›</a:t>
            </a:fld>
            <a:endParaRPr lang="en-US"/>
          </a:p>
        </p:txBody>
      </p:sp>
    </p:spTree>
    <p:extLst>
      <p:ext uri="{BB962C8B-B14F-4D97-AF65-F5344CB8AC3E}">
        <p14:creationId xmlns:p14="http://schemas.microsoft.com/office/powerpoint/2010/main" val="388837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fULifMmq8j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স্লাইডটি</a:t>
            </a:r>
            <a:r>
              <a:rPr lang="en-US" baseline="0" dirty="0" smtClean="0"/>
              <a:t> </a:t>
            </a:r>
            <a:r>
              <a:rPr lang="en-US" baseline="0" dirty="0" err="1" smtClean="0"/>
              <a:t>হাইড</a:t>
            </a:r>
            <a:r>
              <a:rPr lang="en-US" baseline="0" dirty="0" smtClean="0"/>
              <a:t> </a:t>
            </a:r>
            <a:r>
              <a:rPr lang="en-US" baseline="0" dirty="0" err="1" smtClean="0"/>
              <a:t>করা</a:t>
            </a:r>
            <a:r>
              <a:rPr lang="en-US" baseline="0" dirty="0" smtClean="0"/>
              <a:t> </a:t>
            </a:r>
            <a:r>
              <a:rPr lang="en-US" baseline="0" dirty="0" err="1" smtClean="0"/>
              <a:t>আছে</a:t>
            </a:r>
            <a:r>
              <a:rPr lang="en-US" baseline="0" smtClean="0"/>
              <a:t> ।</a:t>
            </a:r>
            <a:endParaRPr lang="en-US"/>
          </a:p>
        </p:txBody>
      </p:sp>
      <p:sp>
        <p:nvSpPr>
          <p:cNvPr id="4" name="Slide Number Placeholder 3"/>
          <p:cNvSpPr>
            <a:spLocks noGrp="1"/>
          </p:cNvSpPr>
          <p:nvPr>
            <p:ph type="sldNum" sz="quarter" idx="10"/>
          </p:nvPr>
        </p:nvSpPr>
        <p:spPr/>
        <p:txBody>
          <a:bodyPr/>
          <a:lstStyle/>
          <a:p>
            <a:fld id="{8E9DEEA0-5576-4C1F-8EAC-EA88179E649F}" type="slidenum">
              <a:rPr lang="en-US" smtClean="0"/>
              <a:t>1</a:t>
            </a:fld>
            <a:endParaRPr lang="en-US"/>
          </a:p>
        </p:txBody>
      </p:sp>
    </p:spTree>
    <p:extLst>
      <p:ext uri="{BB962C8B-B14F-4D97-AF65-F5344CB8AC3E}">
        <p14:creationId xmlns:p14="http://schemas.microsoft.com/office/powerpoint/2010/main" val="85299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সবল</a:t>
            </a:r>
            <a:r>
              <a:rPr lang="en-US" dirty="0" smtClean="0"/>
              <a:t> ও </a:t>
            </a:r>
            <a:r>
              <a:rPr lang="en-US" dirty="0" err="1" smtClean="0"/>
              <a:t>দূর্বল</a:t>
            </a:r>
            <a:r>
              <a:rPr lang="en-US" baseline="0" dirty="0" smtClean="0"/>
              <a:t> </a:t>
            </a:r>
            <a:r>
              <a:rPr lang="en-US" baseline="0" dirty="0" err="1" smtClean="0"/>
              <a:t>শিক্ষার্থী</a:t>
            </a:r>
            <a:r>
              <a:rPr lang="en-US" baseline="0" dirty="0" smtClean="0"/>
              <a:t> </a:t>
            </a:r>
            <a:r>
              <a:rPr lang="en-US" baseline="0" dirty="0" err="1" smtClean="0"/>
              <a:t>চিহ্নিত</a:t>
            </a:r>
            <a:r>
              <a:rPr lang="en-US" baseline="0" dirty="0" smtClean="0"/>
              <a:t> </a:t>
            </a:r>
            <a:r>
              <a:rPr lang="en-US" baseline="0" dirty="0" err="1" smtClean="0"/>
              <a:t>করে</a:t>
            </a:r>
            <a:r>
              <a:rPr lang="en-US" baseline="0" dirty="0" smtClean="0"/>
              <a:t> </a:t>
            </a:r>
            <a:r>
              <a:rPr lang="en-US" baseline="0" dirty="0" err="1" smtClean="0"/>
              <a:t>মান</a:t>
            </a:r>
            <a:r>
              <a:rPr lang="en-US" baseline="0" dirty="0" smtClean="0"/>
              <a:t> </a:t>
            </a:r>
            <a:r>
              <a:rPr lang="en-US" baseline="0" dirty="0" err="1" smtClean="0"/>
              <a:t>অনুসারে</a:t>
            </a:r>
            <a:r>
              <a:rPr lang="en-US" baseline="0" dirty="0" smtClean="0"/>
              <a:t> </a:t>
            </a:r>
            <a:r>
              <a:rPr lang="en-US" baseline="0" dirty="0" err="1" smtClean="0"/>
              <a:t>প্রশ্ন</a:t>
            </a:r>
            <a:r>
              <a:rPr lang="en-US" baseline="0" dirty="0" smtClean="0"/>
              <a:t> </a:t>
            </a:r>
            <a:r>
              <a:rPr lang="en-US" baseline="0" dirty="0" err="1" smtClean="0"/>
              <a:t>করা</a:t>
            </a:r>
            <a:r>
              <a:rPr lang="en-US" baseline="0" dirty="0" smtClean="0"/>
              <a:t> </a:t>
            </a:r>
            <a:r>
              <a:rPr lang="en-US" baseline="0" dirty="0" err="1" smtClean="0"/>
              <a:t>উত্তম</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11</a:t>
            </a:fld>
            <a:endParaRPr lang="en-US"/>
          </a:p>
        </p:txBody>
      </p:sp>
    </p:spTree>
    <p:extLst>
      <p:ext uri="{BB962C8B-B14F-4D97-AF65-F5344CB8AC3E}">
        <p14:creationId xmlns:p14="http://schemas.microsoft.com/office/powerpoint/2010/main" val="214954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উত্তরগুলো</a:t>
            </a:r>
            <a:r>
              <a:rPr lang="en-US" baseline="0" dirty="0" smtClean="0"/>
              <a:t> </a:t>
            </a:r>
            <a:r>
              <a:rPr lang="en-US" baseline="0" dirty="0" err="1" smtClean="0"/>
              <a:t>মিলিয়ে</a:t>
            </a:r>
            <a:r>
              <a:rPr lang="en-US" baseline="0" dirty="0" smtClean="0"/>
              <a:t> </a:t>
            </a:r>
            <a:r>
              <a:rPr lang="en-US" baseline="0" dirty="0" err="1" smtClean="0"/>
              <a:t>প্রাসঙ্গিক</a:t>
            </a:r>
            <a:r>
              <a:rPr lang="en-US" baseline="0" dirty="0" smtClean="0"/>
              <a:t> </a:t>
            </a:r>
            <a:r>
              <a:rPr lang="en-US" baseline="0" dirty="0" err="1" smtClean="0"/>
              <a:t>আলোচনা</a:t>
            </a:r>
            <a:r>
              <a:rPr lang="en-US" baseline="0" dirty="0" smtClean="0"/>
              <a:t> </a:t>
            </a:r>
            <a:r>
              <a:rPr lang="en-US" baseline="0" dirty="0" err="1" smtClean="0"/>
              <a:t>বাঞ্চনীয়</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12</a:t>
            </a:fld>
            <a:endParaRPr lang="en-US"/>
          </a:p>
        </p:txBody>
      </p:sp>
    </p:spTree>
    <p:extLst>
      <p:ext uri="{BB962C8B-B14F-4D97-AF65-F5344CB8AC3E}">
        <p14:creationId xmlns:p14="http://schemas.microsoft.com/office/powerpoint/2010/main" val="3003754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শিক্ষার্থীকে</a:t>
            </a:r>
            <a:r>
              <a:rPr lang="en-US" baseline="0" dirty="0" smtClean="0"/>
              <a:t> </a:t>
            </a:r>
            <a:r>
              <a:rPr lang="en-US" baseline="0" dirty="0" err="1" smtClean="0"/>
              <a:t>প্রমিত</a:t>
            </a:r>
            <a:r>
              <a:rPr lang="en-US" baseline="0" dirty="0" smtClean="0"/>
              <a:t> </a:t>
            </a:r>
            <a:r>
              <a:rPr lang="en-US" baseline="0" dirty="0" err="1" smtClean="0"/>
              <a:t>উচ্চারণে</a:t>
            </a:r>
            <a:r>
              <a:rPr lang="en-US" baseline="0" dirty="0" smtClean="0"/>
              <a:t> </a:t>
            </a:r>
            <a:r>
              <a:rPr lang="en-US" baseline="0" dirty="0" err="1" smtClean="0"/>
              <a:t>আবৃতি</a:t>
            </a:r>
            <a:r>
              <a:rPr lang="en-US" baseline="0" dirty="0" smtClean="0"/>
              <a:t> </a:t>
            </a:r>
            <a:r>
              <a:rPr lang="en-US" baseline="0" dirty="0" err="1" smtClean="0"/>
              <a:t>করতে</a:t>
            </a:r>
            <a:r>
              <a:rPr lang="en-US" baseline="0" dirty="0" smtClean="0"/>
              <a:t> </a:t>
            </a:r>
            <a:r>
              <a:rPr lang="en-US" baseline="0" dirty="0" err="1" smtClean="0"/>
              <a:t>আগ্রহী</a:t>
            </a:r>
            <a:r>
              <a:rPr lang="en-US" baseline="0" dirty="0" smtClean="0"/>
              <a:t> </a:t>
            </a:r>
            <a:r>
              <a:rPr lang="en-US" baseline="0" dirty="0" err="1" smtClean="0"/>
              <a:t>করে</a:t>
            </a:r>
            <a:r>
              <a:rPr lang="en-US" baseline="0" dirty="0" smtClean="0"/>
              <a:t> </a:t>
            </a:r>
            <a:r>
              <a:rPr lang="en-US" baseline="0" dirty="0" err="1" smtClean="0"/>
              <a:t>তুলতে</a:t>
            </a:r>
            <a:r>
              <a:rPr lang="en-US" baseline="0" dirty="0" smtClean="0"/>
              <a:t> </a:t>
            </a:r>
            <a:r>
              <a:rPr lang="en-US" baseline="0" dirty="0" err="1" smtClean="0"/>
              <a:t>হবে</a:t>
            </a:r>
            <a:r>
              <a:rPr lang="en-US" baseline="0" dirty="0" smtClean="0"/>
              <a:t> </a:t>
            </a:r>
            <a:r>
              <a:rPr lang="en-US" baseline="0" dirty="0" smtClean="0"/>
              <a:t>। </a:t>
            </a:r>
            <a:r>
              <a:rPr lang="en-US" baseline="0" dirty="0" err="1" smtClean="0"/>
              <a:t>হাইপার</a:t>
            </a:r>
            <a:r>
              <a:rPr lang="en-US" baseline="0" dirty="0" smtClean="0"/>
              <a:t> </a:t>
            </a:r>
            <a:r>
              <a:rPr lang="en-US" baseline="0" dirty="0" err="1" smtClean="0"/>
              <a:t>লিংক</a:t>
            </a:r>
            <a:r>
              <a:rPr lang="en-US" baseline="0" dirty="0" smtClean="0"/>
              <a:t> </a:t>
            </a:r>
            <a:r>
              <a:rPr lang="en-US" baseline="0" dirty="0" err="1" smtClean="0"/>
              <a:t>করে</a:t>
            </a:r>
            <a:r>
              <a:rPr lang="en-US" baseline="0" dirty="0" smtClean="0"/>
              <a:t> </a:t>
            </a:r>
            <a:r>
              <a:rPr lang="en-US" baseline="0" dirty="0" err="1" smtClean="0"/>
              <a:t>ভিডিও</a:t>
            </a:r>
            <a:r>
              <a:rPr lang="en-US" baseline="0" dirty="0" smtClean="0"/>
              <a:t> </a:t>
            </a:r>
            <a:r>
              <a:rPr lang="en-US" baseline="0" dirty="0" err="1" smtClean="0"/>
              <a:t>সংযুক্ত</a:t>
            </a:r>
            <a:r>
              <a:rPr lang="en-US" baseline="0" dirty="0" smtClean="0"/>
              <a:t> </a:t>
            </a:r>
            <a:r>
              <a:rPr lang="en-US" baseline="0" dirty="0" err="1" smtClean="0"/>
              <a:t>করা</a:t>
            </a:r>
            <a:r>
              <a:rPr lang="en-US" baseline="0" dirty="0" smtClean="0"/>
              <a:t> </a:t>
            </a:r>
            <a:r>
              <a:rPr lang="en-US" baseline="0" dirty="0" err="1" smtClean="0"/>
              <a:t>আছে</a:t>
            </a:r>
            <a:r>
              <a:rPr lang="en-US" baseline="0" dirty="0" smtClean="0"/>
              <a:t>। </a:t>
            </a:r>
            <a:r>
              <a:rPr lang="en-US" baseline="0" dirty="0" err="1" smtClean="0"/>
              <a:t>প্লে</a:t>
            </a:r>
            <a:r>
              <a:rPr lang="en-US" baseline="0" dirty="0" smtClean="0"/>
              <a:t> </a:t>
            </a:r>
            <a:r>
              <a:rPr lang="en-US" baseline="0" dirty="0" err="1" smtClean="0"/>
              <a:t>করতে</a:t>
            </a:r>
            <a:r>
              <a:rPr lang="en-US" baseline="0" dirty="0" smtClean="0"/>
              <a:t> </a:t>
            </a:r>
            <a:r>
              <a:rPr lang="en-US" baseline="0" dirty="0" err="1" smtClean="0"/>
              <a:t>হলে</a:t>
            </a:r>
            <a:r>
              <a:rPr lang="en-US" baseline="0" dirty="0" smtClean="0"/>
              <a:t> </a:t>
            </a:r>
            <a:r>
              <a:rPr lang="en-US" baseline="0" dirty="0" err="1" smtClean="0"/>
              <a:t>ইন্টারনেট</a:t>
            </a:r>
            <a:r>
              <a:rPr lang="en-US" baseline="0" dirty="0" smtClean="0"/>
              <a:t> </a:t>
            </a:r>
            <a:r>
              <a:rPr lang="en-US" baseline="0" dirty="0" err="1" smtClean="0"/>
              <a:t>কানেকশন</a:t>
            </a:r>
            <a:r>
              <a:rPr lang="en-US" baseline="0" dirty="0" smtClean="0"/>
              <a:t> </a:t>
            </a:r>
            <a:r>
              <a:rPr lang="en-US" baseline="0" dirty="0" err="1" smtClean="0"/>
              <a:t>থাকতে</a:t>
            </a:r>
            <a:r>
              <a:rPr lang="en-US" baseline="0" dirty="0" smtClean="0"/>
              <a:t> </a:t>
            </a:r>
            <a:r>
              <a:rPr lang="en-US" baseline="0" dirty="0" err="1" smtClean="0"/>
              <a:t>হবে</a:t>
            </a:r>
            <a:r>
              <a:rPr lang="en-US" baseline="0" smtClean="0"/>
              <a:t> । </a:t>
            </a:r>
            <a:r>
              <a:rPr lang="en-US" smtClean="0">
                <a:hlinkClick r:id="rId3"/>
              </a:rPr>
              <a:t>https://www.youtube.com/watch?v=fULifMmq8jw</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13</a:t>
            </a:fld>
            <a:endParaRPr lang="en-US"/>
          </a:p>
        </p:txBody>
      </p:sp>
    </p:spTree>
    <p:extLst>
      <p:ext uri="{BB962C8B-B14F-4D97-AF65-F5344CB8AC3E}">
        <p14:creationId xmlns:p14="http://schemas.microsoft.com/office/powerpoint/2010/main" val="24090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1" i="0" kern="1200" dirty="0" smtClean="0">
                <a:solidFill>
                  <a:schemeClr val="tx1"/>
                </a:solidFill>
                <a:effectLst/>
                <a:latin typeface="+mn-lt"/>
                <a:ea typeface="+mn-ea"/>
                <a:cs typeface="+mn-cs"/>
              </a:rPr>
              <a:t>উন্মত্ত  </a:t>
            </a:r>
            <a:r>
              <a:rPr lang="as-IN" sz="1200" b="0" i="0" kern="1200" dirty="0" smtClean="0">
                <a:solidFill>
                  <a:schemeClr val="tx1"/>
                </a:solidFill>
                <a:effectLst/>
                <a:latin typeface="+mn-lt"/>
                <a:ea typeface="+mn-ea"/>
                <a:cs typeface="+mn-cs"/>
              </a:rPr>
              <a:t> /বিশেষণ পদ/ ক্ষিপ্ত, পাগল, উত্তেজিত, হিতাহিত জ্ঞানশূন্য, অতিশয় আসক্ত, আত্মহারা। স্ত্রীলিঙ্গ. উন্মত্তা।</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14</a:t>
            </a:fld>
            <a:endParaRPr lang="en-US"/>
          </a:p>
        </p:txBody>
      </p:sp>
    </p:spTree>
    <p:extLst>
      <p:ext uri="{BB962C8B-B14F-4D97-AF65-F5344CB8AC3E}">
        <p14:creationId xmlns:p14="http://schemas.microsoft.com/office/powerpoint/2010/main" val="3620432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1" i="0" kern="1200" dirty="0" smtClean="0">
                <a:solidFill>
                  <a:schemeClr val="tx1"/>
                </a:solidFill>
                <a:effectLst/>
                <a:latin typeface="+mn-lt"/>
                <a:ea typeface="+mn-ea"/>
                <a:cs typeface="+mn-cs"/>
              </a:rPr>
              <a:t>দূর্বাদল  </a:t>
            </a:r>
            <a:r>
              <a:rPr lang="as-IN" sz="1200" b="0" i="0" kern="1200" dirty="0" smtClean="0">
                <a:solidFill>
                  <a:schemeClr val="tx1"/>
                </a:solidFill>
                <a:effectLst/>
                <a:latin typeface="+mn-lt"/>
                <a:ea typeface="+mn-ea"/>
                <a:cs typeface="+mn-cs"/>
              </a:rPr>
              <a:t> /বিশেষণ পদ/</a:t>
            </a:r>
            <a:r>
              <a:rPr lang="en-US" sz="1200" b="0" i="0" kern="1200" dirty="0" smtClean="0">
                <a:solidFill>
                  <a:schemeClr val="tx1"/>
                </a:solidFill>
                <a:effectLst/>
                <a:latin typeface="+mn-lt"/>
                <a:ea typeface="+mn-ea"/>
                <a:cs typeface="+mn-cs"/>
              </a:rPr>
              <a:t> </a:t>
            </a:r>
            <a:r>
              <a:rPr lang="as-IN" sz="1200" b="1" i="0" kern="1200" dirty="0" smtClean="0">
                <a:solidFill>
                  <a:schemeClr val="tx1"/>
                </a:solidFill>
                <a:effectLst/>
                <a:latin typeface="+mn-lt"/>
                <a:ea typeface="+mn-ea"/>
                <a:cs typeface="+mn-cs"/>
              </a:rPr>
              <a:t>ভবঘুরে  </a:t>
            </a:r>
            <a:r>
              <a:rPr lang="as-IN" sz="1200" b="0" i="0" kern="1200" dirty="0" smtClean="0">
                <a:solidFill>
                  <a:schemeClr val="tx1"/>
                </a:solidFill>
                <a:effectLst/>
                <a:latin typeface="+mn-lt"/>
                <a:ea typeface="+mn-ea"/>
                <a:cs typeface="+mn-cs"/>
              </a:rPr>
              <a:t> /বিশেষণ পদ/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15</a:t>
            </a:fld>
            <a:endParaRPr lang="en-US"/>
          </a:p>
        </p:txBody>
      </p:sp>
    </p:spTree>
    <p:extLst>
      <p:ext uri="{BB962C8B-B14F-4D97-AF65-F5344CB8AC3E}">
        <p14:creationId xmlns:p14="http://schemas.microsoft.com/office/powerpoint/2010/main" val="18946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জাতিকে</a:t>
            </a:r>
            <a:r>
              <a:rPr lang="en-US" dirty="0" smtClean="0"/>
              <a:t> </a:t>
            </a:r>
            <a:r>
              <a:rPr lang="en-US" dirty="0" err="1" smtClean="0"/>
              <a:t>ঐক্যবদ্ধ</a:t>
            </a:r>
            <a:r>
              <a:rPr lang="en-US" baseline="0" dirty="0" smtClean="0"/>
              <a:t> </a:t>
            </a:r>
            <a:r>
              <a:rPr lang="en-US" baseline="0" dirty="0" err="1" smtClean="0"/>
              <a:t>করার</a:t>
            </a:r>
            <a:r>
              <a:rPr lang="en-US" baseline="0" dirty="0" smtClean="0"/>
              <a:t> </a:t>
            </a:r>
            <a:r>
              <a:rPr lang="en-US" baseline="0" dirty="0" err="1" smtClean="0"/>
              <a:t>জন্য</a:t>
            </a:r>
            <a:r>
              <a:rPr lang="en-US" baseline="0" dirty="0" smtClean="0"/>
              <a:t> </a:t>
            </a:r>
            <a:r>
              <a:rPr lang="en-US" baseline="0" dirty="0" err="1" smtClean="0"/>
              <a:t>যে</a:t>
            </a:r>
            <a:r>
              <a:rPr lang="en-US" baseline="0" dirty="0" smtClean="0"/>
              <a:t> </a:t>
            </a:r>
            <a:r>
              <a:rPr lang="en-US" baseline="0" dirty="0" err="1" smtClean="0"/>
              <a:t>কণ্ঠস্বর</a:t>
            </a:r>
            <a:r>
              <a:rPr lang="en-US" baseline="0" dirty="0" smtClean="0"/>
              <a:t> </a:t>
            </a:r>
            <a:r>
              <a:rPr lang="en-US" baseline="0" dirty="0" err="1" smtClean="0"/>
              <a:t>আপামর</a:t>
            </a:r>
            <a:r>
              <a:rPr lang="en-US" baseline="0" dirty="0" smtClean="0"/>
              <a:t> </a:t>
            </a:r>
            <a:r>
              <a:rPr lang="en-US" baseline="0" dirty="0" err="1" smtClean="0"/>
              <a:t>মানুষকে</a:t>
            </a:r>
            <a:r>
              <a:rPr lang="en-US" baseline="0" dirty="0" smtClean="0"/>
              <a:t> </a:t>
            </a:r>
            <a:r>
              <a:rPr lang="en-US" baseline="0" dirty="0" err="1" smtClean="0"/>
              <a:t>আস্থার</a:t>
            </a:r>
            <a:r>
              <a:rPr lang="en-US" baseline="0" dirty="0" smtClean="0"/>
              <a:t> </a:t>
            </a:r>
            <a:r>
              <a:rPr lang="en-US" baseline="0" dirty="0" err="1" smtClean="0"/>
              <a:t>জায়গা</a:t>
            </a:r>
            <a:r>
              <a:rPr lang="en-US" baseline="0" dirty="0" smtClean="0"/>
              <a:t> </a:t>
            </a:r>
            <a:r>
              <a:rPr lang="en-US" baseline="0" dirty="0" err="1" smtClean="0"/>
              <a:t>তিনি</a:t>
            </a:r>
            <a:r>
              <a:rPr lang="en-US" baseline="0" dirty="0" smtClean="0"/>
              <a:t> </a:t>
            </a:r>
            <a:r>
              <a:rPr lang="en-US" baseline="0" dirty="0" err="1" smtClean="0"/>
              <a:t>হলেন</a:t>
            </a:r>
            <a:r>
              <a:rPr lang="en-US" baseline="0" dirty="0" smtClean="0"/>
              <a:t> </a:t>
            </a:r>
            <a:r>
              <a:rPr lang="en-US" baseline="0" dirty="0" err="1" smtClean="0"/>
              <a:t>জাতির</a:t>
            </a:r>
            <a:r>
              <a:rPr lang="en-US" baseline="0" dirty="0" smtClean="0"/>
              <a:t> </a:t>
            </a:r>
            <a:r>
              <a:rPr lang="en-US" baseline="0" dirty="0" err="1" smtClean="0"/>
              <a:t>জনক</a:t>
            </a:r>
            <a:r>
              <a:rPr lang="en-US" baseline="0" dirty="0" smtClean="0"/>
              <a:t> । </a:t>
            </a:r>
            <a:r>
              <a:rPr lang="en-US" baseline="0" dirty="0" err="1" smtClean="0"/>
              <a:t>তাঁর</a:t>
            </a:r>
            <a:r>
              <a:rPr lang="en-US" baseline="0" dirty="0" smtClean="0"/>
              <a:t> </a:t>
            </a:r>
            <a:r>
              <a:rPr lang="en-US" baseline="0" dirty="0" err="1" smtClean="0"/>
              <a:t>বলিষ্ঠ</a:t>
            </a:r>
            <a:r>
              <a:rPr lang="en-US" baseline="0" dirty="0" smtClean="0"/>
              <a:t> </a:t>
            </a:r>
            <a:r>
              <a:rPr lang="en-US" baseline="0" dirty="0" err="1" smtClean="0"/>
              <a:t>কণ্ঠস্বর</a:t>
            </a:r>
            <a:r>
              <a:rPr lang="en-US" baseline="0" dirty="0" smtClean="0"/>
              <a:t> </a:t>
            </a:r>
            <a:r>
              <a:rPr lang="en-US" baseline="0" dirty="0" err="1" smtClean="0"/>
              <a:t>মানুষকে</a:t>
            </a:r>
            <a:r>
              <a:rPr lang="en-US" baseline="0" dirty="0" smtClean="0"/>
              <a:t> </a:t>
            </a:r>
            <a:r>
              <a:rPr lang="en-US" baseline="0" dirty="0" err="1" smtClean="0"/>
              <a:t>উদ্দীপ্ত</a:t>
            </a:r>
            <a:r>
              <a:rPr lang="en-US" baseline="0" dirty="0" smtClean="0"/>
              <a:t> </a:t>
            </a:r>
            <a:r>
              <a:rPr lang="en-US" baseline="0" dirty="0" err="1" smtClean="0"/>
              <a:t>করেছিল</a:t>
            </a:r>
            <a:r>
              <a:rPr lang="en-US" baseline="0" dirty="0" smtClean="0"/>
              <a:t> </a:t>
            </a:r>
            <a:r>
              <a:rPr lang="en-US" baseline="0" dirty="0" err="1" smtClean="0"/>
              <a:t>স্বাধীকার</a:t>
            </a:r>
            <a:r>
              <a:rPr lang="en-US" baseline="0" dirty="0" smtClean="0"/>
              <a:t> </a:t>
            </a:r>
            <a:r>
              <a:rPr lang="en-US" baseline="0" dirty="0" err="1" smtClean="0"/>
              <a:t>আন্দোলনে</a:t>
            </a:r>
            <a:r>
              <a:rPr lang="en-US" baseline="0" dirty="0" smtClean="0"/>
              <a:t> </a:t>
            </a:r>
            <a:r>
              <a:rPr lang="en-US" baseline="0" dirty="0" err="1" smtClean="0"/>
              <a:t>আত্ননিয়োগ</a:t>
            </a:r>
            <a:r>
              <a:rPr lang="en-US" baseline="0" dirty="0" smtClean="0"/>
              <a:t> </a:t>
            </a:r>
            <a:r>
              <a:rPr lang="en-US" baseline="0" dirty="0" err="1" smtClean="0"/>
              <a:t>করেছিল</a:t>
            </a:r>
            <a:r>
              <a:rPr lang="en-US" baseline="0" dirty="0" smtClean="0"/>
              <a:t> । </a:t>
            </a:r>
            <a:r>
              <a:rPr lang="en-US" baseline="0" dirty="0" err="1" smtClean="0"/>
              <a:t>একটি</a:t>
            </a:r>
            <a:r>
              <a:rPr lang="en-US" baseline="0" dirty="0" smtClean="0"/>
              <a:t> </a:t>
            </a:r>
            <a:r>
              <a:rPr lang="en-US" baseline="0" dirty="0" err="1" smtClean="0"/>
              <a:t>স্বর</a:t>
            </a:r>
            <a:r>
              <a:rPr lang="en-US" baseline="0" dirty="0" smtClean="0"/>
              <a:t> </a:t>
            </a:r>
            <a:r>
              <a:rPr lang="en-US" baseline="0" dirty="0" err="1" smtClean="0"/>
              <a:t>মানুষের</a:t>
            </a:r>
            <a:r>
              <a:rPr lang="en-US" baseline="0" dirty="0" smtClean="0"/>
              <a:t> </a:t>
            </a:r>
            <a:r>
              <a:rPr lang="en-US" baseline="0" dirty="0" err="1" smtClean="0"/>
              <a:t>আমূল</a:t>
            </a:r>
            <a:r>
              <a:rPr lang="en-US" baseline="0" dirty="0" smtClean="0"/>
              <a:t> </a:t>
            </a:r>
            <a:r>
              <a:rPr lang="en-US" baseline="0" dirty="0" err="1" smtClean="0"/>
              <a:t>পরিবর্তন</a:t>
            </a:r>
            <a:r>
              <a:rPr lang="en-US" baseline="0" dirty="0" smtClean="0"/>
              <a:t> </a:t>
            </a:r>
            <a:r>
              <a:rPr lang="en-US" baseline="0" dirty="0" err="1" smtClean="0"/>
              <a:t>ঘটিয়েছিল</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16</a:t>
            </a:fld>
            <a:endParaRPr lang="en-US"/>
          </a:p>
        </p:txBody>
      </p:sp>
    </p:spTree>
    <p:extLst>
      <p:ext uri="{BB962C8B-B14F-4D97-AF65-F5344CB8AC3E}">
        <p14:creationId xmlns:p14="http://schemas.microsoft.com/office/powerpoint/2010/main" val="80369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দুইজনে</a:t>
            </a:r>
            <a:r>
              <a:rPr lang="en-US" dirty="0" smtClean="0"/>
              <a:t> </a:t>
            </a:r>
            <a:r>
              <a:rPr lang="en-US" dirty="0" err="1" smtClean="0"/>
              <a:t>আলোচনার</a:t>
            </a:r>
            <a:r>
              <a:rPr lang="en-US" dirty="0" smtClean="0"/>
              <a:t> </a:t>
            </a:r>
            <a:r>
              <a:rPr lang="en-US" dirty="0" err="1" smtClean="0"/>
              <a:t>মাধ্যমে</a:t>
            </a:r>
            <a:r>
              <a:rPr lang="en-US" baseline="0" dirty="0" smtClean="0"/>
              <a:t> </a:t>
            </a:r>
            <a:r>
              <a:rPr lang="en-US" baseline="0" dirty="0" err="1" smtClean="0"/>
              <a:t>কমপক্ষে</a:t>
            </a:r>
            <a:r>
              <a:rPr lang="en-US" baseline="0" dirty="0" smtClean="0"/>
              <a:t> ৫টি </a:t>
            </a:r>
            <a:r>
              <a:rPr lang="en-US" baseline="0" dirty="0" err="1" smtClean="0"/>
              <a:t>বাক্য</a:t>
            </a:r>
            <a:r>
              <a:rPr lang="en-US" baseline="0" dirty="0" smtClean="0"/>
              <a:t> </a:t>
            </a:r>
            <a:r>
              <a:rPr lang="en-US" baseline="0" dirty="0" err="1" smtClean="0"/>
              <a:t>লিখবে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17</a:t>
            </a:fld>
            <a:endParaRPr lang="en-US"/>
          </a:p>
        </p:txBody>
      </p:sp>
    </p:spTree>
    <p:extLst>
      <p:ext uri="{BB962C8B-B14F-4D97-AF65-F5344CB8AC3E}">
        <p14:creationId xmlns:p14="http://schemas.microsoft.com/office/powerpoint/2010/main" val="103490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১৯৭১ </a:t>
            </a:r>
            <a:r>
              <a:rPr lang="en-US" dirty="0" err="1" smtClean="0"/>
              <a:t>সালের</a:t>
            </a:r>
            <a:r>
              <a:rPr lang="en-US" dirty="0" smtClean="0"/>
              <a:t> ৭ </a:t>
            </a:r>
            <a:r>
              <a:rPr lang="en-US" dirty="0" err="1" smtClean="0"/>
              <a:t>মার্চ</a:t>
            </a:r>
            <a:r>
              <a:rPr lang="en-US" baseline="0" dirty="0" smtClean="0"/>
              <a:t> </a:t>
            </a:r>
            <a:r>
              <a:rPr lang="en-US" baseline="0" dirty="0" err="1" smtClean="0"/>
              <a:t>লক্ষ</a:t>
            </a:r>
            <a:r>
              <a:rPr lang="en-US" baseline="0" dirty="0" smtClean="0"/>
              <a:t> </a:t>
            </a:r>
            <a:r>
              <a:rPr lang="en-US" baseline="0" dirty="0" err="1" smtClean="0"/>
              <a:t>লক্ষ</a:t>
            </a:r>
            <a:r>
              <a:rPr lang="en-US" baseline="0" dirty="0" smtClean="0"/>
              <a:t> </a:t>
            </a:r>
            <a:r>
              <a:rPr lang="en-US" baseline="0" dirty="0" err="1" smtClean="0"/>
              <a:t>মানুষ</a:t>
            </a:r>
            <a:r>
              <a:rPr lang="en-US" baseline="0" dirty="0" smtClean="0"/>
              <a:t> </a:t>
            </a:r>
            <a:r>
              <a:rPr lang="en-US" baseline="0" dirty="0" err="1" smtClean="0"/>
              <a:t>একটি</a:t>
            </a:r>
            <a:r>
              <a:rPr lang="en-US" baseline="0" dirty="0" smtClean="0"/>
              <a:t> </a:t>
            </a:r>
            <a:r>
              <a:rPr lang="en-US" baseline="0" dirty="0" err="1" smtClean="0"/>
              <a:t>আলোক</a:t>
            </a:r>
            <a:r>
              <a:rPr lang="en-US" baseline="0" dirty="0" smtClean="0"/>
              <a:t> </a:t>
            </a:r>
            <a:r>
              <a:rPr lang="en-US" baseline="0" dirty="0" err="1" smtClean="0"/>
              <a:t>রশ্মির</a:t>
            </a:r>
            <a:r>
              <a:rPr lang="en-US" baseline="0" dirty="0" smtClean="0"/>
              <a:t> </a:t>
            </a:r>
            <a:r>
              <a:rPr lang="en-US" baseline="0" dirty="0" err="1" smtClean="0"/>
              <a:t>জন্য</a:t>
            </a:r>
            <a:r>
              <a:rPr lang="en-US" baseline="0" dirty="0" smtClean="0"/>
              <a:t> </a:t>
            </a:r>
            <a:r>
              <a:rPr lang="en-US" baseline="0" dirty="0" err="1" smtClean="0"/>
              <a:t>অপেক্ষা</a:t>
            </a:r>
            <a:r>
              <a:rPr lang="en-US" baseline="0" dirty="0" smtClean="0"/>
              <a:t> </a:t>
            </a:r>
            <a:r>
              <a:rPr lang="en-US" baseline="0" dirty="0" err="1" smtClean="0"/>
              <a:t>করছিল</a:t>
            </a:r>
            <a:r>
              <a:rPr lang="en-US" baseline="0" dirty="0" smtClean="0"/>
              <a:t>। </a:t>
            </a:r>
            <a:r>
              <a:rPr lang="en-US" baseline="0" dirty="0" err="1" smtClean="0"/>
              <a:t>তখন</a:t>
            </a:r>
            <a:r>
              <a:rPr lang="en-US" baseline="0" dirty="0" smtClean="0"/>
              <a:t> </a:t>
            </a:r>
            <a:r>
              <a:rPr lang="en-US" baseline="0" dirty="0" err="1" smtClean="0"/>
              <a:t>যেন</a:t>
            </a:r>
            <a:r>
              <a:rPr lang="en-US" baseline="0" dirty="0" smtClean="0"/>
              <a:t> </a:t>
            </a:r>
            <a:r>
              <a:rPr lang="en-US" baseline="0" dirty="0" err="1" smtClean="0"/>
              <a:t>গণ</a:t>
            </a:r>
            <a:r>
              <a:rPr lang="en-US" baseline="0" dirty="0" smtClean="0"/>
              <a:t> </a:t>
            </a:r>
            <a:r>
              <a:rPr lang="en-US" baseline="0" dirty="0" err="1" smtClean="0"/>
              <a:t>সূর্যের</a:t>
            </a:r>
            <a:r>
              <a:rPr lang="en-US" baseline="0" dirty="0" smtClean="0"/>
              <a:t> </a:t>
            </a:r>
            <a:r>
              <a:rPr lang="en-US" baseline="0" dirty="0" err="1" smtClean="0"/>
              <a:t>মতো</a:t>
            </a:r>
            <a:r>
              <a:rPr lang="en-US" baseline="0" dirty="0" smtClean="0"/>
              <a:t> </a:t>
            </a:r>
            <a:r>
              <a:rPr lang="en-US" baseline="0" dirty="0" err="1" smtClean="0"/>
              <a:t>বঙ্গবন্ধু</a:t>
            </a:r>
            <a:r>
              <a:rPr lang="en-US" baseline="0" dirty="0" smtClean="0"/>
              <a:t> </a:t>
            </a:r>
            <a:r>
              <a:rPr lang="en-US" baseline="0" dirty="0" err="1" smtClean="0"/>
              <a:t>মঞ্চে</a:t>
            </a:r>
            <a:r>
              <a:rPr lang="en-US" baseline="0" dirty="0" smtClean="0"/>
              <a:t> </a:t>
            </a:r>
            <a:r>
              <a:rPr lang="en-US" baseline="0" dirty="0" err="1" smtClean="0"/>
              <a:t>এসে</a:t>
            </a:r>
            <a:r>
              <a:rPr lang="en-US" baseline="0" dirty="0" smtClean="0"/>
              <a:t> </a:t>
            </a:r>
            <a:r>
              <a:rPr lang="en-US" baseline="0" dirty="0" err="1" smtClean="0"/>
              <a:t>দাড়ালেন</a:t>
            </a:r>
            <a:r>
              <a:rPr lang="en-US" baseline="0" dirty="0" smtClean="0"/>
              <a:t> । </a:t>
            </a:r>
            <a:r>
              <a:rPr lang="en-US" baseline="0" dirty="0" err="1" smtClean="0"/>
              <a:t>চেতনাদীপ্ত</a:t>
            </a:r>
            <a:r>
              <a:rPr lang="en-US" baseline="0" dirty="0" smtClean="0"/>
              <a:t> </a:t>
            </a:r>
            <a:r>
              <a:rPr lang="en-US" baseline="0" dirty="0" err="1" smtClean="0"/>
              <a:t>দিক</a:t>
            </a:r>
            <a:r>
              <a:rPr lang="en-US" baseline="0" dirty="0" smtClean="0"/>
              <a:t> </a:t>
            </a:r>
            <a:r>
              <a:rPr lang="en-US" baseline="0" dirty="0" err="1" smtClean="0"/>
              <a:t>থেকেই</a:t>
            </a:r>
            <a:r>
              <a:rPr lang="en-US" baseline="0" dirty="0" smtClean="0"/>
              <a:t> </a:t>
            </a:r>
            <a:r>
              <a:rPr lang="en-US" baseline="0" dirty="0" err="1" smtClean="0"/>
              <a:t>তিনি</a:t>
            </a:r>
            <a:r>
              <a:rPr lang="en-US" baseline="0" dirty="0" smtClean="0"/>
              <a:t> </a:t>
            </a:r>
            <a:r>
              <a:rPr lang="en-US" baseline="0" dirty="0" err="1" smtClean="0"/>
              <a:t>গণসূর্য</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18</a:t>
            </a:fld>
            <a:endParaRPr lang="en-US"/>
          </a:p>
        </p:txBody>
      </p:sp>
    </p:spTree>
    <p:extLst>
      <p:ext uri="{BB962C8B-B14F-4D97-AF65-F5344CB8AC3E}">
        <p14:creationId xmlns:p14="http://schemas.microsoft.com/office/powerpoint/2010/main" val="3233050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সোহরাওয়ার্দী উদ্যান বাংলাদেশের রাজধানী ঢাকা শহরের কেন্দ্রস্থলে অবস্থিত একটি সুপরিসর নগর উদ্যান। এটি পূর্বে রমনা রেসকোর্স ময়দান নামে পরিচিত ছিল। এক সময় ঢাকায় অবস্থিত ব্রিটিশ সৈন্যদের সামরিক ক্লাব এখানে প্রতিষ্ঠিত ছিল। পরবর্তীতে এটি রমনা রেস কোর্স এবং তারপর রমনা জিমখানা হিসাবে ডাকা হত।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19</a:t>
            </a:fld>
            <a:endParaRPr lang="en-US"/>
          </a:p>
        </p:txBody>
      </p:sp>
    </p:spTree>
    <p:extLst>
      <p:ext uri="{BB962C8B-B14F-4D97-AF65-F5344CB8AC3E}">
        <p14:creationId xmlns:p14="http://schemas.microsoft.com/office/powerpoint/2010/main" val="312871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ঢাকা শহরের প্রাণকেন্দ্র শাহবাগে অবস্থিত শাহবাগ শিশু পার্কটি শহীদ জিয়া শিশুপার্ক বা ঢাকা শিশুপার্ক হিসেবেও পরিচিত। ১৯৭৯ সালে ‘শহীদ জিয়া শিশুপার্ক’ হিসেবে প্রতিষ্ঠিত হয়। শিশুদের বিনোদনের জন্য পাবলিক সেক্টরে প্রতিষ্ঠিত দেশের প্রথম এই শিশুপার্কটি ১৯৮৩ সাল থেকে বিনোদনকেন্দ্র হিসেবে যাত্রা শুরু করে।</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20</a:t>
            </a:fld>
            <a:endParaRPr lang="en-US"/>
          </a:p>
        </p:txBody>
      </p:sp>
    </p:spTree>
    <p:extLst>
      <p:ext uri="{BB962C8B-B14F-4D97-AF65-F5344CB8AC3E}">
        <p14:creationId xmlns:p14="http://schemas.microsoft.com/office/powerpoint/2010/main" val="189778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ক্লাসে</a:t>
            </a:r>
            <a:r>
              <a:rPr lang="en-US" dirty="0" smtClean="0"/>
              <a:t> </a:t>
            </a:r>
            <a:r>
              <a:rPr lang="en-US" dirty="0" err="1" smtClean="0"/>
              <a:t>এই</a:t>
            </a:r>
            <a:r>
              <a:rPr lang="en-US" dirty="0" smtClean="0"/>
              <a:t> </a:t>
            </a:r>
            <a:r>
              <a:rPr lang="en-US" dirty="0" err="1" smtClean="0"/>
              <a:t>স্লাইডটি</a:t>
            </a:r>
            <a:r>
              <a:rPr lang="en-US" dirty="0" smtClean="0"/>
              <a:t> </a:t>
            </a:r>
            <a:r>
              <a:rPr lang="en-US" dirty="0" err="1" smtClean="0"/>
              <a:t>হাইড</a:t>
            </a:r>
            <a:r>
              <a:rPr lang="en-US" dirty="0" smtClean="0"/>
              <a:t> </a:t>
            </a:r>
            <a:r>
              <a:rPr lang="en-US" dirty="0" err="1" smtClean="0"/>
              <a:t>রাখা</a:t>
            </a:r>
            <a:r>
              <a:rPr lang="en-US" baseline="0" dirty="0" smtClean="0"/>
              <a:t> </a:t>
            </a:r>
            <a:r>
              <a:rPr lang="en-US" baseline="0" dirty="0" err="1" smtClean="0"/>
              <a:t>উত্তম</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3</a:t>
            </a:fld>
            <a:endParaRPr lang="en-US"/>
          </a:p>
        </p:txBody>
      </p:sp>
    </p:spTree>
    <p:extLst>
      <p:ext uri="{BB962C8B-B14F-4D97-AF65-F5344CB8AC3E}">
        <p14:creationId xmlns:p14="http://schemas.microsoft.com/office/powerpoint/2010/main" val="2550820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৭ </a:t>
            </a:r>
            <a:r>
              <a:rPr lang="en-US" dirty="0" err="1" smtClean="0"/>
              <a:t>মার্চের</a:t>
            </a:r>
            <a:r>
              <a:rPr lang="en-US" baseline="0" dirty="0" smtClean="0"/>
              <a:t> </a:t>
            </a:r>
            <a:r>
              <a:rPr lang="en-US" baseline="0" dirty="0" err="1" smtClean="0"/>
              <a:t>মহাকাব্যিক</a:t>
            </a:r>
            <a:r>
              <a:rPr lang="en-US" baseline="0" dirty="0" smtClean="0"/>
              <a:t> </a:t>
            </a:r>
            <a:r>
              <a:rPr lang="en-US" baseline="0" dirty="0" err="1" smtClean="0"/>
              <a:t>ভাষণের</a:t>
            </a:r>
            <a:r>
              <a:rPr lang="en-US" baseline="0" dirty="0" smtClean="0"/>
              <a:t> </a:t>
            </a:r>
            <a:r>
              <a:rPr lang="en-US" baseline="0" dirty="0" err="1" smtClean="0"/>
              <a:t>পেক্ষাপটে</a:t>
            </a:r>
            <a:r>
              <a:rPr lang="en-US" baseline="0" dirty="0" smtClean="0"/>
              <a:t> </a:t>
            </a:r>
            <a:r>
              <a:rPr lang="en-US" baseline="0" dirty="0" err="1" smtClean="0"/>
              <a:t>আলোচ্য</a:t>
            </a:r>
            <a:r>
              <a:rPr lang="en-US" baseline="0" dirty="0" smtClean="0"/>
              <a:t> </a:t>
            </a:r>
            <a:r>
              <a:rPr lang="en-US" baseline="0" dirty="0" err="1" smtClean="0"/>
              <a:t>উক্তি</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21</a:t>
            </a:fld>
            <a:endParaRPr lang="en-US"/>
          </a:p>
        </p:txBody>
      </p:sp>
    </p:spTree>
    <p:extLst>
      <p:ext uri="{BB962C8B-B14F-4D97-AF65-F5344CB8AC3E}">
        <p14:creationId xmlns:p14="http://schemas.microsoft.com/office/powerpoint/2010/main" val="334094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দুই</a:t>
            </a:r>
            <a:r>
              <a:rPr lang="en-US" dirty="0" smtClean="0"/>
              <a:t> </a:t>
            </a:r>
            <a:r>
              <a:rPr lang="en-US" dirty="0" err="1" smtClean="0"/>
              <a:t>বেঞ্চ</a:t>
            </a:r>
            <a:r>
              <a:rPr lang="en-US" baseline="0" dirty="0" smtClean="0"/>
              <a:t> </a:t>
            </a:r>
            <a:r>
              <a:rPr lang="en-US" baseline="0" dirty="0" err="1" smtClean="0"/>
              <a:t>মিলে</a:t>
            </a:r>
            <a:r>
              <a:rPr lang="en-US" baseline="0" dirty="0" smtClean="0"/>
              <a:t> </a:t>
            </a:r>
            <a:r>
              <a:rPr lang="en-US" baseline="0" dirty="0" err="1" smtClean="0"/>
              <a:t>একটি</a:t>
            </a:r>
            <a:r>
              <a:rPr lang="en-US" baseline="0" dirty="0" smtClean="0"/>
              <a:t> দল </a:t>
            </a:r>
            <a:r>
              <a:rPr lang="en-US" baseline="0" dirty="0" err="1" smtClean="0"/>
              <a:t>গঠিত</a:t>
            </a:r>
            <a:r>
              <a:rPr lang="en-US" baseline="0" dirty="0" smtClean="0"/>
              <a:t> </a:t>
            </a:r>
            <a:r>
              <a:rPr lang="en-US" baseline="0" dirty="0" err="1" smtClean="0"/>
              <a:t>হবে</a:t>
            </a:r>
            <a:r>
              <a:rPr lang="en-US" baseline="0" dirty="0" smtClean="0"/>
              <a:t>, </a:t>
            </a:r>
            <a:r>
              <a:rPr lang="en-US" baseline="0" dirty="0" err="1" smtClean="0"/>
              <a:t>আলোচনা</a:t>
            </a:r>
            <a:r>
              <a:rPr lang="en-US" baseline="0" dirty="0" smtClean="0"/>
              <a:t> </a:t>
            </a:r>
            <a:r>
              <a:rPr lang="en-US" baseline="0" dirty="0" err="1" smtClean="0"/>
              <a:t>করে</a:t>
            </a:r>
            <a:r>
              <a:rPr lang="en-US" baseline="0" dirty="0" smtClean="0"/>
              <a:t> </a:t>
            </a:r>
            <a:r>
              <a:rPr lang="en-US" baseline="0" dirty="0" err="1" smtClean="0"/>
              <a:t>একজন</a:t>
            </a:r>
            <a:r>
              <a:rPr lang="en-US" baseline="0" dirty="0" smtClean="0"/>
              <a:t> </a:t>
            </a:r>
            <a:r>
              <a:rPr lang="en-US" baseline="0" dirty="0" err="1" smtClean="0"/>
              <a:t>লিখবে</a:t>
            </a:r>
            <a:r>
              <a:rPr lang="en-US" baseline="0" dirty="0" smtClean="0"/>
              <a:t> </a:t>
            </a:r>
            <a:r>
              <a:rPr lang="en-US" baseline="0" dirty="0" err="1" smtClean="0"/>
              <a:t>এবং</a:t>
            </a:r>
            <a:r>
              <a:rPr lang="en-US" baseline="0" dirty="0" smtClean="0"/>
              <a:t> </a:t>
            </a:r>
            <a:r>
              <a:rPr lang="en-US" baseline="0" dirty="0" err="1" smtClean="0"/>
              <a:t>অপর</a:t>
            </a:r>
            <a:r>
              <a:rPr lang="en-US" baseline="0" dirty="0" smtClean="0"/>
              <a:t> </a:t>
            </a:r>
            <a:r>
              <a:rPr lang="en-US" baseline="0" dirty="0" err="1" smtClean="0"/>
              <a:t>কেউ</a:t>
            </a:r>
            <a:r>
              <a:rPr lang="en-US" baseline="0" dirty="0" smtClean="0"/>
              <a:t> </a:t>
            </a:r>
            <a:r>
              <a:rPr lang="en-US" baseline="0" dirty="0" err="1" smtClean="0"/>
              <a:t>উপস্থাপন</a:t>
            </a:r>
            <a:r>
              <a:rPr lang="en-US" baseline="0" dirty="0" smtClean="0"/>
              <a:t> </a:t>
            </a:r>
            <a:r>
              <a:rPr lang="en-US" baseline="0" dirty="0" err="1" smtClean="0"/>
              <a:t>করবে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22</a:t>
            </a:fld>
            <a:endParaRPr lang="en-US"/>
          </a:p>
        </p:txBody>
      </p:sp>
    </p:spTree>
    <p:extLst>
      <p:ext uri="{BB962C8B-B14F-4D97-AF65-F5344CB8AC3E}">
        <p14:creationId xmlns:p14="http://schemas.microsoft.com/office/powerpoint/2010/main" val="690413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সবল</a:t>
            </a:r>
            <a:r>
              <a:rPr lang="en-US" dirty="0" smtClean="0"/>
              <a:t> ও </a:t>
            </a:r>
            <a:r>
              <a:rPr lang="en-US" dirty="0" err="1" smtClean="0"/>
              <a:t>দূর্বল</a:t>
            </a:r>
            <a:r>
              <a:rPr lang="en-US" baseline="0" dirty="0" smtClean="0"/>
              <a:t> </a:t>
            </a:r>
            <a:r>
              <a:rPr lang="en-US" baseline="0" dirty="0" err="1" smtClean="0"/>
              <a:t>শিক্ষার্থী</a:t>
            </a:r>
            <a:r>
              <a:rPr lang="en-US" baseline="0" dirty="0" smtClean="0"/>
              <a:t> </a:t>
            </a:r>
            <a:r>
              <a:rPr lang="en-US" baseline="0" dirty="0" err="1" smtClean="0"/>
              <a:t>চিহ্নিত</a:t>
            </a:r>
            <a:r>
              <a:rPr lang="en-US" baseline="0" dirty="0" smtClean="0"/>
              <a:t> </a:t>
            </a:r>
            <a:r>
              <a:rPr lang="en-US" baseline="0" dirty="0" err="1" smtClean="0"/>
              <a:t>করে</a:t>
            </a:r>
            <a:r>
              <a:rPr lang="en-US" baseline="0" dirty="0" smtClean="0"/>
              <a:t> </a:t>
            </a:r>
            <a:r>
              <a:rPr lang="en-US" baseline="0" dirty="0" err="1" smtClean="0"/>
              <a:t>মান</a:t>
            </a:r>
            <a:r>
              <a:rPr lang="en-US" baseline="0" dirty="0" smtClean="0"/>
              <a:t> </a:t>
            </a:r>
            <a:r>
              <a:rPr lang="en-US" baseline="0" dirty="0" err="1" smtClean="0"/>
              <a:t>অনুসারে</a:t>
            </a:r>
            <a:r>
              <a:rPr lang="en-US" baseline="0" dirty="0" smtClean="0"/>
              <a:t> </a:t>
            </a:r>
            <a:r>
              <a:rPr lang="en-US" baseline="0" dirty="0" err="1" smtClean="0"/>
              <a:t>প্রশ্ন</a:t>
            </a:r>
            <a:r>
              <a:rPr lang="en-US" baseline="0" dirty="0" smtClean="0"/>
              <a:t> </a:t>
            </a:r>
            <a:r>
              <a:rPr lang="en-US" baseline="0" dirty="0" err="1" smtClean="0"/>
              <a:t>করা</a:t>
            </a:r>
            <a:r>
              <a:rPr lang="en-US" baseline="0" dirty="0" smtClean="0"/>
              <a:t> </a:t>
            </a:r>
            <a:r>
              <a:rPr lang="en-US" baseline="0" dirty="0" err="1" smtClean="0"/>
              <a:t>উত্তম</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23</a:t>
            </a:fld>
            <a:endParaRPr lang="en-US"/>
          </a:p>
        </p:txBody>
      </p:sp>
    </p:spTree>
    <p:extLst>
      <p:ext uri="{BB962C8B-B14F-4D97-AF65-F5344CB8AC3E}">
        <p14:creationId xmlns:p14="http://schemas.microsoft.com/office/powerpoint/2010/main" val="3205536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একজন</a:t>
            </a:r>
            <a:r>
              <a:rPr lang="en-US" dirty="0" smtClean="0"/>
              <a:t> </a:t>
            </a:r>
            <a:r>
              <a:rPr lang="en-US" dirty="0" err="1" smtClean="0"/>
              <a:t>আদর্শ</a:t>
            </a:r>
            <a:r>
              <a:rPr lang="en-US" baseline="0" dirty="0" smtClean="0"/>
              <a:t> </a:t>
            </a:r>
            <a:r>
              <a:rPr lang="en-US" baseline="0" dirty="0" err="1" smtClean="0"/>
              <a:t>শিক্ষকের</a:t>
            </a:r>
            <a:r>
              <a:rPr lang="en-US" baseline="0" dirty="0" smtClean="0"/>
              <a:t> </a:t>
            </a:r>
            <a:r>
              <a:rPr lang="en-US" baseline="0" dirty="0" err="1" smtClean="0"/>
              <a:t>সফলতা</a:t>
            </a:r>
            <a:r>
              <a:rPr lang="en-US" baseline="0" dirty="0" smtClean="0"/>
              <a:t> </a:t>
            </a:r>
            <a:r>
              <a:rPr lang="en-US" baseline="0" dirty="0" err="1" smtClean="0"/>
              <a:t>শিক্ষার্থী</a:t>
            </a:r>
            <a:r>
              <a:rPr lang="en-US" baseline="0" dirty="0" smtClean="0"/>
              <a:t> </a:t>
            </a:r>
            <a:r>
              <a:rPr lang="en-US" baseline="0" dirty="0" err="1" smtClean="0"/>
              <a:t>হৃদয়ে</a:t>
            </a:r>
            <a:r>
              <a:rPr lang="en-US" baseline="0" dirty="0" smtClean="0"/>
              <a:t> </a:t>
            </a:r>
            <a:r>
              <a:rPr lang="en-US" baseline="0" dirty="0" err="1" smtClean="0"/>
              <a:t>স্থান</a:t>
            </a:r>
            <a:r>
              <a:rPr lang="en-US" baseline="0" dirty="0" smtClean="0"/>
              <a:t> </a:t>
            </a:r>
            <a:r>
              <a:rPr lang="en-US" baseline="0" dirty="0" err="1" smtClean="0"/>
              <a:t>করে</a:t>
            </a:r>
            <a:r>
              <a:rPr lang="en-US" baseline="0" dirty="0" smtClean="0"/>
              <a:t> </a:t>
            </a:r>
            <a:r>
              <a:rPr lang="en-US" baseline="0" dirty="0" err="1" smtClean="0"/>
              <a:t>নেওয়ার</a:t>
            </a:r>
            <a:r>
              <a:rPr lang="en-US" baseline="0" dirty="0" smtClean="0"/>
              <a:t> </a:t>
            </a:r>
            <a:r>
              <a:rPr lang="en-US" baseline="0" dirty="0" err="1" smtClean="0"/>
              <a:t>মাধ্যমে</a:t>
            </a:r>
            <a:r>
              <a:rPr lang="en-US" baseline="0" smtClean="0"/>
              <a:t> ।</a:t>
            </a:r>
            <a:endParaRPr lang="en-US"/>
          </a:p>
        </p:txBody>
      </p:sp>
      <p:sp>
        <p:nvSpPr>
          <p:cNvPr id="4" name="Slide Number Placeholder 3"/>
          <p:cNvSpPr>
            <a:spLocks noGrp="1"/>
          </p:cNvSpPr>
          <p:nvPr>
            <p:ph type="sldNum" sz="quarter" idx="10"/>
          </p:nvPr>
        </p:nvSpPr>
        <p:spPr/>
        <p:txBody>
          <a:bodyPr/>
          <a:lstStyle/>
          <a:p>
            <a:fld id="{1A885E2B-3025-419C-AA59-23BE1DE85566}" type="slidenum">
              <a:rPr lang="en-US" smtClean="0"/>
              <a:t>24</a:t>
            </a:fld>
            <a:endParaRPr lang="en-US"/>
          </a:p>
        </p:txBody>
      </p:sp>
    </p:spTree>
    <p:extLst>
      <p:ext uri="{BB962C8B-B14F-4D97-AF65-F5344CB8AC3E}">
        <p14:creationId xmlns:p14="http://schemas.microsoft.com/office/powerpoint/2010/main" val="193937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১ম </a:t>
            </a:r>
            <a:r>
              <a:rPr lang="en-US" dirty="0" err="1" smtClean="0"/>
              <a:t>ছবি</a:t>
            </a:r>
            <a:r>
              <a:rPr lang="en-US" baseline="0" dirty="0" smtClean="0"/>
              <a:t> – </a:t>
            </a:r>
            <a:r>
              <a:rPr lang="en-US" baseline="0" dirty="0" err="1" smtClean="0"/>
              <a:t>কিছু</a:t>
            </a:r>
            <a:r>
              <a:rPr lang="en-US" baseline="0" dirty="0" smtClean="0"/>
              <a:t> </a:t>
            </a:r>
            <a:r>
              <a:rPr lang="en-US" baseline="0" dirty="0" err="1" smtClean="0"/>
              <a:t>লেখা</a:t>
            </a:r>
            <a:r>
              <a:rPr lang="en-US" baseline="0" dirty="0" smtClean="0"/>
              <a:t> </a:t>
            </a:r>
            <a:r>
              <a:rPr lang="en-US" baseline="0" dirty="0" err="1" smtClean="0"/>
              <a:t>হচ্ছে</a:t>
            </a:r>
            <a:r>
              <a:rPr lang="en-US" baseline="0" dirty="0" smtClean="0"/>
              <a:t>(</a:t>
            </a:r>
            <a:r>
              <a:rPr lang="en-US" baseline="0" dirty="0" err="1" smtClean="0"/>
              <a:t>একটি</a:t>
            </a:r>
            <a:r>
              <a:rPr lang="en-US" baseline="0" dirty="0" smtClean="0"/>
              <a:t> </a:t>
            </a:r>
            <a:r>
              <a:rPr lang="en-US" baseline="0" dirty="0" err="1" smtClean="0"/>
              <a:t>কবিতা</a:t>
            </a:r>
            <a:r>
              <a:rPr lang="en-US" baseline="0" dirty="0" smtClean="0"/>
              <a:t> </a:t>
            </a:r>
            <a:r>
              <a:rPr lang="en-US" baseline="0" dirty="0" err="1" smtClean="0"/>
              <a:t>লেখা</a:t>
            </a:r>
            <a:r>
              <a:rPr lang="en-US" baseline="0" dirty="0" smtClean="0"/>
              <a:t> </a:t>
            </a:r>
            <a:r>
              <a:rPr lang="en-US" baseline="0" dirty="0" err="1" smtClean="0"/>
              <a:t>হবে</a:t>
            </a:r>
            <a:r>
              <a:rPr lang="en-US" baseline="0" dirty="0" smtClean="0"/>
              <a:t>)। ২য় </a:t>
            </a:r>
            <a:r>
              <a:rPr lang="en-US" baseline="0" dirty="0" err="1" smtClean="0"/>
              <a:t>ছবি</a:t>
            </a:r>
            <a:r>
              <a:rPr lang="en-US" baseline="0" dirty="0" smtClean="0"/>
              <a:t> – </a:t>
            </a:r>
            <a:r>
              <a:rPr lang="en-US" baseline="0" dirty="0" err="1" smtClean="0"/>
              <a:t>শিখা</a:t>
            </a:r>
            <a:r>
              <a:rPr lang="en-US" baseline="0" dirty="0" smtClean="0"/>
              <a:t> </a:t>
            </a:r>
            <a:r>
              <a:rPr lang="en-US" baseline="0" dirty="0" err="1" smtClean="0"/>
              <a:t>চিরন্তর</a:t>
            </a:r>
            <a:r>
              <a:rPr lang="en-US" baseline="0" dirty="0" smtClean="0"/>
              <a:t> ( </a:t>
            </a:r>
            <a:r>
              <a:rPr lang="en-US" baseline="0" dirty="0" err="1" smtClean="0"/>
              <a:t>আমাদের</a:t>
            </a:r>
            <a:r>
              <a:rPr lang="en-US" baseline="0" dirty="0" smtClean="0"/>
              <a:t> </a:t>
            </a:r>
            <a:r>
              <a:rPr lang="en-US" baseline="0" dirty="0" err="1" smtClean="0"/>
              <a:t>স্বাধীনতা</a:t>
            </a:r>
            <a:r>
              <a:rPr lang="en-US" baseline="0" dirty="0" smtClean="0"/>
              <a:t> </a:t>
            </a:r>
            <a:r>
              <a:rPr lang="en-US" baseline="0" dirty="0" err="1" smtClean="0"/>
              <a:t>চির</a:t>
            </a:r>
            <a:r>
              <a:rPr lang="en-US" baseline="0" dirty="0" smtClean="0"/>
              <a:t> </a:t>
            </a:r>
            <a:r>
              <a:rPr lang="en-US" baseline="0" dirty="0" err="1" smtClean="0"/>
              <a:t>অম্লান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4</a:t>
            </a:fld>
            <a:endParaRPr lang="en-US"/>
          </a:p>
        </p:txBody>
      </p:sp>
    </p:spTree>
    <p:extLst>
      <p:ext uri="{BB962C8B-B14F-4D97-AF65-F5344CB8AC3E}">
        <p14:creationId xmlns:p14="http://schemas.microsoft.com/office/powerpoint/2010/main" val="187197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৩য়</a:t>
            </a:r>
            <a:r>
              <a:rPr lang="en-US" baseline="0" dirty="0" smtClean="0"/>
              <a:t> </a:t>
            </a:r>
            <a:r>
              <a:rPr lang="en-US" baseline="0" dirty="0" err="1" smtClean="0"/>
              <a:t>ছবি</a:t>
            </a:r>
            <a:r>
              <a:rPr lang="en-US" baseline="0" dirty="0" smtClean="0"/>
              <a:t> – </a:t>
            </a:r>
            <a:r>
              <a:rPr lang="en-US" baseline="0" dirty="0" err="1" smtClean="0"/>
              <a:t>রবীন্দ্রনাথ</a:t>
            </a:r>
            <a:r>
              <a:rPr lang="en-US" baseline="0" dirty="0" smtClean="0"/>
              <a:t> </a:t>
            </a:r>
            <a:r>
              <a:rPr lang="en-US" baseline="0" dirty="0" err="1" smtClean="0"/>
              <a:t>ঠাকুর</a:t>
            </a:r>
            <a:r>
              <a:rPr lang="en-US" baseline="0" dirty="0" smtClean="0"/>
              <a:t> (</a:t>
            </a:r>
            <a:r>
              <a:rPr lang="en-US" baseline="0" dirty="0" err="1" smtClean="0"/>
              <a:t>বাংলা</a:t>
            </a:r>
            <a:r>
              <a:rPr lang="en-US" baseline="0" dirty="0" smtClean="0"/>
              <a:t> </a:t>
            </a:r>
            <a:r>
              <a:rPr lang="en-US" baseline="0" dirty="0" err="1" smtClean="0"/>
              <a:t>সাহিত্য</a:t>
            </a:r>
            <a:r>
              <a:rPr lang="en-US" baseline="0" dirty="0" smtClean="0"/>
              <a:t> </a:t>
            </a:r>
            <a:r>
              <a:rPr lang="en-US" baseline="0" dirty="0" err="1" smtClean="0"/>
              <a:t>আকাশে</a:t>
            </a:r>
            <a:r>
              <a:rPr lang="en-US" baseline="0" dirty="0" smtClean="0"/>
              <a:t> </a:t>
            </a:r>
            <a:r>
              <a:rPr lang="en-US" baseline="0" dirty="0" err="1" smtClean="0"/>
              <a:t>উজ্জ্বল</a:t>
            </a:r>
            <a:r>
              <a:rPr lang="en-US" baseline="0" dirty="0" smtClean="0"/>
              <a:t> </a:t>
            </a:r>
            <a:r>
              <a:rPr lang="en-US" baseline="0" dirty="0" err="1" smtClean="0"/>
              <a:t>নক্ষত্র</a:t>
            </a:r>
            <a:r>
              <a:rPr lang="en-US" baseline="0" dirty="0" smtClean="0"/>
              <a:t>) ৪র্থ </a:t>
            </a:r>
            <a:r>
              <a:rPr lang="en-US" baseline="0" dirty="0" err="1" smtClean="0"/>
              <a:t>ছবি</a:t>
            </a:r>
            <a:r>
              <a:rPr lang="en-US" baseline="0" dirty="0" smtClean="0"/>
              <a:t> – </a:t>
            </a:r>
            <a:r>
              <a:rPr lang="en-US" baseline="0" dirty="0" err="1" smtClean="0"/>
              <a:t>বঙ্গবন্ধু</a:t>
            </a:r>
            <a:r>
              <a:rPr lang="en-US" baseline="0" dirty="0" smtClean="0"/>
              <a:t> ( </a:t>
            </a:r>
            <a:r>
              <a:rPr lang="en-US" baseline="0" dirty="0" err="1" smtClean="0"/>
              <a:t>স্বাধীনতা</a:t>
            </a:r>
            <a:r>
              <a:rPr lang="en-US" baseline="0" dirty="0" smtClean="0"/>
              <a:t> </a:t>
            </a:r>
            <a:r>
              <a:rPr lang="en-US" baseline="0" dirty="0" err="1" smtClean="0"/>
              <a:t>অর্জনে</a:t>
            </a:r>
            <a:r>
              <a:rPr lang="en-US" baseline="0" dirty="0" smtClean="0"/>
              <a:t> </a:t>
            </a:r>
            <a:r>
              <a:rPr lang="en-US" baseline="0" dirty="0" err="1" smtClean="0"/>
              <a:t>উজ্জ্বল</a:t>
            </a:r>
            <a:r>
              <a:rPr lang="en-US" baseline="0" dirty="0" smtClean="0"/>
              <a:t> </a:t>
            </a:r>
            <a:r>
              <a:rPr lang="en-US" baseline="0" dirty="0" err="1" smtClean="0"/>
              <a:t>নক্ষত্র</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5</a:t>
            </a:fld>
            <a:endParaRPr lang="en-US"/>
          </a:p>
        </p:txBody>
      </p:sp>
    </p:spTree>
    <p:extLst>
      <p:ext uri="{BB962C8B-B14F-4D97-AF65-F5344CB8AC3E}">
        <p14:creationId xmlns:p14="http://schemas.microsoft.com/office/powerpoint/2010/main" val="79654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৫ম </a:t>
            </a:r>
            <a:r>
              <a:rPr lang="en-US" dirty="0" err="1" smtClean="0"/>
              <a:t>ছবি</a:t>
            </a:r>
            <a:r>
              <a:rPr lang="en-US" baseline="0" dirty="0" smtClean="0"/>
              <a:t> – </a:t>
            </a:r>
            <a:r>
              <a:rPr lang="en-US" baseline="0" dirty="0" err="1" smtClean="0"/>
              <a:t>মুক্তিযোদ্ধা</a:t>
            </a:r>
            <a:r>
              <a:rPr lang="en-US" baseline="0" dirty="0" smtClean="0"/>
              <a:t> ( </a:t>
            </a:r>
            <a:r>
              <a:rPr lang="en-US" baseline="0" dirty="0" err="1" smtClean="0"/>
              <a:t>স্বাধীনতার</a:t>
            </a:r>
            <a:r>
              <a:rPr lang="en-US" baseline="0" dirty="0" smtClean="0"/>
              <a:t> </a:t>
            </a:r>
            <a:r>
              <a:rPr lang="en-US" baseline="0" dirty="0" err="1" smtClean="0"/>
              <a:t>প্রাণ</a:t>
            </a:r>
            <a:r>
              <a:rPr lang="en-US" baseline="0" dirty="0" smtClean="0"/>
              <a:t> </a:t>
            </a:r>
            <a:r>
              <a:rPr lang="en-US" baseline="0" dirty="0" err="1" smtClean="0"/>
              <a:t>প্রদীপ</a:t>
            </a:r>
            <a:r>
              <a:rPr lang="en-US" baseline="0" dirty="0" smtClean="0"/>
              <a:t>) ৬ষ্ঠ </a:t>
            </a:r>
            <a:r>
              <a:rPr lang="en-US" baseline="0" dirty="0" err="1" smtClean="0"/>
              <a:t>ছবি</a:t>
            </a:r>
            <a:r>
              <a:rPr lang="en-US" baseline="0" dirty="0" smtClean="0"/>
              <a:t> – </a:t>
            </a:r>
            <a:r>
              <a:rPr lang="en-US" baseline="0" dirty="0" err="1" smtClean="0"/>
              <a:t>স্বাধীন</a:t>
            </a:r>
            <a:r>
              <a:rPr lang="en-US" baseline="0" dirty="0" smtClean="0"/>
              <a:t> </a:t>
            </a:r>
            <a:r>
              <a:rPr lang="en-US" baseline="0" dirty="0" err="1" smtClean="0"/>
              <a:t>বাংলাদেশ</a:t>
            </a:r>
            <a:r>
              <a:rPr lang="en-US" baseline="0" dirty="0" smtClean="0"/>
              <a:t> </a:t>
            </a:r>
            <a:r>
              <a:rPr lang="en-US" baseline="0" dirty="0" err="1" smtClean="0"/>
              <a:t>আমাদের</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6</a:t>
            </a:fld>
            <a:endParaRPr lang="en-US"/>
          </a:p>
        </p:txBody>
      </p:sp>
    </p:spTree>
    <p:extLst>
      <p:ext uri="{BB962C8B-B14F-4D97-AF65-F5344CB8AC3E}">
        <p14:creationId xmlns:p14="http://schemas.microsoft.com/office/powerpoint/2010/main" val="166174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চাষাভুষার</a:t>
            </a:r>
            <a:r>
              <a:rPr lang="en-US" baseline="0" dirty="0" smtClean="0"/>
              <a:t> </a:t>
            </a:r>
            <a:r>
              <a:rPr lang="en-US" baseline="0" dirty="0" err="1" smtClean="0"/>
              <a:t>কাব্য</a:t>
            </a:r>
            <a:r>
              <a:rPr lang="en-US" baseline="0" dirty="0" smtClean="0"/>
              <a:t>” </a:t>
            </a:r>
            <a:r>
              <a:rPr lang="en-US" baseline="0" dirty="0" err="1" smtClean="0"/>
              <a:t>কাব্যগ্রন্থ</a:t>
            </a:r>
            <a:r>
              <a:rPr lang="en-US" baseline="0" dirty="0" smtClean="0"/>
              <a:t> </a:t>
            </a:r>
            <a:r>
              <a:rPr lang="en-US" baseline="0" dirty="0" err="1" smtClean="0"/>
              <a:t>থেকে</a:t>
            </a:r>
            <a:r>
              <a:rPr lang="en-US" baseline="0" dirty="0" smtClean="0"/>
              <a:t> </a:t>
            </a:r>
            <a:r>
              <a:rPr lang="en-US" baseline="0" dirty="0" err="1" smtClean="0"/>
              <a:t>নেওয়া</a:t>
            </a:r>
            <a:r>
              <a:rPr lang="en-US" baseline="0" dirty="0" smtClean="0"/>
              <a:t> </a:t>
            </a:r>
            <a:r>
              <a:rPr lang="en-US" baseline="0" dirty="0" err="1" smtClean="0"/>
              <a:t>হয়েছে</a:t>
            </a:r>
            <a:r>
              <a:rPr lang="en-US" baseline="0" dirty="0" smtClean="0"/>
              <a:t> । </a:t>
            </a:r>
            <a:r>
              <a:rPr lang="en-US" baseline="0" dirty="0" err="1" smtClean="0"/>
              <a:t>আলোচ্য</a:t>
            </a:r>
            <a:r>
              <a:rPr lang="en-US" baseline="0" dirty="0" smtClean="0"/>
              <a:t> </a:t>
            </a:r>
            <a:r>
              <a:rPr lang="en-US" baseline="0" dirty="0" err="1" smtClean="0"/>
              <a:t>কবিতায়</a:t>
            </a:r>
            <a:r>
              <a:rPr lang="en-US" baseline="0" dirty="0" smtClean="0"/>
              <a:t> </a:t>
            </a:r>
            <a:r>
              <a:rPr lang="en-US" baseline="0" dirty="0" err="1" smtClean="0"/>
              <a:t>বঙ্গবন্ধুর</a:t>
            </a:r>
            <a:r>
              <a:rPr lang="en-US" baseline="0" dirty="0" smtClean="0"/>
              <a:t> </a:t>
            </a:r>
            <a:r>
              <a:rPr lang="en-US" baseline="0" dirty="0" err="1" smtClean="0"/>
              <a:t>ঐতিহাসিক</a:t>
            </a:r>
            <a:r>
              <a:rPr lang="en-US" baseline="0" dirty="0" smtClean="0"/>
              <a:t> ৭ </a:t>
            </a:r>
            <a:r>
              <a:rPr lang="en-US" baseline="0" dirty="0" err="1" smtClean="0"/>
              <a:t>মার্চের</a:t>
            </a:r>
            <a:r>
              <a:rPr lang="en-US" baseline="0" dirty="0" smtClean="0"/>
              <a:t> </a:t>
            </a:r>
            <a:r>
              <a:rPr lang="en-US" baseline="0" dirty="0" err="1" smtClean="0"/>
              <a:t>ভাষণ</a:t>
            </a:r>
            <a:r>
              <a:rPr lang="en-US" baseline="0" dirty="0" smtClean="0"/>
              <a:t>, </a:t>
            </a:r>
            <a:r>
              <a:rPr lang="en-US" baseline="0" dirty="0" err="1" smtClean="0"/>
              <a:t>স্বাধীনতা</a:t>
            </a:r>
            <a:r>
              <a:rPr lang="en-US" baseline="0" dirty="0" smtClean="0"/>
              <a:t> ও </a:t>
            </a:r>
            <a:r>
              <a:rPr lang="en-US" baseline="0" dirty="0" err="1" smtClean="0"/>
              <a:t>দেশপ্রেমের</a:t>
            </a:r>
            <a:r>
              <a:rPr lang="en-US" baseline="0" dirty="0" smtClean="0"/>
              <a:t> </a:t>
            </a:r>
            <a:r>
              <a:rPr lang="en-US" baseline="0" dirty="0" err="1" smtClean="0"/>
              <a:t>প্রতি</a:t>
            </a:r>
            <a:r>
              <a:rPr lang="en-US" baseline="0" dirty="0" smtClean="0"/>
              <a:t> </a:t>
            </a:r>
            <a:r>
              <a:rPr lang="en-US" baseline="0" dirty="0" err="1" smtClean="0"/>
              <a:t>শিক্ষার্থী</a:t>
            </a:r>
            <a:r>
              <a:rPr lang="en-US" baseline="0" dirty="0" smtClean="0"/>
              <a:t> </a:t>
            </a:r>
            <a:r>
              <a:rPr lang="en-US" baseline="0" dirty="0" err="1" smtClean="0"/>
              <a:t>শ্রদ্ধাশীল</a:t>
            </a:r>
            <a:r>
              <a:rPr lang="en-US" baseline="0" dirty="0" smtClean="0"/>
              <a:t> </a:t>
            </a:r>
            <a:r>
              <a:rPr lang="en-US" baseline="0" dirty="0" err="1" smtClean="0"/>
              <a:t>হবে</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7</a:t>
            </a:fld>
            <a:endParaRPr lang="en-US"/>
          </a:p>
        </p:txBody>
      </p:sp>
    </p:spTree>
    <p:extLst>
      <p:ext uri="{BB962C8B-B14F-4D97-AF65-F5344CB8AC3E}">
        <p14:creationId xmlns:p14="http://schemas.microsoft.com/office/powerpoint/2010/main" val="100493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0" i="0" kern="1200" dirty="0" smtClean="0">
                <a:solidFill>
                  <a:schemeClr val="tx1"/>
                </a:solidFill>
                <a:effectLst/>
                <a:latin typeface="+mn-lt"/>
                <a:ea typeface="+mn-ea"/>
                <a:cs typeface="+mn-cs"/>
              </a:rPr>
              <a:t>নির্মলেন্দু প্রকাশ গুণ চৌধুরী, যিনি নির্মলেন্দু গুণ নামে ব্যাপক পরিচিত, তিনি একজন বাংলাদেশী কবি এবং চিত্রশিল্পী। কবিতার পাশাপাশি তিনি গদ্য এবং ভ্রমণকাহিনীও লিখেছেন। তার কবিতায় মূলত নারীপ্রেম, শ্রেণি-সংগ্রাম এবং স্বৈরাচার বিরোধিতা, এ-বিষয়সমূহ প্রকাশ পেয়েছে।</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8</a:t>
            </a:fld>
            <a:endParaRPr lang="en-US"/>
          </a:p>
        </p:txBody>
      </p:sp>
    </p:spTree>
    <p:extLst>
      <p:ext uri="{BB962C8B-B14F-4D97-AF65-F5344CB8AC3E}">
        <p14:creationId xmlns:p14="http://schemas.microsoft.com/office/powerpoint/2010/main" val="80781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9</a:t>
            </a:fld>
            <a:endParaRPr lang="en-US"/>
          </a:p>
        </p:txBody>
      </p:sp>
    </p:spTree>
    <p:extLst>
      <p:ext uri="{BB962C8B-B14F-4D97-AF65-F5344CB8AC3E}">
        <p14:creationId xmlns:p14="http://schemas.microsoft.com/office/powerpoint/2010/main" val="26115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মনোযোগ</a:t>
            </a:r>
            <a:r>
              <a:rPr lang="en-US" dirty="0" smtClean="0"/>
              <a:t> </a:t>
            </a:r>
            <a:r>
              <a:rPr lang="en-US" dirty="0" err="1" smtClean="0"/>
              <a:t>দিয়ে</a:t>
            </a:r>
            <a:r>
              <a:rPr lang="en-US" dirty="0" smtClean="0"/>
              <a:t> </a:t>
            </a:r>
            <a:r>
              <a:rPr lang="en-US" dirty="0" err="1" smtClean="0"/>
              <a:t>কবির</a:t>
            </a:r>
            <a:r>
              <a:rPr lang="en-US" baseline="0" dirty="0" smtClean="0"/>
              <a:t> </a:t>
            </a:r>
            <a:r>
              <a:rPr lang="en-US" baseline="0" dirty="0" err="1" smtClean="0"/>
              <a:t>জীবনীর</a:t>
            </a:r>
            <a:r>
              <a:rPr lang="en-US" baseline="0" dirty="0" smtClean="0"/>
              <a:t> </a:t>
            </a:r>
            <a:r>
              <a:rPr lang="en-US" baseline="0" dirty="0" err="1" smtClean="0"/>
              <a:t>গুরুত্বপূর্ণ</a:t>
            </a:r>
            <a:r>
              <a:rPr lang="en-US" baseline="0" dirty="0" smtClean="0"/>
              <a:t> </a:t>
            </a:r>
            <a:r>
              <a:rPr lang="en-US" baseline="0" dirty="0" err="1" smtClean="0"/>
              <a:t>অংশ</a:t>
            </a:r>
            <a:r>
              <a:rPr lang="en-US" baseline="0" dirty="0" smtClean="0"/>
              <a:t> </a:t>
            </a:r>
            <a:r>
              <a:rPr lang="en-US" baseline="0" dirty="0" err="1" smtClean="0"/>
              <a:t>হৃদয়</a:t>
            </a:r>
            <a:r>
              <a:rPr lang="en-US" baseline="0" dirty="0" smtClean="0"/>
              <a:t> </a:t>
            </a:r>
            <a:r>
              <a:rPr lang="en-US" baseline="0" dirty="0" err="1" smtClean="0"/>
              <a:t>দিয়ে</a:t>
            </a:r>
            <a:r>
              <a:rPr lang="en-US" baseline="0" dirty="0" smtClean="0"/>
              <a:t> </a:t>
            </a:r>
            <a:r>
              <a:rPr lang="en-US" baseline="0" dirty="0" err="1" smtClean="0"/>
              <a:t>ধারণ</a:t>
            </a:r>
            <a:r>
              <a:rPr lang="en-US" baseline="0" dirty="0" smtClean="0"/>
              <a:t> </a:t>
            </a:r>
            <a:r>
              <a:rPr lang="en-US" baseline="0" dirty="0" err="1" smtClean="0"/>
              <a:t>করি</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885E2B-3025-419C-AA59-23BE1DE85566}" type="slidenum">
              <a:rPr lang="en-US" smtClean="0"/>
              <a:t>10</a:t>
            </a:fld>
            <a:endParaRPr lang="en-US"/>
          </a:p>
        </p:txBody>
      </p:sp>
    </p:spTree>
    <p:extLst>
      <p:ext uri="{BB962C8B-B14F-4D97-AF65-F5344CB8AC3E}">
        <p14:creationId xmlns:p14="http://schemas.microsoft.com/office/powerpoint/2010/main" val="215314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4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917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018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747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669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3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37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41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050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09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4/4/2020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2848103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fULifMmq8jw"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tariqmagura@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1"/>
            <a:ext cx="6798734" cy="1609604"/>
          </a:xfrm>
          <a:solidFill>
            <a:schemeClr val="accent2"/>
          </a:solidFill>
        </p:spPr>
        <p:txBody>
          <a:bodyPr anchor="t">
            <a:normAutofit fontScale="90000"/>
          </a:bodyPr>
          <a:lstStyle/>
          <a:p>
            <a:r>
              <a:rPr lang="en-US" sz="3100" dirty="0" err="1">
                <a:solidFill>
                  <a:srgbClr val="FFFF00"/>
                </a:solidFill>
                <a:latin typeface="NikoshBAN" panose="02000000000000000000" pitchFamily="2" charset="0"/>
                <a:cs typeface="NikoshBAN" panose="02000000000000000000" pitchFamily="2" charset="0"/>
              </a:rPr>
              <a:t>সম্মানিত</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শিক্ষকদের</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সুবিধার্থে</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নোটস</a:t>
            </a:r>
            <a:r>
              <a:rPr lang="en-US" sz="3100" dirty="0">
                <a:solidFill>
                  <a:srgbClr val="FFFF00"/>
                </a:solidFill>
                <a:latin typeface="NikoshBAN" panose="02000000000000000000" pitchFamily="2" charset="0"/>
                <a:cs typeface="NikoshBAN" panose="02000000000000000000" pitchFamily="2" charset="0"/>
              </a:rPr>
              <a:t> </a:t>
            </a:r>
            <a:r>
              <a:rPr lang="en-US" sz="3100" dirty="0" err="1" smtClean="0">
                <a:solidFill>
                  <a:srgbClr val="FFFF00"/>
                </a:solidFill>
                <a:latin typeface="NikoshBAN" panose="02000000000000000000" pitchFamily="2" charset="0"/>
                <a:cs typeface="NikoshBAN" panose="02000000000000000000" pitchFamily="2" charset="0"/>
              </a:rPr>
              <a:t>সংযুক্ত</a:t>
            </a:r>
            <a:r>
              <a:rPr lang="en-US" sz="3100" dirty="0" smtClean="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করা</a:t>
            </a:r>
            <a:r>
              <a:rPr lang="en-US" sz="3100" dirty="0">
                <a:solidFill>
                  <a:srgbClr val="FFFF00"/>
                </a:solidFill>
                <a:latin typeface="NikoshBAN" panose="02000000000000000000" pitchFamily="2" charset="0"/>
                <a:cs typeface="NikoshBAN" panose="02000000000000000000" pitchFamily="2" charset="0"/>
              </a:rPr>
              <a:t> </a:t>
            </a:r>
            <a:r>
              <a:rPr lang="en-US" sz="3100" dirty="0" smtClean="0">
                <a:solidFill>
                  <a:srgbClr val="FFFF00"/>
                </a:solidFill>
                <a:latin typeface="NikoshBAN" panose="02000000000000000000" pitchFamily="2" charset="0"/>
                <a:cs typeface="NikoshBAN" panose="02000000000000000000" pitchFamily="2" charset="0"/>
              </a:rPr>
              <a:t> </a:t>
            </a:r>
            <a:r>
              <a:rPr lang="en-US" sz="3100" dirty="0" err="1" smtClean="0">
                <a:solidFill>
                  <a:srgbClr val="FFFF00"/>
                </a:solidFill>
                <a:latin typeface="NikoshBAN" panose="02000000000000000000" pitchFamily="2" charset="0"/>
                <a:cs typeface="NikoshBAN" panose="02000000000000000000" pitchFamily="2" charset="0"/>
              </a:rPr>
              <a:t>আছে</a:t>
            </a:r>
            <a:r>
              <a:rPr lang="en-US" sz="3100" dirty="0" smtClean="0">
                <a:solidFill>
                  <a:srgbClr val="FFFF00"/>
                </a:solidFill>
                <a:latin typeface="NikoshBAN" panose="02000000000000000000" pitchFamily="2" charset="0"/>
                <a:cs typeface="NikoshBAN" panose="02000000000000000000" pitchFamily="2" charset="0"/>
              </a:rPr>
              <a:t> </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মাল্টিমিডিয়া</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ক্লাসের</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পূর্বে</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একবার</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দেখে</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নিলে</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ক্লাস</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লেকচার</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দিতে</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সুবিধাবোধ</a:t>
            </a:r>
            <a:r>
              <a:rPr lang="en-US" sz="3100" dirty="0">
                <a:solidFill>
                  <a:srgbClr val="FFFF00"/>
                </a:solidFill>
                <a:latin typeface="NikoshBAN" panose="02000000000000000000" pitchFamily="2" charset="0"/>
                <a:cs typeface="NikoshBAN" panose="02000000000000000000" pitchFamily="2" charset="0"/>
              </a:rPr>
              <a:t> </a:t>
            </a:r>
            <a:r>
              <a:rPr lang="en-US" sz="3100" dirty="0" err="1">
                <a:solidFill>
                  <a:srgbClr val="FFFF00"/>
                </a:solidFill>
                <a:latin typeface="NikoshBAN" panose="02000000000000000000" pitchFamily="2" charset="0"/>
                <a:cs typeface="NikoshBAN" panose="02000000000000000000" pitchFamily="2" charset="0"/>
              </a:rPr>
              <a:t>করবেন</a:t>
            </a:r>
            <a:r>
              <a:rPr lang="en-US" sz="3100" dirty="0">
                <a:solidFill>
                  <a:srgbClr val="FFFF00"/>
                </a:solidFill>
                <a:latin typeface="NikoshBAN" panose="02000000000000000000" pitchFamily="2" charset="0"/>
                <a:cs typeface="NikoshBAN" panose="02000000000000000000" pitchFamily="2" charset="0"/>
              </a:rPr>
              <a:t> </a:t>
            </a:r>
            <a:r>
              <a:rPr lang="en-US" sz="3100" dirty="0" smtClean="0">
                <a:solidFill>
                  <a:srgbClr val="FFFF00"/>
                </a:solidFill>
                <a:latin typeface="NikoshBAN" panose="02000000000000000000" pitchFamily="2" charset="0"/>
                <a:cs typeface="NikoshBAN" panose="02000000000000000000" pitchFamily="2" charset="0"/>
              </a:rPr>
              <a:t>।  </a:t>
            </a:r>
            <a:r>
              <a:rPr lang="en-US" dirty="0"/>
              <a:t/>
            </a:r>
            <a:br>
              <a:rPr lang="en-US" dirty="0"/>
            </a:b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9385" y="2438400"/>
            <a:ext cx="4663017" cy="3497263"/>
          </a:xfrm>
        </p:spPr>
      </p:pic>
      <p:sp>
        <p:nvSpPr>
          <p:cNvPr id="4" name="Date Placeholder 3"/>
          <p:cNvSpPr>
            <a:spLocks noGrp="1"/>
          </p:cNvSpPr>
          <p:nvPr>
            <p:ph type="dt" sz="half" idx="10"/>
          </p:nvPr>
        </p:nvSpPr>
        <p:spPr/>
        <p:txBody>
          <a:bodyPr/>
          <a:lstStyle/>
          <a:p>
            <a:fld id="{6E669E2A-5D96-4AB5-9CB0-39AFA05E4DD2}" type="datetime1">
              <a:rPr lang="en-US" smtClean="0"/>
              <a:t>4/4/2020</a:t>
            </a:fld>
            <a:endParaRPr lang="en-US" dirty="0"/>
          </a:p>
        </p:txBody>
      </p:sp>
      <p:sp>
        <p:nvSpPr>
          <p:cNvPr id="5" name="Footer Placeholder 4"/>
          <p:cNvSpPr>
            <a:spLocks noGrp="1"/>
          </p:cNvSpPr>
          <p:nvPr>
            <p:ph type="ftr" sz="quarter" idx="11"/>
          </p:nvPr>
        </p:nvSpPr>
        <p:spPr/>
        <p:txBody>
          <a:bodyPr/>
          <a:lstStyle/>
          <a:p>
            <a:r>
              <a:rPr lang="en-US" smtClean="0"/>
              <a:t>t@riq present's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33529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1"/>
          <p:cNvSpPr/>
          <p:nvPr/>
        </p:nvSpPr>
        <p:spPr>
          <a:xfrm>
            <a:off x="4452744" y="1475476"/>
            <a:ext cx="224577" cy="9334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9738" y="303066"/>
            <a:ext cx="1676400" cy="1077218"/>
          </a:xfrm>
          <a:prstGeom prst="rect">
            <a:avLst/>
          </a:prstGeom>
          <a:solidFill>
            <a:schemeClr val="bg2">
              <a:lumMod val="75000"/>
            </a:schemeClr>
          </a:solidFill>
        </p:spPr>
        <p:txBody>
          <a:bodyPr wrap="square" rtlCol="0">
            <a:spAutoFit/>
          </a:bodyPr>
          <a:lstStyle/>
          <a:p>
            <a:pPr algn="ctr"/>
            <a:r>
              <a:rPr lang="bn-IN" sz="3200" dirty="0" smtClean="0">
                <a:solidFill>
                  <a:srgbClr val="0070C0"/>
                </a:solidFill>
                <a:latin typeface="NikoshBAN" pitchFamily="2" charset="0"/>
                <a:cs typeface="NikoshBAN" pitchFamily="2" charset="0"/>
              </a:rPr>
              <a:t>জন্ম</a:t>
            </a:r>
            <a:r>
              <a:rPr lang="bn-IN" sz="3200" dirty="0" smtClean="0">
                <a:solidFill>
                  <a:srgbClr val="FF0000"/>
                </a:solidFill>
                <a:latin typeface="NikoshBAN" pitchFamily="2" charset="0"/>
                <a:cs typeface="NikoshBAN" pitchFamily="2" charset="0"/>
              </a:rPr>
              <a:t> </a:t>
            </a:r>
            <a:r>
              <a:rPr lang="bn-IN" sz="3200" dirty="0" smtClean="0">
                <a:latin typeface="NikoshBAN" pitchFamily="2" charset="0"/>
                <a:cs typeface="NikoshBAN" pitchFamily="2" charset="0"/>
              </a:rPr>
              <a:t>–  ১৯৪৫</a:t>
            </a:r>
            <a:endParaRPr lang="en-US" sz="3200" dirty="0">
              <a:latin typeface="NikoshBAN" pitchFamily="2" charset="0"/>
              <a:cs typeface="NikoshBAN" pitchFamily="2" charset="0"/>
            </a:endParaRPr>
          </a:p>
        </p:txBody>
      </p:sp>
      <p:sp>
        <p:nvSpPr>
          <p:cNvPr id="4" name="Right Arrow 3"/>
          <p:cNvSpPr/>
          <p:nvPr/>
        </p:nvSpPr>
        <p:spPr>
          <a:xfrm rot="18126597">
            <a:off x="4509920" y="1717838"/>
            <a:ext cx="1376581" cy="194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61131" y="1475476"/>
            <a:ext cx="3453839" cy="954107"/>
          </a:xfrm>
          <a:prstGeom prst="rect">
            <a:avLst/>
          </a:prstGeom>
          <a:solidFill>
            <a:schemeClr val="bg2">
              <a:lumMod val="75000"/>
            </a:schemeClr>
          </a:solidFill>
        </p:spPr>
        <p:txBody>
          <a:bodyPr wrap="square" rtlCol="0">
            <a:spAutoFit/>
          </a:bodyPr>
          <a:lstStyle/>
          <a:p>
            <a:r>
              <a:rPr lang="bn-IN" sz="2800" dirty="0" smtClean="0">
                <a:solidFill>
                  <a:srgbClr val="0070C0"/>
                </a:solidFill>
                <a:latin typeface="NikoshBAN" pitchFamily="2" charset="0"/>
                <a:cs typeface="NikoshBAN" pitchFamily="2" charset="0"/>
              </a:rPr>
              <a:t>জন্মস্থান </a:t>
            </a:r>
            <a:r>
              <a:rPr lang="bn-IN" sz="2800" dirty="0" smtClean="0">
                <a:latin typeface="NikoshBAN" pitchFamily="2" charset="0"/>
                <a:cs typeface="NikoshBAN" pitchFamily="2" charset="0"/>
              </a:rPr>
              <a:t>– নেত্রকোনা জেলার </a:t>
            </a:r>
          </a:p>
          <a:p>
            <a:r>
              <a:rPr lang="bn-IN" sz="2800" dirty="0">
                <a:latin typeface="NikoshBAN" pitchFamily="2" charset="0"/>
                <a:cs typeface="NikoshBAN" pitchFamily="2" charset="0"/>
              </a:rPr>
              <a:t>	</a:t>
            </a:r>
            <a:r>
              <a:rPr lang="bn-IN" sz="2800" dirty="0" smtClean="0">
                <a:latin typeface="NikoshBAN" pitchFamily="2" charset="0"/>
                <a:cs typeface="NikoshBAN" pitchFamily="2" charset="0"/>
              </a:rPr>
              <a:t>    কাশবন গ্রামে । </a:t>
            </a:r>
            <a:endParaRPr lang="en-US" sz="2800" dirty="0">
              <a:latin typeface="NikoshBAN" pitchFamily="2" charset="0"/>
              <a:cs typeface="NikoshBAN" pitchFamily="2" charset="0"/>
            </a:endParaRPr>
          </a:p>
        </p:txBody>
      </p:sp>
      <p:sp>
        <p:nvSpPr>
          <p:cNvPr id="6" name="Right Arrow 5"/>
          <p:cNvSpPr/>
          <p:nvPr/>
        </p:nvSpPr>
        <p:spPr>
          <a:xfrm rot="19227653">
            <a:off x="5103572" y="2297742"/>
            <a:ext cx="662334" cy="211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28847" y="303066"/>
            <a:ext cx="3613843" cy="1077218"/>
          </a:xfrm>
          <a:prstGeom prst="rect">
            <a:avLst/>
          </a:prstGeom>
          <a:solidFill>
            <a:schemeClr val="bg2">
              <a:lumMod val="75000"/>
            </a:schemeClr>
          </a:solidFill>
        </p:spPr>
        <p:txBody>
          <a:bodyPr wrap="square" rtlCol="0">
            <a:spAutoFit/>
          </a:bodyPr>
          <a:lstStyle/>
          <a:p>
            <a:r>
              <a:rPr lang="bn-IN" sz="3200" dirty="0" smtClean="0">
                <a:solidFill>
                  <a:srgbClr val="0070C0"/>
                </a:solidFill>
                <a:latin typeface="NikoshBAN" pitchFamily="2" charset="0"/>
                <a:cs typeface="NikoshBAN" pitchFamily="2" charset="0"/>
              </a:rPr>
              <a:t>পিতা</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সুখেন্দু  প্রকাশ গুণ</a:t>
            </a:r>
          </a:p>
          <a:p>
            <a:r>
              <a:rPr lang="bn-IN" sz="3200" dirty="0" smtClean="0">
                <a:solidFill>
                  <a:srgbClr val="0070C0"/>
                </a:solidFill>
                <a:latin typeface="NikoshBAN" pitchFamily="2" charset="0"/>
                <a:cs typeface="NikoshBAN" pitchFamily="2" charset="0"/>
              </a:rPr>
              <a:t>মাতা</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বীণাপাণি গুণ</a:t>
            </a:r>
            <a:endParaRPr lang="en-US" sz="3200" dirty="0" smtClean="0">
              <a:latin typeface="NikoshBAN" pitchFamily="2" charset="0"/>
              <a:cs typeface="NikoshBAN" pitchFamily="2" charset="0"/>
            </a:endParaRPr>
          </a:p>
        </p:txBody>
      </p:sp>
      <p:sp>
        <p:nvSpPr>
          <p:cNvPr id="8" name="TextBox 7"/>
          <p:cNvSpPr txBox="1"/>
          <p:nvPr/>
        </p:nvSpPr>
        <p:spPr>
          <a:xfrm>
            <a:off x="5731800" y="2606391"/>
            <a:ext cx="3407938" cy="3816429"/>
          </a:xfrm>
          <a:prstGeom prst="rect">
            <a:avLst/>
          </a:prstGeom>
          <a:solidFill>
            <a:schemeClr val="bg2">
              <a:lumMod val="75000"/>
            </a:schemeClr>
          </a:solidFill>
        </p:spPr>
        <p:txBody>
          <a:bodyPr wrap="square" rtlCol="0">
            <a:spAutoFit/>
          </a:bodyPr>
          <a:lstStyle/>
          <a:p>
            <a:pPr algn="just"/>
            <a:r>
              <a:rPr lang="bn-IN" sz="2800" dirty="0" smtClean="0">
                <a:solidFill>
                  <a:srgbClr val="0070C0"/>
                </a:solidFill>
                <a:latin typeface="NikoshBAN" pitchFamily="2" charset="0"/>
                <a:cs typeface="NikoshBAN" pitchFamily="2" charset="0"/>
              </a:rPr>
              <a:t>পড়ালেখা</a:t>
            </a:r>
            <a:r>
              <a:rPr lang="bn-IN" sz="2800" dirty="0" smtClean="0">
                <a:latin typeface="NikoshBAN" pitchFamily="2" charset="0"/>
                <a:cs typeface="NikoshBAN" pitchFamily="2" charset="0"/>
              </a:rPr>
              <a:t> – ১৯৬২ সালে সিকেপি ইন্সটিটিউশন, বারহাট্টা স্কুল </a:t>
            </a:r>
            <a:r>
              <a:rPr lang="bn-IN" sz="2800" dirty="0">
                <a:latin typeface="NikoshBAN" pitchFamily="2" charset="0"/>
                <a:cs typeface="NikoshBAN" pitchFamily="2" charset="0"/>
              </a:rPr>
              <a:t>থেকে </a:t>
            </a:r>
            <a:r>
              <a:rPr lang="bn-IN" sz="2800" dirty="0" smtClean="0">
                <a:latin typeface="NikoshBAN" pitchFamily="2" charset="0"/>
                <a:cs typeface="NikoshBAN" pitchFamily="2" charset="0"/>
              </a:rPr>
              <a:t>মাধ্যমিক, ১৯৬৪ সালে নেত্রকোনা  </a:t>
            </a:r>
            <a:r>
              <a:rPr lang="bn-IN" sz="2800" dirty="0">
                <a:latin typeface="NikoshBAN" pitchFamily="2" charset="0"/>
                <a:cs typeface="NikoshBAN" pitchFamily="2" charset="0"/>
              </a:rPr>
              <a:t>কলেজ থেকে </a:t>
            </a:r>
            <a:r>
              <a:rPr lang="bn-IN" sz="2800" dirty="0" smtClean="0">
                <a:latin typeface="NikoshBAN" pitchFamily="2" charset="0"/>
                <a:cs typeface="NikoshBAN" pitchFamily="2" charset="0"/>
              </a:rPr>
              <a:t>ইন্টারমিডিয়েট </a:t>
            </a:r>
            <a:r>
              <a:rPr lang="bn-IN" sz="2800" dirty="0">
                <a:latin typeface="NikoshBAN" pitchFamily="2" charset="0"/>
                <a:cs typeface="NikoshBAN" pitchFamily="2" charset="0"/>
              </a:rPr>
              <a:t>ও </a:t>
            </a:r>
            <a:r>
              <a:rPr lang="bn-IN" sz="2800" dirty="0" smtClean="0">
                <a:latin typeface="NikoshBAN" pitchFamily="2" charset="0"/>
                <a:cs typeface="NikoshBAN" pitchFamily="2" charset="0"/>
              </a:rPr>
              <a:t>১৯৬৯ সালে ঢাকা বিশ্ববিদ্যালয়ে থেকে স্নাতক পাস করেন ।</a:t>
            </a:r>
            <a:endParaRPr lang="en-US" sz="2800" dirty="0">
              <a:latin typeface="NikoshBAN" pitchFamily="2" charset="0"/>
              <a:cs typeface="NikoshBAN" pitchFamily="2" charset="0"/>
            </a:endParaRPr>
          </a:p>
          <a:p>
            <a:endParaRPr lang="en-US" dirty="0"/>
          </a:p>
        </p:txBody>
      </p:sp>
      <p:sp>
        <p:nvSpPr>
          <p:cNvPr id="9" name="Right Arrow 8"/>
          <p:cNvSpPr/>
          <p:nvPr/>
        </p:nvSpPr>
        <p:spPr>
          <a:xfrm>
            <a:off x="5274059" y="2866506"/>
            <a:ext cx="473499" cy="217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5068603"/>
            <a:ext cx="5475727" cy="1354217"/>
          </a:xfrm>
          <a:prstGeom prst="rect">
            <a:avLst/>
          </a:prstGeom>
          <a:solidFill>
            <a:schemeClr val="bg2">
              <a:lumMod val="75000"/>
            </a:schemeClr>
          </a:solidFill>
        </p:spPr>
        <p:txBody>
          <a:bodyPr wrap="square" rtlCol="0">
            <a:spAutoFit/>
          </a:bodyPr>
          <a:lstStyle/>
          <a:p>
            <a:pPr algn="ctr"/>
            <a:r>
              <a:rPr lang="bn-IN" sz="3200" dirty="0" smtClean="0">
                <a:solidFill>
                  <a:srgbClr val="0070C0"/>
                </a:solidFill>
                <a:latin typeface="NikoshBAN" pitchFamily="2" charset="0"/>
                <a:cs typeface="NikoshBAN" pitchFamily="2" charset="0"/>
              </a:rPr>
              <a:t>পেশা</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a:t>
            </a:r>
            <a:r>
              <a:rPr lang="bn-IN" sz="3200" dirty="0" smtClean="0">
                <a:latin typeface="NikoshBAN" pitchFamily="2" charset="0"/>
                <a:cs typeface="NikoshBAN" pitchFamily="2" charset="0"/>
              </a:rPr>
              <a:t>সাংবাদিক ছিলেন এবং  সার্বক্ষণিক সাহিত্য</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কর্মে</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নিমগ্ন </a:t>
            </a:r>
            <a:r>
              <a:rPr lang="bn-IN" sz="3200" dirty="0">
                <a:latin typeface="NikoshBAN" pitchFamily="2" charset="0"/>
                <a:cs typeface="NikoshBAN" pitchFamily="2" charset="0"/>
              </a:rPr>
              <a:t>ছিলেন ।</a:t>
            </a:r>
            <a:endParaRPr lang="en-US" sz="3200" dirty="0">
              <a:latin typeface="NikoshBAN" pitchFamily="2" charset="0"/>
              <a:cs typeface="NikoshBAN" pitchFamily="2" charset="0"/>
            </a:endParaRPr>
          </a:p>
          <a:p>
            <a:endParaRPr lang="en-US" dirty="0"/>
          </a:p>
        </p:txBody>
      </p:sp>
      <p:sp>
        <p:nvSpPr>
          <p:cNvPr id="11" name="Down Arrow 10"/>
          <p:cNvSpPr/>
          <p:nvPr/>
        </p:nvSpPr>
        <p:spPr>
          <a:xfrm>
            <a:off x="4597980" y="3566905"/>
            <a:ext cx="199017" cy="1385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261275"/>
            <a:ext cx="3581400" cy="2339102"/>
          </a:xfrm>
          <a:prstGeom prst="rect">
            <a:avLst/>
          </a:prstGeom>
          <a:solidFill>
            <a:schemeClr val="bg2">
              <a:lumMod val="75000"/>
            </a:schemeClr>
          </a:solidFill>
        </p:spPr>
        <p:txBody>
          <a:bodyPr wrap="square" rtlCol="0">
            <a:spAutoFit/>
          </a:bodyPr>
          <a:lstStyle/>
          <a:p>
            <a:r>
              <a:rPr lang="bn-IN" sz="3200" dirty="0" smtClean="0">
                <a:solidFill>
                  <a:srgbClr val="0070C0"/>
                </a:solidFill>
                <a:latin typeface="NikoshBAN" pitchFamily="2" charset="0"/>
                <a:cs typeface="NikoshBAN" pitchFamily="2" charset="0"/>
              </a:rPr>
              <a:t>কাব্যগ্রন্থ </a:t>
            </a:r>
            <a:r>
              <a:rPr lang="bn-IN" sz="3200" dirty="0" smtClean="0">
                <a:latin typeface="NikoshBAN" pitchFamily="2" charset="0"/>
                <a:cs typeface="NikoshBAN" pitchFamily="2" charset="0"/>
              </a:rPr>
              <a:t>–</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প্রেমাংশুর রক্ত চাই, বাংলার মাটি বাংলার জল, চাষাভূষার কাব্য, পঞ্চাশ সহস্র বর্ষ ।</a:t>
            </a:r>
            <a:endParaRPr lang="en-US" sz="3200" dirty="0">
              <a:latin typeface="NikoshBAN" pitchFamily="2" charset="0"/>
              <a:cs typeface="NikoshBAN" pitchFamily="2" charset="0"/>
            </a:endParaRPr>
          </a:p>
          <a:p>
            <a:endParaRPr lang="en-US" dirty="0"/>
          </a:p>
        </p:txBody>
      </p:sp>
      <p:sp>
        <p:nvSpPr>
          <p:cNvPr id="14" name="TextBox 13"/>
          <p:cNvSpPr txBox="1"/>
          <p:nvPr/>
        </p:nvSpPr>
        <p:spPr>
          <a:xfrm>
            <a:off x="-18421" y="2706790"/>
            <a:ext cx="3581400" cy="584775"/>
          </a:xfrm>
          <a:prstGeom prst="rect">
            <a:avLst/>
          </a:prstGeom>
          <a:solidFill>
            <a:schemeClr val="bg2">
              <a:lumMod val="75000"/>
            </a:schemeClr>
          </a:solidFill>
        </p:spPr>
        <p:txBody>
          <a:bodyPr wrap="square" rtlCol="0">
            <a:spAutoFit/>
          </a:bodyPr>
          <a:lstStyle/>
          <a:p>
            <a:r>
              <a:rPr lang="bn-IN" sz="3200" dirty="0" smtClean="0">
                <a:solidFill>
                  <a:srgbClr val="0070C0"/>
                </a:solidFill>
                <a:latin typeface="NikoshBAN" pitchFamily="2" charset="0"/>
                <a:cs typeface="NikoshBAN" pitchFamily="2" charset="0"/>
              </a:rPr>
              <a:t>গল্প</a:t>
            </a:r>
            <a:r>
              <a:rPr lang="bn-IN" sz="3200" dirty="0" smtClean="0">
                <a:latin typeface="NikoshBAN" pitchFamily="2" charset="0"/>
                <a:cs typeface="NikoshBAN" pitchFamily="2" charset="0"/>
              </a:rPr>
              <a:t> – আপন দলের মানুষ </a:t>
            </a:r>
            <a:endParaRPr lang="en-US" sz="3200" dirty="0"/>
          </a:p>
        </p:txBody>
      </p:sp>
      <p:sp>
        <p:nvSpPr>
          <p:cNvPr id="15" name="TextBox 14"/>
          <p:cNvSpPr txBox="1"/>
          <p:nvPr/>
        </p:nvSpPr>
        <p:spPr>
          <a:xfrm>
            <a:off x="-18421" y="3475475"/>
            <a:ext cx="3581400" cy="1477328"/>
          </a:xfrm>
          <a:prstGeom prst="rect">
            <a:avLst/>
          </a:prstGeom>
          <a:solidFill>
            <a:schemeClr val="bg2">
              <a:lumMod val="75000"/>
            </a:schemeClr>
          </a:solidFill>
        </p:spPr>
        <p:txBody>
          <a:bodyPr wrap="square" rtlCol="0">
            <a:spAutoFit/>
          </a:bodyPr>
          <a:lstStyle/>
          <a:p>
            <a:r>
              <a:rPr lang="bn-IN" sz="3000" dirty="0" smtClean="0">
                <a:solidFill>
                  <a:srgbClr val="0070C0"/>
                </a:solidFill>
                <a:latin typeface="NikoshBAN" pitchFamily="2" charset="0"/>
                <a:cs typeface="NikoshBAN" pitchFamily="2" charset="0"/>
              </a:rPr>
              <a:t>শিশুতোষ উপন্যাস</a:t>
            </a:r>
            <a:r>
              <a:rPr lang="bn-IN" sz="3000" dirty="0" smtClean="0">
                <a:latin typeface="NikoshBAN" pitchFamily="2" charset="0"/>
                <a:cs typeface="NikoshBAN" pitchFamily="2" charset="0"/>
              </a:rPr>
              <a:t> –কালো মেঘের ভেলা, বাবা যখন ছোট ছিলেন ।</a:t>
            </a:r>
            <a:endParaRPr lang="en-US" sz="3000" dirty="0">
              <a:latin typeface="NikoshBAN" pitchFamily="2" charset="0"/>
              <a:cs typeface="NikoshBAN" pitchFamily="2" charset="0"/>
            </a:endParaRPr>
          </a:p>
        </p:txBody>
      </p:sp>
      <p:sp>
        <p:nvSpPr>
          <p:cNvPr id="17" name="Left Arrow 16"/>
          <p:cNvSpPr/>
          <p:nvPr/>
        </p:nvSpPr>
        <p:spPr>
          <a:xfrm rot="2229153" flipV="1">
            <a:off x="3543969" y="2271482"/>
            <a:ext cx="699134" cy="2148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538022" y="2948826"/>
            <a:ext cx="482600" cy="2253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8014283">
            <a:off x="3600437" y="3624836"/>
            <a:ext cx="781807" cy="216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75666" y="2450098"/>
            <a:ext cx="1143349" cy="1049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itchFamily="2" charset="0"/>
                <a:cs typeface="NikoshBAN" pitchFamily="2" charset="0"/>
              </a:rPr>
              <a:t>জীবনী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684123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par>
                          <p:cTn id="22" fill="hold">
                            <p:stCondLst>
                              <p:cond delay="5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par>
                          <p:cTn id="26" fill="hold">
                            <p:stCondLst>
                              <p:cond delay="7000"/>
                            </p:stCondLst>
                            <p:childTnLst>
                              <p:par>
                                <p:cTn id="27" presetID="21"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par>
                          <p:cTn id="30" fill="hold">
                            <p:stCondLst>
                              <p:cond delay="9000"/>
                            </p:stCondLst>
                            <p:childTnLst>
                              <p:par>
                                <p:cTn id="31" presetID="21"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par>
                          <p:cTn id="34" fill="hold">
                            <p:stCondLst>
                              <p:cond delay="11000"/>
                            </p:stCondLst>
                            <p:childTnLst>
                              <p:par>
                                <p:cTn id="35" presetID="21"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par>
                          <p:cTn id="38" fill="hold">
                            <p:stCondLst>
                              <p:cond delay="13000"/>
                            </p:stCondLst>
                            <p:childTnLst>
                              <p:par>
                                <p:cTn id="39" presetID="21"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childTnLst>
                          </p:cTn>
                        </p:par>
                        <p:par>
                          <p:cTn id="42" fill="hold">
                            <p:stCondLst>
                              <p:cond delay="15000"/>
                            </p:stCondLst>
                            <p:childTnLst>
                              <p:par>
                                <p:cTn id="43" presetID="6"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par>
                          <p:cTn id="46" fill="hold">
                            <p:stCondLst>
                              <p:cond delay="17000"/>
                            </p:stCondLst>
                            <p:childTnLst>
                              <p:par>
                                <p:cTn id="47" presetID="6"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par>
                          <p:cTn id="50" fill="hold">
                            <p:stCondLst>
                              <p:cond delay="19000"/>
                            </p:stCondLst>
                            <p:childTnLst>
                              <p:par>
                                <p:cTn id="51" presetID="22" presetClass="entr" presetSubtype="4"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par>
                          <p:cTn id="54" fill="hold">
                            <p:stCondLst>
                              <p:cond delay="19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20000"/>
                            </p:stCondLst>
                            <p:childTnLst>
                              <p:par>
                                <p:cTn id="59" presetID="42"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par>
                          <p:cTn id="64" fill="hold">
                            <p:stCondLst>
                              <p:cond delay="21000"/>
                            </p:stCondLst>
                            <p:childTnLst>
                              <p:par>
                                <p:cTn id="65" presetID="42"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par>
                          <p:cTn id="70" fill="hold">
                            <p:stCondLst>
                              <p:cond delay="22000"/>
                            </p:stCondLst>
                            <p:childTnLst>
                              <p:par>
                                <p:cTn id="71" presetID="21"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heel(1)">
                                      <p:cBhvr>
                                        <p:cTn id="73" dur="2000"/>
                                        <p:tgtEl>
                                          <p:spTgt spid="17"/>
                                        </p:tgtEl>
                                      </p:cBhvr>
                                    </p:animEffect>
                                  </p:childTnLst>
                                </p:cTn>
                              </p:par>
                            </p:childTnLst>
                          </p:cTn>
                        </p:par>
                        <p:par>
                          <p:cTn id="74" fill="hold">
                            <p:stCondLst>
                              <p:cond delay="24000"/>
                            </p:stCondLst>
                            <p:childTnLst>
                              <p:par>
                                <p:cTn id="75" presetID="21" presetClass="entr" presetSubtype="1"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heel(1)">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7" grpId="0" animBg="1"/>
      <p:bldP spid="18" grpId="0" animBg="1"/>
      <p:bldP spid="23"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ctr"/>
            <a:r>
              <a:rPr lang="bn-IN" sz="7200" dirty="0" smtClean="0">
                <a:solidFill>
                  <a:srgbClr val="FF0000"/>
                </a:solidFill>
                <a:latin typeface="NikoshBAN" pitchFamily="2" charset="0"/>
                <a:cs typeface="NikoshBAN" pitchFamily="2" charset="0"/>
              </a:rPr>
              <a:t>এ</a:t>
            </a:r>
            <a:r>
              <a:rPr lang="bn-IN" sz="4400" dirty="0" smtClean="0">
                <a:solidFill>
                  <a:srgbClr val="0070C0"/>
                </a:solidFill>
                <a:latin typeface="NikoshBAN" pitchFamily="2" charset="0"/>
                <a:cs typeface="NikoshBAN" pitchFamily="2" charset="0"/>
              </a:rPr>
              <a:t>কক কাজ</a:t>
            </a:r>
            <a:endParaRPr lang="en-US" sz="4400" dirty="0">
              <a:solidFill>
                <a:srgbClr val="0070C0"/>
              </a:solidFill>
              <a:latin typeface="NikoshBAN" pitchFamily="2" charset="0"/>
              <a:cs typeface="NikoshBAN" pitchFamily="2" charset="0"/>
            </a:endParaRPr>
          </a:p>
        </p:txBody>
      </p:sp>
      <p:sp>
        <p:nvSpPr>
          <p:cNvPr id="2" name="Content Placeholder 1"/>
          <p:cNvSpPr>
            <a:spLocks noGrp="1"/>
          </p:cNvSpPr>
          <p:nvPr>
            <p:ph idx="1"/>
          </p:nvPr>
        </p:nvSpPr>
        <p:spPr>
          <a:solidFill>
            <a:schemeClr val="accent5">
              <a:lumMod val="20000"/>
              <a:lumOff val="80000"/>
            </a:schemeClr>
          </a:solidFill>
        </p:spPr>
        <p:txBody>
          <a:bodyPr/>
          <a:lstStyle/>
          <a:p>
            <a:pPr marL="0" indent="0">
              <a:lnSpc>
                <a:spcPct val="150000"/>
              </a:lnSpc>
              <a:buNone/>
            </a:pPr>
            <a:r>
              <a:rPr lang="bn-IN" sz="3200" dirty="0" smtClean="0">
                <a:latin typeface="NikoshBAN" pitchFamily="2" charset="0"/>
                <a:cs typeface="NikoshBAN" pitchFamily="2" charset="0"/>
              </a:rPr>
              <a:t>১ . নির্মলেন্দু গুণ কোথায় জন্মগ্রহণ করেন ?</a:t>
            </a:r>
          </a:p>
          <a:p>
            <a:pPr marL="0" indent="0">
              <a:lnSpc>
                <a:spcPct val="150000"/>
              </a:lnSpc>
              <a:buNone/>
            </a:pPr>
            <a:r>
              <a:rPr lang="bn-IN" sz="3200" dirty="0" smtClean="0">
                <a:latin typeface="NikoshBAN" pitchFamily="2" charset="0"/>
                <a:cs typeface="NikoshBAN" pitchFamily="2" charset="0"/>
              </a:rPr>
              <a:t>২ . নির্মলেন্দু গুণ কত সালে ঢাকা বিশ্ববিদ্যালয়</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থেকে স্নাতক </a:t>
            </a:r>
            <a:r>
              <a:rPr lang="en-US" sz="3200" dirty="0" smtClean="0">
                <a:latin typeface="NikoshBAN" pitchFamily="2" charset="0"/>
                <a:cs typeface="NikoshBAN" pitchFamily="2" charset="0"/>
              </a:rPr>
              <a:t>  </a:t>
            </a:r>
          </a:p>
          <a:p>
            <a:pPr marL="0" indent="0">
              <a:lnSpc>
                <a:spcPct val="150000"/>
              </a:lnSpc>
              <a:buNone/>
            </a:pPr>
            <a:r>
              <a:rPr lang="en-US" sz="3200" dirty="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পাশ করেন ?</a:t>
            </a:r>
          </a:p>
          <a:p>
            <a:pPr marL="0" indent="0">
              <a:lnSpc>
                <a:spcPct val="150000"/>
              </a:lnSpc>
              <a:buNone/>
            </a:pPr>
            <a:r>
              <a:rPr lang="bn-IN" sz="3200" dirty="0" smtClean="0">
                <a:latin typeface="NikoshBAN" pitchFamily="2" charset="0"/>
                <a:cs typeface="NikoshBAN" pitchFamily="2" charset="0"/>
              </a:rPr>
              <a:t>৩ . “কালোমেঘের ভেলা” কী জাতীয় রচনা ?</a:t>
            </a:r>
          </a:p>
          <a:p>
            <a:pPr marL="0" indent="0">
              <a:lnSpc>
                <a:spcPct val="150000"/>
              </a:lnSpc>
              <a:buNone/>
            </a:pPr>
            <a:r>
              <a:rPr lang="bn-IN" sz="3200" dirty="0" smtClean="0">
                <a:latin typeface="NikoshBAN" pitchFamily="2" charset="0"/>
                <a:cs typeface="NikoshBAN" pitchFamily="2" charset="0"/>
              </a:rPr>
              <a:t>৪ .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নির্মলেন্দু গুণ পেশায় কী ছিলেন ?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373385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2">
                                            <p:txEl>
                                              <p:pRg st="0" end="0"/>
                                            </p:txEl>
                                          </p:spTgt>
                                        </p:tgtEl>
                                      </p:cBhvr>
                                    </p:animEffect>
                                  </p:childTnLst>
                                </p:cTn>
                              </p:par>
                              <p:par>
                                <p:cTn id="16" presetID="49" presetClass="entr" presetSubtype="0" decel="100000" fill="hold" nodeType="withEffect">
                                  <p:stCondLst>
                                    <p:cond delay="0"/>
                                  </p:stCondLst>
                                  <p:iterate type="lt">
                                    <p:tmPct val="10000"/>
                                  </p:iterate>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21" dur="500"/>
                                        <p:tgtEl>
                                          <p:spTgt spid="2">
                                            <p:txEl>
                                              <p:pRg st="1" end="1"/>
                                            </p:txEl>
                                          </p:spTgt>
                                        </p:tgtEl>
                                      </p:cBhvr>
                                    </p:animEffect>
                                  </p:childTnLst>
                                </p:cTn>
                              </p:par>
                              <p:par>
                                <p:cTn id="22" presetID="49" presetClass="entr" presetSubtype="0" decel="100000" fill="hold" nodeType="withEffect">
                                  <p:stCondLst>
                                    <p:cond delay="0"/>
                                  </p:stCondLst>
                                  <p:iterate type="lt">
                                    <p:tmPct val="10000"/>
                                  </p:iterate>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6"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27" dur="500"/>
                                        <p:tgtEl>
                                          <p:spTgt spid="2">
                                            <p:txEl>
                                              <p:pRg st="2" end="2"/>
                                            </p:txEl>
                                          </p:spTgt>
                                        </p:tgtEl>
                                      </p:cBhvr>
                                    </p:animEffect>
                                  </p:childTnLst>
                                </p:cTn>
                              </p:par>
                              <p:par>
                                <p:cTn id="28" presetID="49" presetClass="entr" presetSubtype="0" decel="100000" fill="hold" nodeType="withEffect">
                                  <p:stCondLst>
                                    <p:cond delay="0"/>
                                  </p:stCondLst>
                                  <p:iterate type="lt">
                                    <p:tmPct val="10000"/>
                                  </p:iterate>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33" dur="500"/>
                                        <p:tgtEl>
                                          <p:spTgt spid="2">
                                            <p:txEl>
                                              <p:pRg st="3" end="3"/>
                                            </p:txEl>
                                          </p:spTgt>
                                        </p:tgtEl>
                                      </p:cBhvr>
                                    </p:animEffect>
                                  </p:childTnLst>
                                </p:cTn>
                              </p:par>
                              <p:par>
                                <p:cTn id="34" presetID="49" presetClass="entr" presetSubtype="0" decel="100000" fill="hold" nodeType="withEffect">
                                  <p:stCondLst>
                                    <p:cond delay="0"/>
                                  </p:stCondLst>
                                  <p:iterate type="lt">
                                    <p:tmPct val="10000"/>
                                  </p:iterate>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p:cTn id="3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ctr"/>
            <a:r>
              <a:rPr lang="bn-IN" sz="6600" dirty="0" smtClean="0">
                <a:solidFill>
                  <a:srgbClr val="FF0000"/>
                </a:solidFill>
                <a:latin typeface="NikoshBAN" pitchFamily="2" charset="0"/>
                <a:cs typeface="NikoshBAN" pitchFamily="2" charset="0"/>
              </a:rPr>
              <a:t>স</a:t>
            </a:r>
            <a:r>
              <a:rPr lang="bn-IN" sz="4800" dirty="0" smtClean="0">
                <a:solidFill>
                  <a:srgbClr val="0070C0"/>
                </a:solidFill>
                <a:latin typeface="NikoshBAN" pitchFamily="2" charset="0"/>
                <a:cs typeface="NikoshBAN" pitchFamily="2" charset="0"/>
              </a:rPr>
              <a:t>মাধান</a:t>
            </a:r>
            <a:endParaRPr lang="en-US" sz="4800" dirty="0">
              <a:solidFill>
                <a:srgbClr val="0070C0"/>
              </a:solidFill>
              <a:latin typeface="NikoshBAN" pitchFamily="2" charset="0"/>
              <a:cs typeface="NikoshBAN" pitchFamily="2" charset="0"/>
            </a:endParaRPr>
          </a:p>
        </p:txBody>
      </p:sp>
      <p:sp>
        <p:nvSpPr>
          <p:cNvPr id="2" name="Content Placeholder 1"/>
          <p:cNvSpPr>
            <a:spLocks noGrp="1"/>
          </p:cNvSpPr>
          <p:nvPr>
            <p:ph idx="1"/>
          </p:nvPr>
        </p:nvSpPr>
        <p:spPr>
          <a:xfrm>
            <a:off x="685800" y="2971800"/>
            <a:ext cx="7745505" cy="2476053"/>
          </a:xfrm>
          <a:solidFill>
            <a:schemeClr val="accent5">
              <a:lumMod val="20000"/>
              <a:lumOff val="80000"/>
            </a:schemeClr>
          </a:solidFill>
        </p:spPr>
        <p:txBody>
          <a:bodyPr>
            <a:normAutofit/>
          </a:bodyPr>
          <a:lstStyle/>
          <a:p>
            <a:pPr marL="0" indent="0">
              <a:buNone/>
            </a:pPr>
            <a:r>
              <a:rPr lang="bn-IN" sz="3200" dirty="0" smtClean="0">
                <a:latin typeface="NikoshBAN" pitchFamily="2" charset="0"/>
                <a:cs typeface="NikoshBAN" pitchFamily="2" charset="0"/>
              </a:rPr>
              <a:t>১ . নেত্রকোনা জেলার কাশবন গ্রামে ।</a:t>
            </a:r>
          </a:p>
          <a:p>
            <a:pPr marL="0" indent="0">
              <a:buNone/>
            </a:pPr>
            <a:r>
              <a:rPr lang="bn-IN" sz="3200" dirty="0" smtClean="0">
                <a:latin typeface="NikoshBAN" pitchFamily="2" charset="0"/>
                <a:cs typeface="NikoshBAN" pitchFamily="2" charset="0"/>
              </a:rPr>
              <a:t>২ . ১৯৬৯ সালে ।</a:t>
            </a:r>
          </a:p>
          <a:p>
            <a:pPr marL="0" indent="0">
              <a:buNone/>
            </a:pPr>
            <a:r>
              <a:rPr lang="bn-IN" sz="3200" dirty="0" smtClean="0">
                <a:latin typeface="NikoshBAN" pitchFamily="2" charset="0"/>
                <a:cs typeface="NikoshBAN" pitchFamily="2" charset="0"/>
              </a:rPr>
              <a:t>৩ . শিশুতোষ উপন্যাস ।</a:t>
            </a:r>
          </a:p>
          <a:p>
            <a:pPr marL="0" indent="0">
              <a:buNone/>
            </a:pPr>
            <a:r>
              <a:rPr lang="bn-IN" sz="3200" dirty="0" smtClean="0">
                <a:latin typeface="NikoshBAN" pitchFamily="2" charset="0"/>
                <a:cs typeface="NikoshBAN" pitchFamily="2" charset="0"/>
              </a:rPr>
              <a:t>৪ . সাংবাদিক ।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866877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xEl>
                                              <p:pRg st="0" end="0"/>
                                            </p:txEl>
                                          </p:spTgt>
                                        </p:tgtEl>
                                      </p:cBhvr>
                                    </p:animEffect>
                                  </p:childTnLst>
                                </p:cTn>
                              </p:par>
                              <p:par>
                                <p:cTn id="20" presetID="25" presetClass="entr" presetSubtype="0" fill="hold" nodeType="withEffect">
                                  <p:stCondLst>
                                    <p:cond delay="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
                                            <p:txEl>
                                              <p:pRg st="1" end="1"/>
                                            </p:txEl>
                                          </p:spTgt>
                                        </p:tgtEl>
                                      </p:cBhvr>
                                    </p:animEffect>
                                  </p:childTnLst>
                                </p:cTn>
                              </p:par>
                              <p:par>
                                <p:cTn id="30" presetID="25" presetClass="entr" presetSubtype="0" fill="hold" nodeType="withEffect">
                                  <p:stCondLst>
                                    <p:cond delay="0"/>
                                  </p:stCondLst>
                                  <p:iterate type="lt">
                                    <p:tmPct val="10000"/>
                                  </p:iterate>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p:cTn id="32"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5"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
                                            <p:txEl>
                                              <p:pRg st="2" end="2"/>
                                            </p:txEl>
                                          </p:spTgt>
                                        </p:tgtEl>
                                      </p:cBhvr>
                                    </p:animEffect>
                                  </p:childTnLst>
                                </p:cTn>
                              </p:par>
                              <p:par>
                                <p:cTn id="40" presetID="25" presetClass="entr" presetSubtype="0" fill="hold" nodeType="withEffect">
                                  <p:stCondLst>
                                    <p:cond delay="0"/>
                                  </p:stCondLst>
                                  <p:iterate type="lt">
                                    <p:tmPct val="10000"/>
                                  </p:iterate>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p:cTn id="42"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45"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6008963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ction Button: Forward or Next 2">
            <a:hlinkClick r:id="rId8" highlightClick="1"/>
          </p:cNvPr>
          <p:cNvSpPr/>
          <p:nvPr/>
        </p:nvSpPr>
        <p:spPr>
          <a:xfrm>
            <a:off x="3657600" y="3581400"/>
            <a:ext cx="2133600" cy="1676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09600" y="457200"/>
            <a:ext cx="8001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anose="02000000000000000000" pitchFamily="2" charset="0"/>
                <a:cs typeface="NikoshBAN" panose="02000000000000000000" pitchFamily="2" charset="0"/>
              </a:rPr>
              <a:t>সরব</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পাঠ</a:t>
            </a:r>
            <a:endParaRPr lang="en-US" sz="3200" dirty="0" smtClean="0">
              <a:solidFill>
                <a:srgbClr val="FF0000"/>
              </a:solidFill>
              <a:latin typeface="NikoshBAN" panose="02000000000000000000" pitchFamily="2" charset="0"/>
              <a:cs typeface="NikoshBAN" panose="02000000000000000000" pitchFamily="2" charset="0"/>
            </a:endParaRPr>
          </a:p>
          <a:p>
            <a:pPr algn="ctr"/>
            <a:r>
              <a:rPr lang="en-US" sz="3200" dirty="0" err="1" smtClean="0">
                <a:solidFill>
                  <a:srgbClr val="FF0000"/>
                </a:solidFill>
                <a:latin typeface="NikoshBAN" panose="02000000000000000000" pitchFamily="2" charset="0"/>
                <a:cs typeface="NikoshBAN" panose="02000000000000000000" pitchFamily="2" charset="0"/>
              </a:rPr>
              <a:t>মনোযোগ</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দিয়ে</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প্রমিত</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উচ্চারণে</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কবিতাটির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আবৃতি</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শোনো</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9878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ctr"/>
            <a:r>
              <a:rPr lang="bn-IN" sz="7200" dirty="0" smtClean="0">
                <a:solidFill>
                  <a:srgbClr val="FF0000"/>
                </a:solidFill>
                <a:latin typeface="NikoshBAN" pitchFamily="2" charset="0"/>
                <a:cs typeface="NikoshBAN" pitchFamily="2" charset="0"/>
              </a:rPr>
              <a:t>শ</a:t>
            </a:r>
            <a:r>
              <a:rPr lang="bn-IN" sz="4800" dirty="0" smtClean="0">
                <a:solidFill>
                  <a:srgbClr val="0070C0"/>
                </a:solidFill>
                <a:latin typeface="NikoshBAN" pitchFamily="2" charset="0"/>
                <a:cs typeface="NikoshBAN" pitchFamily="2" charset="0"/>
              </a:rPr>
              <a:t>ব্দার্থ</a:t>
            </a:r>
            <a:endParaRPr lang="en-US" sz="4800" dirty="0">
              <a:solidFill>
                <a:srgbClr val="0070C0"/>
              </a:solidFill>
              <a:latin typeface="NikoshBAN" pitchFamily="2" charset="0"/>
              <a:cs typeface="NikoshBAN" pitchFamily="2" charset="0"/>
            </a:endParaRPr>
          </a:p>
        </p:txBody>
      </p:sp>
      <p:sp>
        <p:nvSpPr>
          <p:cNvPr id="2" name="Content Placeholder 1"/>
          <p:cNvSpPr>
            <a:spLocks noGrp="1"/>
          </p:cNvSpPr>
          <p:nvPr>
            <p:ph idx="1"/>
          </p:nvPr>
        </p:nvSpPr>
        <p:spPr>
          <a:xfrm>
            <a:off x="533400" y="3271838"/>
            <a:ext cx="1815353" cy="761999"/>
          </a:xfrm>
          <a:solidFill>
            <a:schemeClr val="accent5">
              <a:lumMod val="20000"/>
              <a:lumOff val="80000"/>
            </a:schemeClr>
          </a:solidFill>
        </p:spPr>
        <p:txBody>
          <a:bodyPr/>
          <a:lstStyle/>
          <a:p>
            <a:r>
              <a:rPr lang="bn-IN" sz="4000" dirty="0" smtClean="0">
                <a:latin typeface="NikoshBAN" pitchFamily="2" charset="0"/>
                <a:cs typeface="NikoshBAN" pitchFamily="2" charset="0"/>
              </a:rPr>
              <a:t>উন্মত্ত</a:t>
            </a:r>
            <a:endParaRPr lang="en-US" sz="4000" dirty="0">
              <a:latin typeface="NikoshBAN" pitchFamily="2" charset="0"/>
              <a:cs typeface="NikoshBAN" pitchFamily="2" charset="0"/>
            </a:endParaRPr>
          </a:p>
        </p:txBody>
      </p:sp>
      <p:pic>
        <p:nvPicPr>
          <p:cNvPr id="5122" name="Picture 2" descr="http://s3.amazonaws.com/somewherein/assets/images/thumbs/olyahmed_1363717047_11-We_see_people_united_after_25th_March,_to_fight_the_Pakistani_Armies._They_didnt_have_any_guns_but_they_stood_up_with_sticks_and_kn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3810000" cy="2733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2623202"/>
            <a:ext cx="2133600" cy="2062103"/>
          </a:xfrm>
          <a:prstGeom prst="rect">
            <a:avLst/>
          </a:prstGeom>
          <a:solidFill>
            <a:schemeClr val="accent5">
              <a:lumMod val="20000"/>
              <a:lumOff val="80000"/>
            </a:schemeClr>
          </a:solidFill>
        </p:spPr>
        <p:txBody>
          <a:bodyPr wrap="square" rtlCol="0">
            <a:spAutoFit/>
          </a:bodyPr>
          <a:lstStyle/>
          <a:p>
            <a:r>
              <a:rPr lang="bn-IN" sz="3200" dirty="0" smtClean="0">
                <a:latin typeface="NikoshBAN" pitchFamily="2" charset="0"/>
                <a:cs typeface="NikoshBAN" pitchFamily="2" charset="0"/>
              </a:rPr>
              <a:t>দারুন উত্তেজনায় আবেগ বিহ্বল, ক্ষিপ্ত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217044446"/>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heel(1)">
                                      <p:cBhvr>
                                        <p:cTn id="12" dur="20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circle(in)">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ppt_x"/>
                                          </p:val>
                                        </p:tav>
                                        <p:tav tm="100000">
                                          <p:val>
                                            <p:strVal val="#ppt_x"/>
                                          </p:val>
                                        </p:tav>
                                      </p:tavLst>
                                    </p:anim>
                                    <p:anim calcmode="lin" valueType="num">
                                      <p:cBhvr additive="base">
                                        <p:cTn id="2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1219200" cy="597187"/>
          </a:xfrm>
          <a:solidFill>
            <a:schemeClr val="accent5">
              <a:lumMod val="20000"/>
              <a:lumOff val="80000"/>
            </a:schemeClr>
          </a:solidFill>
        </p:spPr>
        <p:txBody>
          <a:bodyPr/>
          <a:lstStyle/>
          <a:p>
            <a:r>
              <a:rPr lang="bn-IN" sz="3200" dirty="0" smtClean="0">
                <a:solidFill>
                  <a:schemeClr val="tx1"/>
                </a:solidFill>
                <a:latin typeface="NikoshBAN" pitchFamily="2" charset="0"/>
                <a:cs typeface="NikoshBAN" pitchFamily="2" charset="0"/>
              </a:rPr>
              <a:t>দূর্বাদল</a:t>
            </a:r>
            <a:endParaRPr lang="en-US" sz="3200" dirty="0">
              <a:solidFill>
                <a:schemeClr val="tx1"/>
              </a:solidFill>
              <a:latin typeface="NikoshBAN" pitchFamily="2" charset="0"/>
              <a:cs typeface="NikoshBAN" pitchFamily="2" charset="0"/>
            </a:endParaRPr>
          </a:p>
        </p:txBody>
      </p:sp>
      <p:sp>
        <p:nvSpPr>
          <p:cNvPr id="3" name="Text Placeholder 2"/>
          <p:cNvSpPr>
            <a:spLocks noGrp="1"/>
          </p:cNvSpPr>
          <p:nvPr>
            <p:ph type="body" idx="1"/>
          </p:nvPr>
        </p:nvSpPr>
        <p:spPr>
          <a:xfrm>
            <a:off x="661718" y="4698712"/>
            <a:ext cx="1205751" cy="584775"/>
          </a:xfrm>
          <a:solidFill>
            <a:schemeClr val="accent5">
              <a:lumMod val="20000"/>
              <a:lumOff val="80000"/>
            </a:schemeClr>
          </a:solidFill>
        </p:spPr>
        <p:txBody>
          <a:bodyPr/>
          <a:lstStyle/>
          <a:p>
            <a:r>
              <a:rPr lang="bn-IN" sz="3200" dirty="0" smtClean="0">
                <a:solidFill>
                  <a:schemeClr val="tx1"/>
                </a:solidFill>
                <a:latin typeface="NikoshBAN" pitchFamily="2" charset="0"/>
                <a:cs typeface="NikoshBAN" pitchFamily="2" charset="0"/>
              </a:rPr>
              <a:t>ভবঘুরে</a:t>
            </a:r>
            <a:endParaRPr lang="en-US" sz="3200" dirty="0">
              <a:solidFill>
                <a:schemeClr val="tx1"/>
              </a:solidFill>
              <a:latin typeface="NikoshBAN" pitchFamily="2" charset="0"/>
              <a:cs typeface="NikoshBAN" pitchFamily="2" charset="0"/>
            </a:endParaRPr>
          </a:p>
        </p:txBody>
      </p:sp>
      <p:pic>
        <p:nvPicPr>
          <p:cNvPr id="6146" name="Picture 2" descr="http://paimages.prothom-alo.com/contents/cache/images/800x500x1/uploads/media/2014/09/01/a496343e82148cccbfd3ccab44bcfbfc-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57200"/>
            <a:ext cx="4495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31758" y="1371600"/>
            <a:ext cx="1905000" cy="584775"/>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সবুজ ঘাস</a:t>
            </a:r>
            <a:endParaRPr lang="en-US" sz="3200" dirty="0">
              <a:latin typeface="NikoshBAN" pitchFamily="2" charset="0"/>
              <a:cs typeface="NikoshBAN" pitchFamily="2" charset="0"/>
            </a:endParaRPr>
          </a:p>
        </p:txBody>
      </p:sp>
      <p:pic>
        <p:nvPicPr>
          <p:cNvPr id="6148" name="Picture 4" descr="https://encrypted-tbn3.gstatic.com/images?q=tbn:ANd9GcSJQ6FaBVXKtMcGJD0eByLyp6qOGyaciqCiFMfkTtQ1EWF5SrVw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087" y="3657600"/>
            <a:ext cx="4490113"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48818" y="4206269"/>
            <a:ext cx="1905000" cy="1569660"/>
          </a:xfrm>
          <a:prstGeom prst="rect">
            <a:avLst/>
          </a:prstGeom>
          <a:solidFill>
            <a:schemeClr val="accent5">
              <a:lumMod val="20000"/>
              <a:lumOff val="80000"/>
            </a:schemeClr>
          </a:solidFill>
        </p:spPr>
        <p:txBody>
          <a:bodyPr wrap="square" rtlCol="0">
            <a:spAutoFit/>
          </a:bodyPr>
          <a:lstStyle/>
          <a:p>
            <a:r>
              <a:rPr lang="bn-IN" sz="3200" dirty="0" smtClean="0">
                <a:latin typeface="NikoshBAN" pitchFamily="2" charset="0"/>
                <a:cs typeface="NikoshBAN" pitchFamily="2" charset="0"/>
              </a:rPr>
              <a:t>যাদের কোনো কাজকর্ম নেই, বেকার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5459723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down)">
                                      <p:cBhvr>
                                        <p:cTn id="13" dur="580">
                                          <p:stCondLst>
                                            <p:cond delay="0"/>
                                          </p:stCondLst>
                                        </p:cTn>
                                        <p:tgtEl>
                                          <p:spTgt spid="6146"/>
                                        </p:tgtEl>
                                      </p:cBhvr>
                                    </p:animEffect>
                                    <p:anim calcmode="lin" valueType="num">
                                      <p:cBhvr>
                                        <p:cTn id="14"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9" dur="26">
                                          <p:stCondLst>
                                            <p:cond delay="650"/>
                                          </p:stCondLst>
                                        </p:cTn>
                                        <p:tgtEl>
                                          <p:spTgt spid="6146"/>
                                        </p:tgtEl>
                                      </p:cBhvr>
                                      <p:to x="100000" y="60000"/>
                                    </p:animScale>
                                    <p:animScale>
                                      <p:cBhvr>
                                        <p:cTn id="20" dur="166" decel="50000">
                                          <p:stCondLst>
                                            <p:cond delay="676"/>
                                          </p:stCondLst>
                                        </p:cTn>
                                        <p:tgtEl>
                                          <p:spTgt spid="6146"/>
                                        </p:tgtEl>
                                      </p:cBhvr>
                                      <p:to x="100000" y="100000"/>
                                    </p:animScale>
                                    <p:animScale>
                                      <p:cBhvr>
                                        <p:cTn id="21" dur="26">
                                          <p:stCondLst>
                                            <p:cond delay="1312"/>
                                          </p:stCondLst>
                                        </p:cTn>
                                        <p:tgtEl>
                                          <p:spTgt spid="6146"/>
                                        </p:tgtEl>
                                      </p:cBhvr>
                                      <p:to x="100000" y="80000"/>
                                    </p:animScale>
                                    <p:animScale>
                                      <p:cBhvr>
                                        <p:cTn id="22" dur="166" decel="50000">
                                          <p:stCondLst>
                                            <p:cond delay="1338"/>
                                          </p:stCondLst>
                                        </p:cTn>
                                        <p:tgtEl>
                                          <p:spTgt spid="6146"/>
                                        </p:tgtEl>
                                      </p:cBhvr>
                                      <p:to x="100000" y="100000"/>
                                    </p:animScale>
                                    <p:animScale>
                                      <p:cBhvr>
                                        <p:cTn id="23" dur="26">
                                          <p:stCondLst>
                                            <p:cond delay="1642"/>
                                          </p:stCondLst>
                                        </p:cTn>
                                        <p:tgtEl>
                                          <p:spTgt spid="6146"/>
                                        </p:tgtEl>
                                      </p:cBhvr>
                                      <p:to x="100000" y="90000"/>
                                    </p:animScale>
                                    <p:animScale>
                                      <p:cBhvr>
                                        <p:cTn id="24" dur="166" decel="50000">
                                          <p:stCondLst>
                                            <p:cond delay="1668"/>
                                          </p:stCondLst>
                                        </p:cTn>
                                        <p:tgtEl>
                                          <p:spTgt spid="6146"/>
                                        </p:tgtEl>
                                      </p:cBhvr>
                                      <p:to x="100000" y="100000"/>
                                    </p:animScale>
                                    <p:animScale>
                                      <p:cBhvr>
                                        <p:cTn id="25" dur="26">
                                          <p:stCondLst>
                                            <p:cond delay="1808"/>
                                          </p:stCondLst>
                                        </p:cTn>
                                        <p:tgtEl>
                                          <p:spTgt spid="6146"/>
                                        </p:tgtEl>
                                      </p:cBhvr>
                                      <p:to x="100000" y="95000"/>
                                    </p:animScale>
                                    <p:animScale>
                                      <p:cBhvr>
                                        <p:cTn id="26" dur="166" decel="50000">
                                          <p:stCondLst>
                                            <p:cond delay="1834"/>
                                          </p:stCondLst>
                                        </p:cTn>
                                        <p:tgtEl>
                                          <p:spTgt spid="614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Effect transition="in" filter="fade">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bg/>
                                          </p:spTgt>
                                        </p:tgtEl>
                                        <p:attrNameLst>
                                          <p:attrName>style.visibility</p:attrName>
                                        </p:attrNameLst>
                                      </p:cBhvr>
                                      <p:to>
                                        <p:strVal val="visible"/>
                                      </p:to>
                                    </p:set>
                                    <p:animEffect transition="in" filter="circle(in)">
                                      <p:cBhvr>
                                        <p:cTn id="38" dur="2000"/>
                                        <p:tgtEl>
                                          <p:spTgt spid="3">
                                            <p:bg/>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circle(in)">
                                      <p:cBhvr>
                                        <p:cTn id="43" dur="2000"/>
                                        <p:tgtEl>
                                          <p:spTgt spid="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148"/>
                                        </p:tgtEl>
                                        <p:attrNameLst>
                                          <p:attrName>style.visibility</p:attrName>
                                        </p:attrNameLst>
                                      </p:cBhvr>
                                      <p:to>
                                        <p:strVal val="visible"/>
                                      </p:to>
                                    </p:set>
                                    <p:animEffect transition="in" filter="wipe(down)">
                                      <p:cBhvr>
                                        <p:cTn id="48" dur="580">
                                          <p:stCondLst>
                                            <p:cond delay="0"/>
                                          </p:stCondLst>
                                        </p:cTn>
                                        <p:tgtEl>
                                          <p:spTgt spid="6148"/>
                                        </p:tgtEl>
                                      </p:cBhvr>
                                    </p:animEffect>
                                    <p:anim calcmode="lin" valueType="num">
                                      <p:cBhvr>
                                        <p:cTn id="49"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54" dur="26">
                                          <p:stCondLst>
                                            <p:cond delay="650"/>
                                          </p:stCondLst>
                                        </p:cTn>
                                        <p:tgtEl>
                                          <p:spTgt spid="6148"/>
                                        </p:tgtEl>
                                      </p:cBhvr>
                                      <p:to x="100000" y="60000"/>
                                    </p:animScale>
                                    <p:animScale>
                                      <p:cBhvr>
                                        <p:cTn id="55" dur="166" decel="50000">
                                          <p:stCondLst>
                                            <p:cond delay="676"/>
                                          </p:stCondLst>
                                        </p:cTn>
                                        <p:tgtEl>
                                          <p:spTgt spid="6148"/>
                                        </p:tgtEl>
                                      </p:cBhvr>
                                      <p:to x="100000" y="100000"/>
                                    </p:animScale>
                                    <p:animScale>
                                      <p:cBhvr>
                                        <p:cTn id="56" dur="26">
                                          <p:stCondLst>
                                            <p:cond delay="1312"/>
                                          </p:stCondLst>
                                        </p:cTn>
                                        <p:tgtEl>
                                          <p:spTgt spid="6148"/>
                                        </p:tgtEl>
                                      </p:cBhvr>
                                      <p:to x="100000" y="80000"/>
                                    </p:animScale>
                                    <p:animScale>
                                      <p:cBhvr>
                                        <p:cTn id="57" dur="166" decel="50000">
                                          <p:stCondLst>
                                            <p:cond delay="1338"/>
                                          </p:stCondLst>
                                        </p:cTn>
                                        <p:tgtEl>
                                          <p:spTgt spid="6148"/>
                                        </p:tgtEl>
                                      </p:cBhvr>
                                      <p:to x="100000" y="100000"/>
                                    </p:animScale>
                                    <p:animScale>
                                      <p:cBhvr>
                                        <p:cTn id="58" dur="26">
                                          <p:stCondLst>
                                            <p:cond delay="1642"/>
                                          </p:stCondLst>
                                        </p:cTn>
                                        <p:tgtEl>
                                          <p:spTgt spid="6148"/>
                                        </p:tgtEl>
                                      </p:cBhvr>
                                      <p:to x="100000" y="90000"/>
                                    </p:animScale>
                                    <p:animScale>
                                      <p:cBhvr>
                                        <p:cTn id="59" dur="166" decel="50000">
                                          <p:stCondLst>
                                            <p:cond delay="1668"/>
                                          </p:stCondLst>
                                        </p:cTn>
                                        <p:tgtEl>
                                          <p:spTgt spid="6148"/>
                                        </p:tgtEl>
                                      </p:cBhvr>
                                      <p:to x="100000" y="100000"/>
                                    </p:animScale>
                                    <p:animScale>
                                      <p:cBhvr>
                                        <p:cTn id="60" dur="26">
                                          <p:stCondLst>
                                            <p:cond delay="1808"/>
                                          </p:stCondLst>
                                        </p:cTn>
                                        <p:tgtEl>
                                          <p:spTgt spid="6148"/>
                                        </p:tgtEl>
                                      </p:cBhvr>
                                      <p:to x="100000" y="95000"/>
                                    </p:animScale>
                                    <p:animScale>
                                      <p:cBhvr>
                                        <p:cTn id="61" dur="166" decel="50000">
                                          <p:stCondLst>
                                            <p:cond delay="1834"/>
                                          </p:stCondLst>
                                        </p:cTn>
                                        <p:tgtEl>
                                          <p:spTgt spid="614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000" fill="hold"/>
                                        <p:tgtEl>
                                          <p:spTgt spid="5"/>
                                        </p:tgtEl>
                                        <p:attrNameLst>
                                          <p:attrName>ppt_w</p:attrName>
                                        </p:attrNameLst>
                                      </p:cBhvr>
                                      <p:tavLst>
                                        <p:tav tm="0">
                                          <p:val>
                                            <p:fltVal val="0"/>
                                          </p:val>
                                        </p:tav>
                                        <p:tav tm="100000">
                                          <p:val>
                                            <p:strVal val="#ppt_w"/>
                                          </p:val>
                                        </p:tav>
                                      </p:tavLst>
                                    </p:anim>
                                    <p:anim calcmode="lin" valueType="num">
                                      <p:cBhvr>
                                        <p:cTn id="67" dur="2000" fill="hold"/>
                                        <p:tgtEl>
                                          <p:spTgt spid="5"/>
                                        </p:tgtEl>
                                        <p:attrNameLst>
                                          <p:attrName>ppt_h</p:attrName>
                                        </p:attrNameLst>
                                      </p:cBhvr>
                                      <p:tavLst>
                                        <p:tav tm="0">
                                          <p:val>
                                            <p:fltVal val="0"/>
                                          </p:val>
                                        </p:tav>
                                        <p:tav tm="100000">
                                          <p:val>
                                            <p:strVal val="#ppt_h"/>
                                          </p:val>
                                        </p:tav>
                                      </p:tavLst>
                                    </p:anim>
                                    <p:animEffect transition="in" filter="fade">
                                      <p:cBhvr>
                                        <p:cTn id="6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851" y="3124200"/>
            <a:ext cx="1676400" cy="584775"/>
          </a:xfrm>
          <a:prstGeom prst="rect">
            <a:avLst/>
          </a:prstGeom>
          <a:solidFill>
            <a:schemeClr val="accent5">
              <a:lumMod val="20000"/>
              <a:lumOff val="80000"/>
            </a:schemeClr>
          </a:solidFill>
        </p:spPr>
        <p:txBody>
          <a:bodyPr wrap="square" rtlCol="0">
            <a:spAutoFit/>
          </a:bodyPr>
          <a:lstStyle/>
          <a:p>
            <a:r>
              <a:rPr lang="bn-IN" sz="3200" dirty="0" smtClean="0">
                <a:latin typeface="NikoshBAN" pitchFamily="2" charset="0"/>
                <a:cs typeface="NikoshBAN" pitchFamily="2" charset="0"/>
              </a:rPr>
              <a:t>বজ্রকণ্ঠ বাণী</a:t>
            </a:r>
            <a:endParaRPr lang="en-US" sz="3200" dirty="0">
              <a:latin typeface="NikoshBAN" pitchFamily="2" charset="0"/>
              <a:cs typeface="NikoshBAN" pitchFamily="2" charset="0"/>
            </a:endParaRPr>
          </a:p>
        </p:txBody>
      </p:sp>
      <p:pic>
        <p:nvPicPr>
          <p:cNvPr id="7172" name="Picture 4" descr="http://paimages.prothom-alo.com/contents/cache/images/643x0x1/uploads/media/2016/03/05/318a431928f78245a74bc5cb402d68f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838200"/>
            <a:ext cx="4114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6351" y="2567970"/>
            <a:ext cx="2133600" cy="1569660"/>
          </a:xfrm>
          <a:prstGeom prst="rect">
            <a:avLst/>
          </a:prstGeom>
          <a:solidFill>
            <a:schemeClr val="accent5">
              <a:lumMod val="20000"/>
              <a:lumOff val="80000"/>
            </a:schemeClr>
          </a:solidFill>
        </p:spPr>
        <p:txBody>
          <a:bodyPr wrap="square" rtlCol="0">
            <a:spAutoFit/>
          </a:bodyPr>
          <a:lstStyle/>
          <a:p>
            <a:r>
              <a:rPr lang="bn-IN" sz="3200" dirty="0" smtClean="0">
                <a:latin typeface="NikoshBAN" pitchFamily="2" charset="0"/>
                <a:cs typeface="NikoshBAN" pitchFamily="2" charset="0"/>
              </a:rPr>
              <a:t>সহজে উদ্দীপ্ত দ্যুতিময় বঙ্গবন্ধুর ভাষণ</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30291802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heel(1)">
                                      <p:cBhvr>
                                        <p:cTn id="12" dur="20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ctr"/>
            <a:r>
              <a:rPr lang="bn-IN" sz="6000" dirty="0" smtClean="0">
                <a:solidFill>
                  <a:srgbClr val="FF0000"/>
                </a:solidFill>
                <a:latin typeface="NikoshBAN" pitchFamily="2" charset="0"/>
                <a:cs typeface="NikoshBAN" pitchFamily="2" charset="0"/>
              </a:rPr>
              <a:t>জো</a:t>
            </a:r>
            <a:r>
              <a:rPr lang="bn-IN" sz="4400" dirty="0" smtClean="0">
                <a:solidFill>
                  <a:srgbClr val="0070C0"/>
                </a:solidFill>
                <a:latin typeface="NikoshBAN" pitchFamily="2" charset="0"/>
                <a:cs typeface="NikoshBAN" pitchFamily="2" charset="0"/>
              </a:rPr>
              <a:t>ড়ায় কাজ</a:t>
            </a:r>
            <a:endParaRPr lang="en-US" sz="4400" dirty="0">
              <a:solidFill>
                <a:srgbClr val="0070C0"/>
              </a:solidFill>
              <a:latin typeface="NikoshBAN" pitchFamily="2" charset="0"/>
              <a:cs typeface="NikoshBAN" pitchFamily="2" charset="0"/>
            </a:endParaRPr>
          </a:p>
        </p:txBody>
      </p:sp>
      <p:sp>
        <p:nvSpPr>
          <p:cNvPr id="2" name="Content Placeholder 1"/>
          <p:cNvSpPr>
            <a:spLocks noGrp="1"/>
          </p:cNvSpPr>
          <p:nvPr>
            <p:ph idx="1"/>
          </p:nvPr>
        </p:nvSpPr>
        <p:spPr>
          <a:xfrm>
            <a:off x="699247" y="2971800"/>
            <a:ext cx="7745505" cy="1866453"/>
          </a:xfrm>
          <a:solidFill>
            <a:schemeClr val="accent5">
              <a:lumMod val="20000"/>
              <a:lumOff val="80000"/>
            </a:schemeClr>
          </a:solidFill>
        </p:spPr>
        <p:txBody>
          <a:bodyPr>
            <a:normAutofit/>
          </a:bodyPr>
          <a:lstStyle/>
          <a:p>
            <a:r>
              <a:rPr lang="bn-IN" sz="4000" dirty="0" smtClean="0">
                <a:latin typeface="NikoshBAN" pitchFamily="2" charset="0"/>
                <a:cs typeface="NikoshBAN" pitchFamily="2" charset="0"/>
              </a:rPr>
              <a:t> </a:t>
            </a:r>
            <a:r>
              <a:rPr lang="en-US" sz="4000" dirty="0" err="1" smtClean="0">
                <a:latin typeface="NikoshBAN" pitchFamily="2" charset="0"/>
                <a:cs typeface="NikoshBAN" pitchFamily="2" charset="0"/>
              </a:rPr>
              <a:t>বঙ্গবন্ধুর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কণ্ঠকে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বজ্রকণ্ঠ</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হয়েছে</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 </a:t>
            </a:r>
            <a:r>
              <a:rPr lang="en-US" sz="4000" dirty="0" err="1" smtClean="0">
                <a:latin typeface="NikoshBAN" pitchFamily="2" charset="0"/>
                <a:cs typeface="NikoshBAN" pitchFamily="2" charset="0"/>
              </a:rPr>
              <a:t>ব্যাখ্যা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6688124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ipe(down)">
                                      <p:cBhvr>
                                        <p:cTn id="11" dur="580">
                                          <p:stCondLst>
                                            <p:cond delay="0"/>
                                          </p:stCondLst>
                                        </p:cTn>
                                        <p:tgtEl>
                                          <p:spTgt spid="2">
                                            <p:bg/>
                                          </p:spTgt>
                                        </p:tgtEl>
                                      </p:cBhvr>
                                    </p:animEffect>
                                    <p:anim calcmode="lin" valueType="num">
                                      <p:cBhvr>
                                        <p:cTn id="12" dur="1822"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bg/>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bg/>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bg/>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bg/>
                                          </p:spTgt>
                                        </p:tgtEl>
                                      </p:cBhvr>
                                      <p:to x="100000" y="60000"/>
                                    </p:animScale>
                                    <p:animScale>
                                      <p:cBhvr>
                                        <p:cTn id="18" dur="166" decel="50000">
                                          <p:stCondLst>
                                            <p:cond delay="676"/>
                                          </p:stCondLst>
                                        </p:cTn>
                                        <p:tgtEl>
                                          <p:spTgt spid="2">
                                            <p:bg/>
                                          </p:spTgt>
                                        </p:tgtEl>
                                      </p:cBhvr>
                                      <p:to x="100000" y="100000"/>
                                    </p:animScale>
                                    <p:animScale>
                                      <p:cBhvr>
                                        <p:cTn id="19" dur="26">
                                          <p:stCondLst>
                                            <p:cond delay="1312"/>
                                          </p:stCondLst>
                                        </p:cTn>
                                        <p:tgtEl>
                                          <p:spTgt spid="2">
                                            <p:bg/>
                                          </p:spTgt>
                                        </p:tgtEl>
                                      </p:cBhvr>
                                      <p:to x="100000" y="80000"/>
                                    </p:animScale>
                                    <p:animScale>
                                      <p:cBhvr>
                                        <p:cTn id="20" dur="166" decel="50000">
                                          <p:stCondLst>
                                            <p:cond delay="1338"/>
                                          </p:stCondLst>
                                        </p:cTn>
                                        <p:tgtEl>
                                          <p:spTgt spid="2">
                                            <p:bg/>
                                          </p:spTgt>
                                        </p:tgtEl>
                                      </p:cBhvr>
                                      <p:to x="100000" y="100000"/>
                                    </p:animScale>
                                    <p:animScale>
                                      <p:cBhvr>
                                        <p:cTn id="21" dur="26">
                                          <p:stCondLst>
                                            <p:cond delay="1642"/>
                                          </p:stCondLst>
                                        </p:cTn>
                                        <p:tgtEl>
                                          <p:spTgt spid="2">
                                            <p:bg/>
                                          </p:spTgt>
                                        </p:tgtEl>
                                      </p:cBhvr>
                                      <p:to x="100000" y="90000"/>
                                    </p:animScale>
                                    <p:animScale>
                                      <p:cBhvr>
                                        <p:cTn id="22" dur="166" decel="50000">
                                          <p:stCondLst>
                                            <p:cond delay="1668"/>
                                          </p:stCondLst>
                                        </p:cTn>
                                        <p:tgtEl>
                                          <p:spTgt spid="2">
                                            <p:bg/>
                                          </p:spTgt>
                                        </p:tgtEl>
                                      </p:cBhvr>
                                      <p:to x="100000" y="100000"/>
                                    </p:animScale>
                                    <p:animScale>
                                      <p:cBhvr>
                                        <p:cTn id="23" dur="26">
                                          <p:stCondLst>
                                            <p:cond delay="1808"/>
                                          </p:stCondLst>
                                        </p:cTn>
                                        <p:tgtEl>
                                          <p:spTgt spid="2">
                                            <p:bg/>
                                          </p:spTgt>
                                        </p:tgtEl>
                                      </p:cBhvr>
                                      <p:to x="100000" y="95000"/>
                                    </p:animScale>
                                    <p:animScale>
                                      <p:cBhvr>
                                        <p:cTn id="24" dur="166" decel="50000">
                                          <p:stCondLst>
                                            <p:cond delay="1834"/>
                                          </p:stCondLst>
                                        </p:cTn>
                                        <p:tgtEl>
                                          <p:spTgt spid="2">
                                            <p:bg/>
                                          </p:spTgt>
                                        </p:tgtEl>
                                      </p:cBhvr>
                                      <p:to x="100000" y="100000"/>
                                    </p:animScale>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80">
                                          <p:stCondLst>
                                            <p:cond delay="0"/>
                                          </p:stCondLst>
                                        </p:cTn>
                                        <p:tgtEl>
                                          <p:spTgt spid="2">
                                            <p:txEl>
                                              <p:pRg st="0" end="0"/>
                                            </p:txEl>
                                          </p:spTgt>
                                        </p:tgtEl>
                                      </p:cBhvr>
                                    </p:animEffect>
                                    <p:anim calcmode="lin" valueType="num">
                                      <p:cBhvr>
                                        <p:cTn id="29"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xEl>
                                              <p:pRg st="0" end="0"/>
                                            </p:txEl>
                                          </p:spTgt>
                                        </p:tgtEl>
                                      </p:cBhvr>
                                      <p:to x="100000" y="60000"/>
                                    </p:animScale>
                                    <p:animScale>
                                      <p:cBhvr>
                                        <p:cTn id="35" dur="166" decel="50000">
                                          <p:stCondLst>
                                            <p:cond delay="676"/>
                                          </p:stCondLst>
                                        </p:cTn>
                                        <p:tgtEl>
                                          <p:spTgt spid="2">
                                            <p:txEl>
                                              <p:pRg st="0" end="0"/>
                                            </p:txEl>
                                          </p:spTgt>
                                        </p:tgtEl>
                                      </p:cBhvr>
                                      <p:to x="100000" y="100000"/>
                                    </p:animScale>
                                    <p:animScale>
                                      <p:cBhvr>
                                        <p:cTn id="36" dur="26">
                                          <p:stCondLst>
                                            <p:cond delay="1312"/>
                                          </p:stCondLst>
                                        </p:cTn>
                                        <p:tgtEl>
                                          <p:spTgt spid="2">
                                            <p:txEl>
                                              <p:pRg st="0" end="0"/>
                                            </p:txEl>
                                          </p:spTgt>
                                        </p:tgtEl>
                                      </p:cBhvr>
                                      <p:to x="100000" y="80000"/>
                                    </p:animScale>
                                    <p:animScale>
                                      <p:cBhvr>
                                        <p:cTn id="37" dur="166" decel="50000">
                                          <p:stCondLst>
                                            <p:cond delay="1338"/>
                                          </p:stCondLst>
                                        </p:cTn>
                                        <p:tgtEl>
                                          <p:spTgt spid="2">
                                            <p:txEl>
                                              <p:pRg st="0" end="0"/>
                                            </p:txEl>
                                          </p:spTgt>
                                        </p:tgtEl>
                                      </p:cBhvr>
                                      <p:to x="100000" y="100000"/>
                                    </p:animScale>
                                    <p:animScale>
                                      <p:cBhvr>
                                        <p:cTn id="38" dur="26">
                                          <p:stCondLst>
                                            <p:cond delay="1642"/>
                                          </p:stCondLst>
                                        </p:cTn>
                                        <p:tgtEl>
                                          <p:spTgt spid="2">
                                            <p:txEl>
                                              <p:pRg st="0" end="0"/>
                                            </p:txEl>
                                          </p:spTgt>
                                        </p:tgtEl>
                                      </p:cBhvr>
                                      <p:to x="100000" y="90000"/>
                                    </p:animScale>
                                    <p:animScale>
                                      <p:cBhvr>
                                        <p:cTn id="39" dur="166" decel="50000">
                                          <p:stCondLst>
                                            <p:cond delay="1668"/>
                                          </p:stCondLst>
                                        </p:cTn>
                                        <p:tgtEl>
                                          <p:spTgt spid="2">
                                            <p:txEl>
                                              <p:pRg st="0" end="0"/>
                                            </p:txEl>
                                          </p:spTgt>
                                        </p:tgtEl>
                                      </p:cBhvr>
                                      <p:to x="100000" y="100000"/>
                                    </p:animScale>
                                    <p:animScale>
                                      <p:cBhvr>
                                        <p:cTn id="40" dur="26">
                                          <p:stCondLst>
                                            <p:cond delay="1808"/>
                                          </p:stCondLst>
                                        </p:cTn>
                                        <p:tgtEl>
                                          <p:spTgt spid="2">
                                            <p:txEl>
                                              <p:pRg st="0" end="0"/>
                                            </p:txEl>
                                          </p:spTgt>
                                        </p:tgtEl>
                                      </p:cBhvr>
                                      <p:to x="100000" y="95000"/>
                                    </p:animScale>
                                    <p:animScale>
                                      <p:cBhvr>
                                        <p:cTn id="41"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ctr"/>
            <a:r>
              <a:rPr lang="bn-IN" sz="5400" dirty="0" smtClean="0">
                <a:solidFill>
                  <a:srgbClr val="FF0000"/>
                </a:solidFill>
                <a:latin typeface="NikoshBAN" pitchFamily="2" charset="0"/>
                <a:cs typeface="NikoshBAN" pitchFamily="2" charset="0"/>
              </a:rPr>
              <a:t>টী</a:t>
            </a:r>
            <a:r>
              <a:rPr lang="bn-IN" sz="4400" dirty="0" smtClean="0">
                <a:solidFill>
                  <a:srgbClr val="0070C0"/>
                </a:solidFill>
                <a:latin typeface="NikoshBAN" pitchFamily="2" charset="0"/>
                <a:cs typeface="NikoshBAN" pitchFamily="2" charset="0"/>
              </a:rPr>
              <a:t>কা</a:t>
            </a:r>
            <a:endParaRPr lang="en-US" sz="4400" dirty="0">
              <a:solidFill>
                <a:srgbClr val="0070C0"/>
              </a:solidFill>
              <a:latin typeface="NikoshBAN" pitchFamily="2" charset="0"/>
              <a:cs typeface="NikoshBAN" pitchFamily="2" charset="0"/>
            </a:endParaRPr>
          </a:p>
        </p:txBody>
      </p:sp>
      <p:sp>
        <p:nvSpPr>
          <p:cNvPr id="2" name="Content Placeholder 1"/>
          <p:cNvSpPr>
            <a:spLocks noGrp="1"/>
          </p:cNvSpPr>
          <p:nvPr>
            <p:ph idx="1"/>
          </p:nvPr>
        </p:nvSpPr>
        <p:spPr>
          <a:xfrm>
            <a:off x="699247" y="2248347"/>
            <a:ext cx="2043953" cy="723453"/>
          </a:xfrm>
          <a:solidFill>
            <a:schemeClr val="accent5">
              <a:lumMod val="20000"/>
              <a:lumOff val="80000"/>
            </a:schemeClr>
          </a:solidFill>
        </p:spPr>
        <p:txBody>
          <a:bodyPr/>
          <a:lstStyle/>
          <a:p>
            <a:pPr marL="0" indent="0">
              <a:buNone/>
            </a:pPr>
            <a:r>
              <a:rPr lang="bn-IN" dirty="0"/>
              <a:t> </a:t>
            </a:r>
            <a:r>
              <a:rPr lang="bn-IN" sz="3200" dirty="0" smtClean="0">
                <a:latin typeface="NikoshBAN" pitchFamily="2" charset="0"/>
                <a:cs typeface="NikoshBAN" pitchFamily="2" charset="0"/>
              </a:rPr>
              <a:t>গণসূর্যের মঞ্চ</a:t>
            </a:r>
            <a:endParaRPr lang="en-US" sz="3200" dirty="0">
              <a:latin typeface="NikoshBAN" pitchFamily="2" charset="0"/>
              <a:cs typeface="NikoshBAN" pitchFamily="2" charset="0"/>
            </a:endParaRPr>
          </a:p>
        </p:txBody>
      </p:sp>
      <p:sp>
        <p:nvSpPr>
          <p:cNvPr id="4" name="AutoShape 2" descr="Image result for গণসূর্যের মঞ্চ"/>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গণসূর্যের মঞ্চ"/>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2286000"/>
            <a:ext cx="2743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2286000"/>
            <a:ext cx="3124200" cy="3539430"/>
          </a:xfrm>
          <a:prstGeom prst="rect">
            <a:avLst/>
          </a:prstGeom>
          <a:solidFill>
            <a:schemeClr val="accent5">
              <a:lumMod val="20000"/>
              <a:lumOff val="80000"/>
            </a:schemeClr>
          </a:solidFill>
        </p:spPr>
        <p:txBody>
          <a:bodyPr wrap="square" rtlCol="0">
            <a:spAutoFit/>
          </a:bodyPr>
          <a:lstStyle/>
          <a:p>
            <a:pPr algn="just"/>
            <a:r>
              <a:rPr lang="bn-IN" sz="3200" dirty="0" smtClean="0">
                <a:latin typeface="NikoshBAN" pitchFamily="2" charset="0"/>
                <a:cs typeface="NikoshBAN" pitchFamily="2" charset="0"/>
              </a:rPr>
              <a:t>জনগনের নেতা, যার  তেজীয়ান দ্যুতি চারদিকে বিচ্ছুরিত হচ্ছিল, তিনি যেন গণসূর্য । সেই নেতা যে মঞ্চে দাঁড়িয়ে সেটাই গণসূর্যের মঞ্চ ।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794044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2000" fill="hold"/>
                                        <p:tgtEl>
                                          <p:spTgt spid="2">
                                            <p:bg/>
                                          </p:spTgt>
                                        </p:tgtEl>
                                        <p:attrNameLst>
                                          <p:attrName>ppt_x</p:attrName>
                                        </p:attrNameLst>
                                      </p:cBhvr>
                                      <p:tavLst>
                                        <p:tav tm="0">
                                          <p:val>
                                            <p:strVal val="1+#ppt_w/2"/>
                                          </p:val>
                                        </p:tav>
                                        <p:tav tm="100000">
                                          <p:val>
                                            <p:strVal val="#ppt_x"/>
                                          </p:val>
                                        </p:tav>
                                      </p:tavLst>
                                    </p:anim>
                                    <p:anim calcmode="lin" valueType="num">
                                      <p:cBhvr additive="base">
                                        <p:cTn id="12" dur="2000" fill="hold"/>
                                        <p:tgtEl>
                                          <p:spTgt spid="2">
                                            <p:bg/>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6"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43" presetClass="entr" presetSubtype="0" fill="hold" nodeType="after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fade">
                                      <p:cBhvr>
                                        <p:cTn id="21" dur="200"/>
                                        <p:tgtEl>
                                          <p:spTgt spid="8197"/>
                                        </p:tgtEl>
                                      </p:cBhvr>
                                    </p:animEffect>
                                    <p:anim calcmode="lin" valueType="num">
                                      <p:cBhvr>
                                        <p:cTn id="22" dur="800" fill="hold"/>
                                        <p:tgtEl>
                                          <p:spTgt spid="8197"/>
                                        </p:tgtEl>
                                        <p:attrNameLst>
                                          <p:attrName>ppt_x</p:attrName>
                                        </p:attrNameLst>
                                      </p:cBhvr>
                                      <p:tavLst>
                                        <p:tav tm="0">
                                          <p:val>
                                            <p:strVal val="#ppt_x"/>
                                          </p:val>
                                        </p:tav>
                                        <p:tav tm="100000">
                                          <p:val>
                                            <p:strVal val="#ppt_x"/>
                                          </p:val>
                                        </p:tav>
                                      </p:tavLst>
                                    </p:anim>
                                    <p:anim calcmode="lin" valueType="num">
                                      <p:cBhvr>
                                        <p:cTn id="23" dur="800" fill="hold"/>
                                        <p:tgtEl>
                                          <p:spTgt spid="8197"/>
                                        </p:tgtEl>
                                        <p:attrNameLst>
                                          <p:attrName>ppt_y</p:attrName>
                                        </p:attrNameLst>
                                      </p:cBhvr>
                                      <p:tavLst>
                                        <p:tav tm="0">
                                          <p:val>
                                            <p:strVal val="#ppt_y+0.31"/>
                                          </p:val>
                                        </p:tav>
                                        <p:tav tm="100000">
                                          <p:val>
                                            <p:strVal val="#ppt_y+0.31"/>
                                          </p:val>
                                        </p:tav>
                                      </p:tavLst>
                                    </p:anim>
                                    <p:anim calcmode="lin" valueType="num">
                                      <p:cBhvr>
                                        <p:cTn id="24" dur="1200" decel="50000" fill="hold">
                                          <p:stCondLst>
                                            <p:cond delay="800"/>
                                          </p:stCondLst>
                                        </p:cTn>
                                        <p:tgtEl>
                                          <p:spTgt spid="819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200" decel="50000" fill="hold">
                                          <p:stCondLst>
                                            <p:cond delay="800"/>
                                          </p:stCondLst>
                                        </p:cTn>
                                        <p:tgtEl>
                                          <p:spTgt spid="819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8000"/>
                            </p:stCondLst>
                            <p:childTnLst>
                              <p:par>
                                <p:cTn id="27" presetID="1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2970550"/>
            <a:ext cx="2057400" cy="1077218"/>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সোহরাওয়ার্দী উদ্যান</a:t>
            </a:r>
            <a:endParaRPr lang="en-US" sz="3200" dirty="0">
              <a:latin typeface="NikoshBAN" pitchFamily="2" charset="0"/>
              <a:cs typeface="NikoshBAN" pitchFamily="2" charset="0"/>
            </a:endParaRPr>
          </a:p>
        </p:txBody>
      </p:sp>
      <p:sp>
        <p:nvSpPr>
          <p:cNvPr id="3" name="TextBox 2"/>
          <p:cNvSpPr txBox="1"/>
          <p:nvPr/>
        </p:nvSpPr>
        <p:spPr>
          <a:xfrm>
            <a:off x="5867400" y="1524000"/>
            <a:ext cx="3048000" cy="3970318"/>
          </a:xfrm>
          <a:prstGeom prst="rect">
            <a:avLst/>
          </a:prstGeom>
          <a:solidFill>
            <a:schemeClr val="accent5">
              <a:lumMod val="20000"/>
              <a:lumOff val="80000"/>
            </a:schemeClr>
          </a:solidFill>
        </p:spPr>
        <p:txBody>
          <a:bodyPr wrap="square" rtlCol="0">
            <a:spAutoFit/>
          </a:bodyPr>
          <a:lstStyle/>
          <a:p>
            <a:pPr algn="ctr"/>
            <a:r>
              <a:rPr lang="as-IN" sz="2800" dirty="0">
                <a:latin typeface="NikoshBAN" pitchFamily="2" charset="0"/>
                <a:cs typeface="NikoshBAN" pitchFamily="2" charset="0"/>
              </a:rPr>
              <a:t>১৬১০ সালে মোঘল শাসনামলে ঢাকার নবাবগণ রমনা </a:t>
            </a:r>
            <a:r>
              <a:rPr lang="as-IN" sz="2800" dirty="0" smtClean="0">
                <a:latin typeface="NikoshBAN" pitchFamily="2" charset="0"/>
                <a:cs typeface="NikoshBAN" pitchFamily="2" charset="0"/>
              </a:rPr>
              <a:t>এলাকা</a:t>
            </a:r>
            <a:r>
              <a:rPr lang="en-US" sz="2800" dirty="0" smtClean="0">
                <a:latin typeface="NikoshBAN" pitchFamily="2" charset="0"/>
                <a:cs typeface="NikoshBAN" pitchFamily="2" charset="0"/>
              </a:rPr>
              <a:t>য় </a:t>
            </a:r>
            <a:r>
              <a:rPr lang="as-IN" sz="2800" dirty="0" smtClean="0">
                <a:latin typeface="NikoshBAN" pitchFamily="2" charset="0"/>
                <a:cs typeface="NikoshBAN" pitchFamily="2" charset="0"/>
              </a:rPr>
              <a:t>সুদৃশ্য</a:t>
            </a:r>
            <a:r>
              <a:rPr lang="as-IN" sz="2800" dirty="0">
                <a:latin typeface="NikoshBAN" pitchFamily="2" charset="0"/>
                <a:cs typeface="NikoshBAN" pitchFamily="2" charset="0"/>
              </a:rPr>
              <a:t> </a:t>
            </a:r>
            <a:r>
              <a:rPr lang="as-IN" sz="2800" dirty="0" smtClean="0">
                <a:latin typeface="NikoshBAN" pitchFamily="2" charset="0"/>
                <a:cs typeface="NikoshBAN" pitchFamily="2" charset="0"/>
              </a:rPr>
              <a:t>সোহরাও</a:t>
            </a:r>
            <a:r>
              <a:rPr lang="en-US" sz="2800" dirty="0" err="1" smtClean="0">
                <a:latin typeface="NikoshBAN" pitchFamily="2" charset="0"/>
                <a:cs typeface="NikoshBAN" pitchFamily="2" charset="0"/>
              </a:rPr>
              <a:t>য়া</a:t>
            </a:r>
            <a:r>
              <a:rPr lang="as-IN" sz="2800" dirty="0" smtClean="0">
                <a:latin typeface="NikoshBAN" pitchFamily="2" charset="0"/>
                <a:cs typeface="NikoshBAN" pitchFamily="2" charset="0"/>
              </a:rPr>
              <a:t>র্দী </a:t>
            </a:r>
            <a:r>
              <a:rPr lang="as-IN" sz="2800" dirty="0">
                <a:latin typeface="NikoshBAN" pitchFamily="2" charset="0"/>
                <a:cs typeface="NikoshBAN" pitchFamily="2" charset="0"/>
              </a:rPr>
              <a:t>উদ্যান প্রতিষ্ঠা করেন। বর্তমানের </a:t>
            </a:r>
            <a:r>
              <a:rPr lang="as-IN" sz="2800" dirty="0" smtClean="0">
                <a:latin typeface="NikoshBAN" pitchFamily="2" charset="0"/>
                <a:cs typeface="NikoshBAN" pitchFamily="2" charset="0"/>
              </a:rPr>
              <a:t>সোহরাও</a:t>
            </a:r>
            <a:r>
              <a:rPr lang="en-US" sz="2800" dirty="0" err="1" smtClean="0">
                <a:latin typeface="NikoshBAN" pitchFamily="2" charset="0"/>
                <a:cs typeface="NikoshBAN" pitchFamily="2" charset="0"/>
              </a:rPr>
              <a:t>য়া</a:t>
            </a:r>
            <a:r>
              <a:rPr lang="as-IN" sz="2800" dirty="0" smtClean="0">
                <a:latin typeface="NikoshBAN" pitchFamily="2" charset="0"/>
                <a:cs typeface="NikoshBAN" pitchFamily="2" charset="0"/>
              </a:rPr>
              <a:t>র্দী </a:t>
            </a:r>
            <a:r>
              <a:rPr lang="as-IN" sz="2800" dirty="0">
                <a:latin typeface="NikoshBAN" pitchFamily="2" charset="0"/>
                <a:cs typeface="NikoshBAN" pitchFamily="2" charset="0"/>
              </a:rPr>
              <a:t>উদ্যান এক </a:t>
            </a:r>
            <a:r>
              <a:rPr lang="as-IN" sz="2800" dirty="0" smtClean="0">
                <a:latin typeface="NikoshBAN" pitchFamily="2" charset="0"/>
                <a:cs typeface="NikoshBAN" pitchFamily="2" charset="0"/>
              </a:rPr>
              <a:t>সম</a:t>
            </a:r>
            <a:r>
              <a:rPr lang="bn-IN" sz="2800" dirty="0" smtClean="0">
                <a:latin typeface="NikoshBAN" pitchFamily="2" charset="0"/>
                <a:cs typeface="NikoshBAN" pitchFamily="2" charset="0"/>
              </a:rPr>
              <a:t>য় </a:t>
            </a:r>
            <a:r>
              <a:rPr lang="as-IN" sz="2800" dirty="0" smtClean="0">
                <a:latin typeface="NikoshBAN" pitchFamily="2" charset="0"/>
                <a:cs typeface="NikoshBAN" pitchFamily="2" charset="0"/>
              </a:rPr>
              <a:t>রেসকোর্স ম</a:t>
            </a:r>
            <a:r>
              <a:rPr lang="bn-IN" sz="2800" dirty="0">
                <a:latin typeface="NikoshBAN" pitchFamily="2" charset="0"/>
                <a:cs typeface="NikoshBAN" pitchFamily="2" charset="0"/>
              </a:rPr>
              <a:t>য়</a:t>
            </a:r>
            <a:r>
              <a:rPr lang="as-IN" sz="2800" dirty="0" smtClean="0">
                <a:latin typeface="NikoshBAN" pitchFamily="2" charset="0"/>
                <a:cs typeface="NikoshBAN" pitchFamily="2" charset="0"/>
              </a:rPr>
              <a:t>দান </a:t>
            </a:r>
            <a:r>
              <a:rPr lang="as-IN" sz="2800" dirty="0">
                <a:latin typeface="NikoshBAN" pitchFamily="2" charset="0"/>
                <a:cs typeface="NikoshBAN" pitchFamily="2" charset="0"/>
              </a:rPr>
              <a:t>নামে পরিচিত ছিল</a:t>
            </a:r>
            <a:r>
              <a:rPr lang="as-IN"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9218" name="Picture 2" descr="C:\Users\Tarak_sps\Downloads\স্বাধীনতা শব্দটি কীভাবে আমাদের হলো\67cc435634600eff647f2be294ce8810-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66799"/>
            <a:ext cx="3124200" cy="48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38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2000"/>
                                        <p:tgtEl>
                                          <p:spTgt spid="9218"/>
                                        </p:tgtEl>
                                      </p:cBhvr>
                                    </p:animEffect>
                                    <p:anim calcmode="lin" valueType="num">
                                      <p:cBhvr>
                                        <p:cTn id="14" dur="2000" fill="hold"/>
                                        <p:tgtEl>
                                          <p:spTgt spid="9218"/>
                                        </p:tgtEl>
                                        <p:attrNameLst>
                                          <p:attrName>ppt_w</p:attrName>
                                        </p:attrNameLst>
                                      </p:cBhvr>
                                      <p:tavLst>
                                        <p:tav tm="0" fmla="#ppt_w*sin(2.5*pi*$)">
                                          <p:val>
                                            <p:fltVal val="0"/>
                                          </p:val>
                                        </p:tav>
                                        <p:tav tm="100000">
                                          <p:val>
                                            <p:fltVal val="1"/>
                                          </p:val>
                                        </p:tav>
                                      </p:tavLst>
                                    </p:anim>
                                    <p:anim calcmode="lin" valueType="num">
                                      <p:cBhvr>
                                        <p:cTn id="15"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iterate type="wd">
                                    <p:tmPct val="10000"/>
                                  </p:iterate>
                                  <p:childTnLst>
                                    <p:set>
                                      <p:cBhvr>
                                        <p:cTn id="19" dur="1" fill="hold">
                                          <p:stCondLst>
                                            <p:cond delay="0"/>
                                          </p:stCondLst>
                                        </p:cTn>
                                        <p:tgtEl>
                                          <p:spTgt spid="3"/>
                                        </p:tgtEl>
                                        <p:attrNameLst>
                                          <p:attrName>style.visibility</p:attrName>
                                        </p:attrNameLst>
                                      </p:cBhvr>
                                      <p:to>
                                        <p:strVal val="visible"/>
                                      </p:to>
                                    </p:set>
                                    <p:animEffect transition="in" filter="wipe(down)">
                                      <p:cBhvr>
                                        <p:cTn id="20" dur="290">
                                          <p:stCondLst>
                                            <p:cond delay="0"/>
                                          </p:stCondLst>
                                        </p:cTn>
                                        <p:tgtEl>
                                          <p:spTgt spid="3"/>
                                        </p:tgtEl>
                                      </p:cBhvr>
                                    </p:animEffect>
                                    <p:anim calcmode="lin" valueType="num">
                                      <p:cBhvr>
                                        <p:cTn id="21"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26" dur="13">
                                          <p:stCondLst>
                                            <p:cond delay="325"/>
                                          </p:stCondLst>
                                        </p:cTn>
                                        <p:tgtEl>
                                          <p:spTgt spid="3"/>
                                        </p:tgtEl>
                                      </p:cBhvr>
                                      <p:to x="100000" y="60000"/>
                                    </p:animScale>
                                    <p:animScale>
                                      <p:cBhvr>
                                        <p:cTn id="27" dur="83" decel="50000">
                                          <p:stCondLst>
                                            <p:cond delay="338"/>
                                          </p:stCondLst>
                                        </p:cTn>
                                        <p:tgtEl>
                                          <p:spTgt spid="3"/>
                                        </p:tgtEl>
                                      </p:cBhvr>
                                      <p:to x="100000" y="100000"/>
                                    </p:animScale>
                                    <p:animScale>
                                      <p:cBhvr>
                                        <p:cTn id="28" dur="13">
                                          <p:stCondLst>
                                            <p:cond delay="656"/>
                                          </p:stCondLst>
                                        </p:cTn>
                                        <p:tgtEl>
                                          <p:spTgt spid="3"/>
                                        </p:tgtEl>
                                      </p:cBhvr>
                                      <p:to x="100000" y="80000"/>
                                    </p:animScale>
                                    <p:animScale>
                                      <p:cBhvr>
                                        <p:cTn id="29" dur="83" decel="50000">
                                          <p:stCondLst>
                                            <p:cond delay="669"/>
                                          </p:stCondLst>
                                        </p:cTn>
                                        <p:tgtEl>
                                          <p:spTgt spid="3"/>
                                        </p:tgtEl>
                                      </p:cBhvr>
                                      <p:to x="100000" y="100000"/>
                                    </p:animScale>
                                    <p:animScale>
                                      <p:cBhvr>
                                        <p:cTn id="30" dur="13">
                                          <p:stCondLst>
                                            <p:cond delay="821"/>
                                          </p:stCondLst>
                                        </p:cTn>
                                        <p:tgtEl>
                                          <p:spTgt spid="3"/>
                                        </p:tgtEl>
                                      </p:cBhvr>
                                      <p:to x="100000" y="90000"/>
                                    </p:animScale>
                                    <p:animScale>
                                      <p:cBhvr>
                                        <p:cTn id="31" dur="83" decel="50000">
                                          <p:stCondLst>
                                            <p:cond delay="834"/>
                                          </p:stCondLst>
                                        </p:cTn>
                                        <p:tgtEl>
                                          <p:spTgt spid="3"/>
                                        </p:tgtEl>
                                      </p:cBhvr>
                                      <p:to x="100000" y="100000"/>
                                    </p:animScale>
                                    <p:animScale>
                                      <p:cBhvr>
                                        <p:cTn id="32" dur="13">
                                          <p:stCondLst>
                                            <p:cond delay="904"/>
                                          </p:stCondLst>
                                        </p:cTn>
                                        <p:tgtEl>
                                          <p:spTgt spid="3"/>
                                        </p:tgtEl>
                                      </p:cBhvr>
                                      <p:to x="100000" y="95000"/>
                                    </p:animScale>
                                    <p:animScale>
                                      <p:cBhvr>
                                        <p:cTn id="33"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pPr algn="ctr"/>
            <a:r>
              <a:rPr lang="bn-IN" sz="9600" dirty="0" smtClean="0">
                <a:solidFill>
                  <a:schemeClr val="accent1"/>
                </a:solidFill>
                <a:latin typeface="NikoshBAN" pitchFamily="2" charset="0"/>
                <a:cs typeface="NikoshBAN" pitchFamily="2" charset="0"/>
              </a:rPr>
              <a:t>স্বা</a:t>
            </a:r>
            <a:r>
              <a:rPr lang="bn-IN" sz="9600" dirty="0" smtClean="0">
                <a:solidFill>
                  <a:srgbClr val="FFFF00"/>
                </a:solidFill>
                <a:latin typeface="NikoshBAN" pitchFamily="2" charset="0"/>
                <a:cs typeface="NikoshBAN" pitchFamily="2" charset="0"/>
              </a:rPr>
              <a:t>গতম</a:t>
            </a:r>
            <a:endParaRPr lang="en-US" sz="9600" dirty="0">
              <a:solidFill>
                <a:srgbClr val="FFFF00"/>
              </a:solidFill>
              <a:latin typeface="NikoshBAN" pitchFamily="2" charset="0"/>
              <a:cs typeface="NikoshBAN" pitchFamily="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2133600"/>
            <a:ext cx="7886700" cy="386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1453190" lon="21379863" rev="21558511"/>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4895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2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158" y="2971800"/>
            <a:ext cx="1447800" cy="584775"/>
          </a:xfrm>
          <a:prstGeom prst="rect">
            <a:avLst/>
          </a:prstGeom>
          <a:solidFill>
            <a:schemeClr val="accent5">
              <a:lumMod val="20000"/>
              <a:lumOff val="80000"/>
            </a:schemeClr>
          </a:solidFill>
        </p:spPr>
        <p:txBody>
          <a:bodyPr wrap="square" rtlCol="0">
            <a:spAutoFit/>
          </a:bodyPr>
          <a:lstStyle/>
          <a:p>
            <a:r>
              <a:rPr lang="bn-IN" sz="3200" dirty="0" smtClean="0">
                <a:latin typeface="NikoshBAN" pitchFamily="2" charset="0"/>
                <a:cs typeface="NikoshBAN" pitchFamily="2" charset="0"/>
              </a:rPr>
              <a:t>শিশু পার্ক</a:t>
            </a:r>
            <a:endParaRPr lang="en-US" sz="3200" dirty="0">
              <a:latin typeface="NikoshBAN" pitchFamily="2" charset="0"/>
              <a:cs typeface="NikoshBAN" pitchFamily="2" charset="0"/>
            </a:endParaRPr>
          </a:p>
        </p:txBody>
      </p:sp>
      <p:pic>
        <p:nvPicPr>
          <p:cNvPr id="10242" name="Picture 2" descr="C:\Users\Tarak_sps\Downloads\স্বাধীনতা শব্দটি কীভাবে আমাদের হলো\Bino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2667000" cy="4893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6287" y="1143000"/>
            <a:ext cx="3962400" cy="4401205"/>
          </a:xfrm>
          <a:prstGeom prst="rect">
            <a:avLst/>
          </a:prstGeom>
          <a:solidFill>
            <a:schemeClr val="accent5">
              <a:lumMod val="20000"/>
              <a:lumOff val="80000"/>
            </a:schemeClr>
          </a:solidFill>
        </p:spPr>
        <p:txBody>
          <a:bodyPr wrap="square" rtlCol="0">
            <a:spAutoFit/>
          </a:bodyPr>
          <a:lstStyle/>
          <a:p>
            <a:pPr algn="ctr"/>
            <a:r>
              <a:rPr lang="bn-IN" sz="2800" dirty="0" smtClean="0">
                <a:latin typeface="NikoshBAN" pitchFamily="2" charset="0"/>
                <a:cs typeface="NikoshBAN" pitchFamily="2" charset="0"/>
              </a:rPr>
              <a:t>বর্তমানে ঢাকার সোহরাওয়ার্দী উদ্যানে উত্তরপ্রান্তে একটি অংশ জুড়ে রয়েছে শিশু পার্ক । ১৯৭১ সালে এই শিশু পার্ক ছিল না। তখন এর নাম ছিল রমনা রেসকোর্স । এই উত্তরপ্রান্তে বঙ্গবন্ধু তার ঐতিহাসিক ভাষণ দিয়েছিলেন । তার অস্তিত্ব এখন আর খুজে পাওয়া যাবে না । সেখানে এখন শিশুদের খেলার প্রাঙ্গন </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24548958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1" presetClass="entr" presetSubtype="4" fill="hold" nodeType="after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4)">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236" y="2514600"/>
            <a:ext cx="990600" cy="2246769"/>
          </a:xfrm>
          <a:prstGeom prst="rect">
            <a:avLst/>
          </a:prstGeom>
          <a:solidFill>
            <a:schemeClr val="accent5">
              <a:lumMod val="20000"/>
              <a:lumOff val="80000"/>
            </a:schemeClr>
          </a:solidFill>
        </p:spPr>
        <p:txBody>
          <a:bodyPr wrap="square" rtlCol="0">
            <a:spAutoFit/>
          </a:bodyPr>
          <a:lstStyle/>
          <a:p>
            <a:pPr algn="ctr"/>
            <a:r>
              <a:rPr lang="bn-IN" sz="2800" dirty="0" smtClean="0">
                <a:latin typeface="NikoshBAN" pitchFamily="2" charset="0"/>
                <a:cs typeface="NikoshBAN" pitchFamily="2" charset="0"/>
              </a:rPr>
              <a:t>শত</a:t>
            </a:r>
          </a:p>
          <a:p>
            <a:pPr algn="ctr"/>
            <a:r>
              <a:rPr lang="bn-IN" sz="2800" dirty="0" smtClean="0">
                <a:latin typeface="NikoshBAN" pitchFamily="2" charset="0"/>
                <a:cs typeface="NikoshBAN" pitchFamily="2" charset="0"/>
              </a:rPr>
              <a:t>বছরের</a:t>
            </a:r>
          </a:p>
          <a:p>
            <a:pPr algn="ctr"/>
            <a:r>
              <a:rPr lang="bn-IN" sz="2800" dirty="0" smtClean="0">
                <a:latin typeface="NikoshBAN" pitchFamily="2" charset="0"/>
                <a:cs typeface="NikoshBAN" pitchFamily="2" charset="0"/>
              </a:rPr>
              <a:t>শত</a:t>
            </a:r>
          </a:p>
          <a:p>
            <a:pPr algn="ctr"/>
            <a:r>
              <a:rPr lang="bn-IN" sz="2800" dirty="0" smtClean="0">
                <a:latin typeface="NikoshBAN" pitchFamily="2" charset="0"/>
                <a:cs typeface="NikoshBAN" pitchFamily="2" charset="0"/>
              </a:rPr>
              <a:t>সংগ্রাম</a:t>
            </a:r>
          </a:p>
          <a:p>
            <a:pPr algn="ctr"/>
            <a:r>
              <a:rPr lang="bn-IN" sz="2800" dirty="0" smtClean="0">
                <a:latin typeface="NikoshBAN" pitchFamily="2" charset="0"/>
                <a:cs typeface="NikoshBAN" pitchFamily="2" charset="0"/>
              </a:rPr>
              <a:t>শেষে</a:t>
            </a:r>
          </a:p>
        </p:txBody>
      </p:sp>
      <p:pic>
        <p:nvPicPr>
          <p:cNvPr id="11266" name="Picture 2" descr="Image result for পলাশী যুদ্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471" y="381000"/>
            <a:ext cx="2664371" cy="2554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39040" y="381000"/>
            <a:ext cx="533400" cy="2554545"/>
          </a:xfrm>
          <a:prstGeom prst="rect">
            <a:avLst/>
          </a:prstGeom>
          <a:solidFill>
            <a:schemeClr val="accent5">
              <a:lumMod val="20000"/>
              <a:lumOff val="80000"/>
            </a:schemeClr>
          </a:solidFill>
        </p:spPr>
        <p:txBody>
          <a:bodyPr wrap="square" rtlCol="0">
            <a:spAutoFit/>
          </a:bodyPr>
          <a:lstStyle/>
          <a:p>
            <a:r>
              <a:rPr lang="bn-IN" sz="4000" dirty="0" smtClean="0">
                <a:latin typeface="NikoshBAN" pitchFamily="2" charset="0"/>
                <a:cs typeface="NikoshBAN" pitchFamily="2" charset="0"/>
              </a:rPr>
              <a:t>১৭৫৭</a:t>
            </a:r>
            <a:endParaRPr lang="en-US" sz="4000" dirty="0">
              <a:latin typeface="NikoshBAN" pitchFamily="2" charset="0"/>
              <a:cs typeface="NikoshBAN" pitchFamily="2" charset="0"/>
            </a:endParaRPr>
          </a:p>
        </p:txBody>
      </p:sp>
      <p:sp>
        <p:nvSpPr>
          <p:cNvPr id="5" name="AutoShape 4" descr="Image result for সিপাহী বিদ্রোহ ১৮৫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সিপাহী বিদ্রোহ ১৮৫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সিপাহী বিদ্রোহ ১৮৫৭"/>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61950"/>
            <a:ext cx="27432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001000" y="343444"/>
            <a:ext cx="533400" cy="2554545"/>
          </a:xfrm>
          <a:prstGeom prst="rect">
            <a:avLst/>
          </a:prstGeom>
          <a:solidFill>
            <a:schemeClr val="accent5">
              <a:lumMod val="20000"/>
              <a:lumOff val="80000"/>
            </a:schemeClr>
          </a:solidFill>
        </p:spPr>
        <p:txBody>
          <a:bodyPr wrap="square" rtlCol="0">
            <a:spAutoFit/>
          </a:bodyPr>
          <a:lstStyle/>
          <a:p>
            <a:r>
              <a:rPr lang="bn-IN" sz="4000" dirty="0" smtClean="0">
                <a:latin typeface="NikoshBAN" pitchFamily="2" charset="0"/>
                <a:cs typeface="NikoshBAN" pitchFamily="2" charset="0"/>
              </a:rPr>
              <a:t>১৮৫৭</a:t>
            </a:r>
            <a:endParaRPr lang="en-US" sz="4000" dirty="0">
              <a:latin typeface="NikoshBAN" pitchFamily="2" charset="0"/>
              <a:cs typeface="NikoshBAN" pitchFamily="2" charset="0"/>
            </a:endParaRPr>
          </a:p>
        </p:txBody>
      </p:sp>
      <p:sp>
        <p:nvSpPr>
          <p:cNvPr id="9" name="TextBox 8"/>
          <p:cNvSpPr txBox="1"/>
          <p:nvPr/>
        </p:nvSpPr>
        <p:spPr>
          <a:xfrm>
            <a:off x="1656473" y="2935545"/>
            <a:ext cx="3215967" cy="584775"/>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পলাশী যুদ্ধ</a:t>
            </a:r>
            <a:endParaRPr lang="en-US" sz="3200" dirty="0">
              <a:latin typeface="NikoshBAN" pitchFamily="2" charset="0"/>
              <a:cs typeface="NikoshBAN" pitchFamily="2" charset="0"/>
            </a:endParaRPr>
          </a:p>
        </p:txBody>
      </p:sp>
      <p:sp>
        <p:nvSpPr>
          <p:cNvPr id="13" name="TextBox 12"/>
          <p:cNvSpPr txBox="1"/>
          <p:nvPr/>
        </p:nvSpPr>
        <p:spPr>
          <a:xfrm>
            <a:off x="5257800" y="2897988"/>
            <a:ext cx="3276600" cy="584775"/>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সিপাহী বিদ্রোহ</a:t>
            </a:r>
            <a:endParaRPr lang="en-US" sz="3200" dirty="0">
              <a:latin typeface="NikoshBAN" pitchFamily="2" charset="0"/>
              <a:cs typeface="NikoshBAN" pitchFamily="2" charset="0"/>
            </a:endParaRPr>
          </a:p>
        </p:txBody>
      </p:sp>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474" y="3525585"/>
            <a:ext cx="2743200" cy="245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337761" y="3494711"/>
            <a:ext cx="533400" cy="2554545"/>
          </a:xfrm>
          <a:prstGeom prst="rect">
            <a:avLst/>
          </a:prstGeom>
          <a:solidFill>
            <a:schemeClr val="accent5">
              <a:lumMod val="20000"/>
              <a:lumOff val="80000"/>
            </a:schemeClr>
          </a:solidFill>
        </p:spPr>
        <p:txBody>
          <a:bodyPr wrap="square" rtlCol="0">
            <a:spAutoFit/>
          </a:bodyPr>
          <a:lstStyle/>
          <a:p>
            <a:r>
              <a:rPr lang="bn-IN" sz="4000" dirty="0" smtClean="0">
                <a:latin typeface="NikoshBAN" pitchFamily="2" charset="0"/>
                <a:cs typeface="NikoshBAN" pitchFamily="2" charset="0"/>
              </a:rPr>
              <a:t>১৯৫২</a:t>
            </a:r>
            <a:endParaRPr lang="en-US" sz="4000" dirty="0">
              <a:latin typeface="NikoshBAN" pitchFamily="2" charset="0"/>
              <a:cs typeface="NikoshBAN" pitchFamily="2" charset="0"/>
            </a:endParaRPr>
          </a:p>
        </p:txBody>
      </p:sp>
      <p:sp>
        <p:nvSpPr>
          <p:cNvPr id="18" name="TextBox 17"/>
          <p:cNvSpPr txBox="1"/>
          <p:nvPr/>
        </p:nvSpPr>
        <p:spPr>
          <a:xfrm>
            <a:off x="1656473" y="5979344"/>
            <a:ext cx="3214687" cy="584775"/>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ভাষা আন্দোলন</a:t>
            </a:r>
            <a:endParaRPr lang="en-US" sz="3200" dirty="0">
              <a:latin typeface="NikoshBAN" pitchFamily="2" charset="0"/>
              <a:cs typeface="NikoshBAN" pitchFamily="2" charset="0"/>
            </a:endParaRPr>
          </a:p>
        </p:txBody>
      </p:sp>
      <p:pic>
        <p:nvPicPr>
          <p:cNvPr id="1127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520" y="3473781"/>
            <a:ext cx="2744480" cy="254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256521" y="6009819"/>
            <a:ext cx="3277880" cy="584775"/>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ছয় দফা</a:t>
            </a:r>
            <a:endParaRPr lang="en-US" sz="3200" dirty="0">
              <a:latin typeface="NikoshBAN" pitchFamily="2" charset="0"/>
              <a:cs typeface="NikoshBAN" pitchFamily="2" charset="0"/>
            </a:endParaRPr>
          </a:p>
        </p:txBody>
      </p:sp>
      <p:sp>
        <p:nvSpPr>
          <p:cNvPr id="23" name="TextBox 22"/>
          <p:cNvSpPr txBox="1"/>
          <p:nvPr/>
        </p:nvSpPr>
        <p:spPr>
          <a:xfrm>
            <a:off x="7993275" y="3482763"/>
            <a:ext cx="533400" cy="2554545"/>
          </a:xfrm>
          <a:prstGeom prst="rect">
            <a:avLst/>
          </a:prstGeom>
          <a:solidFill>
            <a:schemeClr val="accent5">
              <a:lumMod val="20000"/>
              <a:lumOff val="80000"/>
            </a:schemeClr>
          </a:solidFill>
        </p:spPr>
        <p:txBody>
          <a:bodyPr wrap="square" rtlCol="0">
            <a:spAutoFit/>
          </a:bodyPr>
          <a:lstStyle/>
          <a:p>
            <a:r>
              <a:rPr lang="bn-IN" sz="4000" dirty="0" smtClean="0">
                <a:latin typeface="NikoshBAN" pitchFamily="2" charset="0"/>
                <a:cs typeface="NikoshBAN" pitchFamily="2" charset="0"/>
              </a:rPr>
              <a:t>১৯৬৬</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104561444"/>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ipe(down)">
                                      <p:cBhvr>
                                        <p:cTn id="14" dur="500"/>
                                        <p:tgtEl>
                                          <p:spTgt spid="11266"/>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2000"/>
                            </p:stCondLst>
                            <p:childTnLst>
                              <p:par>
                                <p:cTn id="20" presetID="6"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par>
                          <p:cTn id="23" fill="hold">
                            <p:stCondLst>
                              <p:cond delay="4000"/>
                            </p:stCondLst>
                            <p:childTnLst>
                              <p:par>
                                <p:cTn id="24" presetID="2" presetClass="entr" presetSubtype="4" fill="hold" nodeType="afterEffect">
                                  <p:stCondLst>
                                    <p:cond delay="0"/>
                                  </p:stCondLst>
                                  <p:childTnLst>
                                    <p:set>
                                      <p:cBhvr>
                                        <p:cTn id="25" dur="1" fill="hold">
                                          <p:stCondLst>
                                            <p:cond delay="0"/>
                                          </p:stCondLst>
                                        </p:cTn>
                                        <p:tgtEl>
                                          <p:spTgt spid="11273"/>
                                        </p:tgtEl>
                                        <p:attrNameLst>
                                          <p:attrName>style.visibility</p:attrName>
                                        </p:attrNameLst>
                                      </p:cBhvr>
                                      <p:to>
                                        <p:strVal val="visible"/>
                                      </p:to>
                                    </p:set>
                                    <p:anim calcmode="lin" valueType="num">
                                      <p:cBhvr additive="base">
                                        <p:cTn id="26" dur="1000" fill="hold"/>
                                        <p:tgtEl>
                                          <p:spTgt spid="11273"/>
                                        </p:tgtEl>
                                        <p:attrNameLst>
                                          <p:attrName>ppt_x</p:attrName>
                                        </p:attrNameLst>
                                      </p:cBhvr>
                                      <p:tavLst>
                                        <p:tav tm="0">
                                          <p:val>
                                            <p:strVal val="#ppt_x"/>
                                          </p:val>
                                        </p:tav>
                                        <p:tav tm="100000">
                                          <p:val>
                                            <p:strVal val="#ppt_x"/>
                                          </p:val>
                                        </p:tav>
                                      </p:tavLst>
                                    </p:anim>
                                    <p:anim calcmode="lin" valueType="num">
                                      <p:cBhvr additive="base">
                                        <p:cTn id="27" dur="1000" fill="hold"/>
                                        <p:tgtEl>
                                          <p:spTgt spid="11273"/>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ppt_x"/>
                                          </p:val>
                                        </p:tav>
                                        <p:tav tm="100000">
                                          <p:val>
                                            <p:strVal val="#ppt_x"/>
                                          </p:val>
                                        </p:tav>
                                      </p:tavLst>
                                    </p:anim>
                                    <p:anim calcmode="lin" valueType="num">
                                      <p:cBhvr additive="base">
                                        <p:cTn id="37" dur="10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1274"/>
                                        </p:tgtEl>
                                        <p:attrNameLst>
                                          <p:attrName>style.visibility</p:attrName>
                                        </p:attrNameLst>
                                      </p:cBhvr>
                                      <p:to>
                                        <p:strVal val="visible"/>
                                      </p:to>
                                    </p:set>
                                    <p:animEffect transition="in" filter="fade">
                                      <p:cBhvr>
                                        <p:cTn id="41" dur="1000"/>
                                        <p:tgtEl>
                                          <p:spTgt spid="11274"/>
                                        </p:tgtEl>
                                      </p:cBhvr>
                                    </p:animEffect>
                                    <p:anim calcmode="lin" valueType="num">
                                      <p:cBhvr>
                                        <p:cTn id="42" dur="1000" fill="hold"/>
                                        <p:tgtEl>
                                          <p:spTgt spid="11274"/>
                                        </p:tgtEl>
                                        <p:attrNameLst>
                                          <p:attrName>ppt_x</p:attrName>
                                        </p:attrNameLst>
                                      </p:cBhvr>
                                      <p:tavLst>
                                        <p:tav tm="0">
                                          <p:val>
                                            <p:strVal val="#ppt_x"/>
                                          </p:val>
                                        </p:tav>
                                        <p:tav tm="100000">
                                          <p:val>
                                            <p:strVal val="#ppt_x"/>
                                          </p:val>
                                        </p:tav>
                                      </p:tavLst>
                                    </p:anim>
                                    <p:anim calcmode="lin" valueType="num">
                                      <p:cBhvr>
                                        <p:cTn id="43" dur="1000" fill="hold"/>
                                        <p:tgtEl>
                                          <p:spTgt spid="11274"/>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14" presetClass="entr" presetSubtype="10" fill="hold" nodeType="afterEffect">
                                  <p:stCondLst>
                                    <p:cond delay="0"/>
                                  </p:stCondLst>
                                  <p:childTnLst>
                                    <p:set>
                                      <p:cBhvr>
                                        <p:cTn id="58" dur="1" fill="hold">
                                          <p:stCondLst>
                                            <p:cond delay="0"/>
                                          </p:stCondLst>
                                        </p:cTn>
                                        <p:tgtEl>
                                          <p:spTgt spid="11275"/>
                                        </p:tgtEl>
                                        <p:attrNameLst>
                                          <p:attrName>style.visibility</p:attrName>
                                        </p:attrNameLst>
                                      </p:cBhvr>
                                      <p:to>
                                        <p:strVal val="visible"/>
                                      </p:to>
                                    </p:set>
                                    <p:animEffect transition="in" filter="randombar(horizontal)">
                                      <p:cBhvr>
                                        <p:cTn id="59" dur="2000"/>
                                        <p:tgtEl>
                                          <p:spTgt spid="11275"/>
                                        </p:tgtEl>
                                      </p:cBhvr>
                                    </p:animEffect>
                                  </p:childTnLst>
                                </p:cTn>
                              </p:par>
                            </p:childTnLst>
                          </p:cTn>
                        </p:par>
                        <p:par>
                          <p:cTn id="60" fill="hold">
                            <p:stCondLst>
                              <p:cond delay="12000"/>
                            </p:stCondLst>
                            <p:childTnLst>
                              <p:par>
                                <p:cTn id="61" presetID="22" presetClass="entr" presetSubtype="4"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par>
                          <p:cTn id="64" fill="hold">
                            <p:stCondLst>
                              <p:cond delay="12500"/>
                            </p:stCondLst>
                            <p:childTnLst>
                              <p:par>
                                <p:cTn id="65" presetID="2" presetClass="entr" presetSubtype="4"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1000" fill="hold"/>
                                        <p:tgtEl>
                                          <p:spTgt spid="23"/>
                                        </p:tgtEl>
                                        <p:attrNameLst>
                                          <p:attrName>ppt_x</p:attrName>
                                        </p:attrNameLst>
                                      </p:cBhvr>
                                      <p:tavLst>
                                        <p:tav tm="0">
                                          <p:val>
                                            <p:strVal val="#ppt_x"/>
                                          </p:val>
                                        </p:tav>
                                        <p:tav tm="100000">
                                          <p:val>
                                            <p:strVal val="#ppt_x"/>
                                          </p:val>
                                        </p:tav>
                                      </p:tavLst>
                                    </p:anim>
                                    <p:anim calcmode="lin" valueType="num">
                                      <p:cBhvr additive="base">
                                        <p:cTn id="6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9" grpId="0" animBg="1"/>
      <p:bldP spid="13" grpId="0" animBg="1"/>
      <p:bldP spid="16" grpId="0" animBg="1"/>
      <p:bldP spid="18" grpId="0" animBg="1"/>
      <p:bldP spid="21"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a:normAutofit/>
          </a:bodyPr>
          <a:lstStyle/>
          <a:p>
            <a:pPr algn="ctr"/>
            <a:r>
              <a:rPr lang="bn-IN" sz="6000" dirty="0" smtClean="0">
                <a:solidFill>
                  <a:srgbClr val="FF0000"/>
                </a:solidFill>
                <a:latin typeface="NikoshBAN" pitchFamily="2" charset="0"/>
                <a:cs typeface="NikoshBAN" pitchFamily="2" charset="0"/>
              </a:rPr>
              <a:t>দ</a:t>
            </a:r>
            <a:r>
              <a:rPr lang="bn-IN" sz="4400" dirty="0" smtClean="0">
                <a:latin typeface="NikoshBAN" pitchFamily="2" charset="0"/>
                <a:cs typeface="NikoshBAN" pitchFamily="2" charset="0"/>
              </a:rPr>
              <a:t>লীয় কাজ</a:t>
            </a:r>
            <a:endParaRPr lang="en-US" sz="4400" dirty="0">
              <a:latin typeface="NikoshBAN" pitchFamily="2" charset="0"/>
              <a:cs typeface="NikoshBAN" pitchFamily="2" charset="0"/>
            </a:endParaRPr>
          </a:p>
        </p:txBody>
      </p:sp>
      <p:sp>
        <p:nvSpPr>
          <p:cNvPr id="2" name="Content Placeholder 1"/>
          <p:cNvSpPr>
            <a:spLocks noGrp="1"/>
          </p:cNvSpPr>
          <p:nvPr>
            <p:ph idx="1"/>
          </p:nvPr>
        </p:nvSpPr>
        <p:spPr>
          <a:xfrm>
            <a:off x="699247" y="2667000"/>
            <a:ext cx="7745505" cy="1333053"/>
          </a:xfrm>
          <a:solidFill>
            <a:schemeClr val="accent5">
              <a:lumMod val="20000"/>
              <a:lumOff val="80000"/>
            </a:schemeClr>
          </a:solidFill>
        </p:spPr>
        <p:txBody>
          <a:bodyPr/>
          <a:lstStyle/>
          <a:p>
            <a:pPr algn="just"/>
            <a:r>
              <a:rPr lang="bn-IN" sz="3200" dirty="0" smtClean="0">
                <a:latin typeface="NikoshBAN" pitchFamily="2" charset="0"/>
                <a:cs typeface="NikoshBAN" pitchFamily="2" charset="0"/>
              </a:rPr>
              <a:t> কবি </a:t>
            </a:r>
            <a:r>
              <a:rPr lang="bn-IN" sz="3200" dirty="0">
                <a:latin typeface="NikoshBAN" pitchFamily="2" charset="0"/>
                <a:cs typeface="NikoshBAN" pitchFamily="2" charset="0"/>
              </a:rPr>
              <a:t>নির্মলেন্দু গুণ গভীর মমত্বের সঙ্গে যে ইতিহাস ,</a:t>
            </a:r>
          </a:p>
          <a:p>
            <a:pPr marL="0" indent="0" algn="just" defTabSz="457200">
              <a:buNone/>
            </a:pPr>
            <a:r>
              <a:rPr lang="bn-IN" sz="3200" dirty="0">
                <a:latin typeface="NikoshBAN" pitchFamily="2" charset="0"/>
                <a:cs typeface="NikoshBAN" pitchFamily="2" charset="0"/>
              </a:rPr>
              <a:t>	ও </a:t>
            </a:r>
            <a:r>
              <a:rPr lang="bn-IN" sz="3200" dirty="0" smtClean="0">
                <a:latin typeface="NikoshBAN" pitchFamily="2" charset="0"/>
                <a:cs typeface="NikoshBAN" pitchFamily="2" charset="0"/>
              </a:rPr>
              <a:t>ঐতিহ্যের   </a:t>
            </a:r>
            <a:r>
              <a:rPr lang="bn-IN" sz="3200" dirty="0">
                <a:latin typeface="NikoshBAN" pitchFamily="2" charset="0"/>
                <a:cs typeface="NikoshBAN" pitchFamily="2" charset="0"/>
              </a:rPr>
              <a:t>কথা বলেছেন তা ব্যাখ্যা </a:t>
            </a:r>
            <a:r>
              <a:rPr lang="bn-IN" sz="3200" dirty="0" smtClean="0">
                <a:latin typeface="NikoshBAN" pitchFamily="2" charset="0"/>
                <a:cs typeface="NikoshBAN" pitchFamily="2" charset="0"/>
              </a:rPr>
              <a:t>করো । </a:t>
            </a:r>
            <a:endParaRPr lang="en-US" sz="3200" dirty="0">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228406444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
                                            <p:bg/>
                                          </p:spTgt>
                                        </p:tgtEl>
                                        <p:attrNameLst>
                                          <p:attrName>style.visibility</p:attrName>
                                        </p:attrNameLst>
                                      </p:cBhvr>
                                      <p:to>
                                        <p:strVal val="visible"/>
                                      </p:to>
                                    </p:set>
                                    <p:animEffect transition="in" filter="fade">
                                      <p:cBhvr>
                                        <p:cTn id="24" dur="1000"/>
                                        <p:tgtEl>
                                          <p:spTgt spid="2">
                                            <p:bg/>
                                          </p:spTgt>
                                        </p:tgtEl>
                                      </p:cBhvr>
                                    </p:animEffect>
                                    <p:anim calcmode="lin" valueType="num">
                                      <p:cBhvr>
                                        <p:cTn id="25" dur="1000" fill="hold"/>
                                        <p:tgtEl>
                                          <p:spTgt spid="2">
                                            <p:bg/>
                                          </p:spTgt>
                                        </p:tgtEl>
                                        <p:attrNameLst>
                                          <p:attrName>ppt_x</p:attrName>
                                        </p:attrNameLst>
                                      </p:cBhvr>
                                      <p:tavLst>
                                        <p:tav tm="0">
                                          <p:val>
                                            <p:strVal val="#ppt_x"/>
                                          </p:val>
                                        </p:tav>
                                        <p:tav tm="100000">
                                          <p:val>
                                            <p:strVal val="#ppt_x"/>
                                          </p:val>
                                        </p:tav>
                                      </p:tavLst>
                                    </p:anim>
                                    <p:anim calcmode="lin" valueType="num">
                                      <p:cBhvr>
                                        <p:cTn id="26" dur="1000" fill="hold"/>
                                        <p:tgtEl>
                                          <p:spTgt spid="2">
                                            <p:bg/>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0"/>
                                        <p:tgtEl>
                                          <p:spTgt spid="2">
                                            <p:txEl>
                                              <p:pRg st="0" end="0"/>
                                            </p:txEl>
                                          </p:spTgt>
                                        </p:tgtEl>
                                      </p:cBhvr>
                                    </p:animEffect>
                                    <p:anim calcmode="lin" valueType="num">
                                      <p:cBhvr>
                                        <p:cTn id="3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1000"/>
                                        <p:tgtEl>
                                          <p:spTgt spid="2">
                                            <p:txEl>
                                              <p:pRg st="1" end="1"/>
                                            </p:txEl>
                                          </p:spTgt>
                                        </p:tgtEl>
                                      </p:cBhvr>
                                    </p:animEffect>
                                    <p:anim calcmode="lin" valueType="num">
                                      <p:cBhvr>
                                        <p:cTn id="3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ctr"/>
            <a:r>
              <a:rPr lang="bn-IN" sz="6000" dirty="0" smtClean="0">
                <a:solidFill>
                  <a:srgbClr val="FF0000"/>
                </a:solidFill>
                <a:latin typeface="NikoshBAN" pitchFamily="2" charset="0"/>
                <a:cs typeface="NikoshBAN" pitchFamily="2" charset="0"/>
              </a:rPr>
              <a:t>মূ</a:t>
            </a:r>
            <a:r>
              <a:rPr lang="bn-IN" sz="4400" dirty="0" smtClean="0">
                <a:solidFill>
                  <a:srgbClr val="0070C0"/>
                </a:solidFill>
                <a:latin typeface="NikoshBAN" pitchFamily="2" charset="0"/>
                <a:cs typeface="NikoshBAN" pitchFamily="2" charset="0"/>
              </a:rPr>
              <a:t>ল্যায়ন</a:t>
            </a:r>
            <a:endParaRPr lang="en-US" sz="4400" dirty="0">
              <a:solidFill>
                <a:srgbClr val="0070C0"/>
              </a:solidFill>
              <a:latin typeface="NikoshBAN" pitchFamily="2" charset="0"/>
              <a:cs typeface="NikoshBAN" pitchFamily="2" charset="0"/>
            </a:endParaRPr>
          </a:p>
        </p:txBody>
      </p:sp>
      <p:sp>
        <p:nvSpPr>
          <p:cNvPr id="2" name="Content Placeholder 1"/>
          <p:cNvSpPr>
            <a:spLocks noGrp="1"/>
          </p:cNvSpPr>
          <p:nvPr>
            <p:ph idx="1"/>
          </p:nvPr>
        </p:nvSpPr>
        <p:spPr>
          <a:xfrm>
            <a:off x="699247" y="1981200"/>
            <a:ext cx="7745505" cy="4000053"/>
          </a:xfrm>
          <a:solidFill>
            <a:schemeClr val="accent5">
              <a:lumMod val="20000"/>
              <a:lumOff val="80000"/>
            </a:schemeClr>
          </a:solidFill>
        </p:spPr>
        <p:txBody>
          <a:bodyPr>
            <a:normAutofit fontScale="92500" lnSpcReduction="10000"/>
          </a:bodyPr>
          <a:lstStyle/>
          <a:p>
            <a:pPr marL="0" indent="0">
              <a:buNone/>
            </a:pPr>
            <a:r>
              <a:rPr lang="bn-IN" sz="3200" dirty="0" smtClean="0">
                <a:latin typeface="NikoshBAN" pitchFamily="2" charset="0"/>
                <a:cs typeface="NikoshBAN" pitchFamily="2" charset="0"/>
              </a:rPr>
              <a:t>১ . “আপন দলের মানুষ” – কী জাতীয় রচনা ?</a:t>
            </a:r>
            <a:endParaRPr lang="en-US" sz="3200" dirty="0" smtClean="0">
              <a:latin typeface="NikoshBAN" pitchFamily="2" charset="0"/>
              <a:cs typeface="NikoshBAN" pitchFamily="2" charset="0"/>
            </a:endParaRPr>
          </a:p>
          <a:p>
            <a:pPr marL="0" indent="0">
              <a:buNone/>
            </a:pPr>
            <a:r>
              <a:rPr lang="en-US" sz="3200" dirty="0" err="1" smtClean="0">
                <a:latin typeface="NikoshBAN" pitchFamily="2" charset="0"/>
                <a:cs typeface="NikoshBAN" pitchFamily="2" charset="0"/>
              </a:rPr>
              <a:t>উত্তর</a:t>
            </a:r>
            <a:r>
              <a:rPr lang="en-US" sz="3200" dirty="0" smtClean="0">
                <a:latin typeface="NikoshBAN" pitchFamily="2" charset="0"/>
                <a:cs typeface="NikoshBAN" pitchFamily="2" charset="0"/>
              </a:rPr>
              <a:t>  - </a:t>
            </a:r>
            <a:r>
              <a:rPr lang="en-US" sz="3200" dirty="0" err="1" smtClean="0">
                <a:latin typeface="NikoshBAN" pitchFamily="2" charset="0"/>
                <a:cs typeface="NikoshBAN" pitchFamily="2" charset="0"/>
              </a:rPr>
              <a:t>গল্পগ্রন্থ</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pPr marL="0" indent="0">
              <a:buNone/>
            </a:pPr>
            <a:r>
              <a:rPr lang="bn-IN" sz="3200" dirty="0" smtClean="0">
                <a:latin typeface="NikoshBAN" pitchFamily="2" charset="0"/>
                <a:cs typeface="NikoshBAN" pitchFamily="2" charset="0"/>
              </a:rPr>
              <a:t>২ . কবি নির্মলেন্দু গুণ কত সালে জন্মগ্রহণ করেন ?</a:t>
            </a:r>
            <a:endParaRPr lang="en-US" sz="3200" dirty="0" smtClean="0">
              <a:latin typeface="NikoshBAN" pitchFamily="2" charset="0"/>
              <a:cs typeface="NikoshBAN" pitchFamily="2" charset="0"/>
            </a:endParaRPr>
          </a:p>
          <a:p>
            <a:pPr marL="0" indent="0">
              <a:buNone/>
            </a:pPr>
            <a:r>
              <a:rPr lang="en-US" sz="3200" dirty="0" err="1" smtClean="0">
                <a:latin typeface="NikoshBAN" pitchFamily="2" charset="0"/>
                <a:cs typeface="NikoshBAN" pitchFamily="2" charset="0"/>
              </a:rPr>
              <a:t>উত্তর</a:t>
            </a:r>
            <a:r>
              <a:rPr lang="en-US" sz="3200" dirty="0" smtClean="0">
                <a:latin typeface="NikoshBAN" pitchFamily="2" charset="0"/>
                <a:cs typeface="NikoshBAN" pitchFamily="2" charset="0"/>
              </a:rPr>
              <a:t> - </a:t>
            </a:r>
            <a:r>
              <a:rPr lang="bn-IN" sz="3200" dirty="0" smtClean="0">
                <a:latin typeface="NikoshBAN" pitchFamily="2" charset="0"/>
                <a:cs typeface="NikoshBAN" pitchFamily="2" charset="0"/>
              </a:rPr>
              <a:t>১৯৪৫</a:t>
            </a:r>
          </a:p>
          <a:p>
            <a:pPr marL="0" indent="0">
              <a:buNone/>
            </a:pPr>
            <a:r>
              <a:rPr lang="bn-IN" sz="3200" dirty="0" smtClean="0">
                <a:latin typeface="NikoshBAN" pitchFamily="2" charset="0"/>
                <a:cs typeface="NikoshBAN" pitchFamily="2" charset="0"/>
              </a:rPr>
              <a:t>৩ . ‘ভবঘুরে’ – শব্দটির অর্থ কী ?</a:t>
            </a:r>
            <a:endParaRPr lang="en-US" sz="3200" dirty="0" smtClean="0">
              <a:latin typeface="NikoshBAN" pitchFamily="2" charset="0"/>
              <a:cs typeface="NikoshBAN" pitchFamily="2" charset="0"/>
            </a:endParaRPr>
          </a:p>
          <a:p>
            <a:pPr marL="0" indent="0">
              <a:buNone/>
            </a:pPr>
            <a:r>
              <a:rPr lang="en-US" sz="3200" dirty="0" err="1" smtClean="0">
                <a:latin typeface="NikoshBAN" pitchFamily="2" charset="0"/>
                <a:cs typeface="NikoshBAN" pitchFamily="2" charset="0"/>
              </a:rPr>
              <a:t>উত্তর</a:t>
            </a:r>
            <a:r>
              <a:rPr lang="en-US" sz="3200" dirty="0" smtClean="0">
                <a:latin typeface="NikoshBAN" pitchFamily="2" charset="0"/>
                <a:cs typeface="NikoshBAN" pitchFamily="2" charset="0"/>
              </a:rPr>
              <a:t> - </a:t>
            </a:r>
            <a:r>
              <a:rPr lang="bn-IN" sz="3200" dirty="0">
                <a:latin typeface="NikoshBAN" pitchFamily="2" charset="0"/>
                <a:cs typeface="NikoshBAN" pitchFamily="2" charset="0"/>
              </a:rPr>
              <a:t>যাদের কোনো কাজকর্ম নেই, </a:t>
            </a:r>
            <a:r>
              <a:rPr lang="bn-IN" sz="3200" dirty="0" smtClean="0">
                <a:latin typeface="NikoshBAN" pitchFamily="2" charset="0"/>
                <a:cs typeface="NikoshBAN" pitchFamily="2" charset="0"/>
              </a:rPr>
              <a:t>বেকার</a:t>
            </a:r>
          </a:p>
          <a:p>
            <a:pPr marL="0" indent="0">
              <a:buNone/>
            </a:pPr>
            <a:r>
              <a:rPr lang="bn-IN" sz="3200" dirty="0" smtClean="0">
                <a:latin typeface="NikoshBAN" pitchFamily="2" charset="0"/>
                <a:cs typeface="NikoshBAN" pitchFamily="2" charset="0"/>
              </a:rPr>
              <a:t>৪ . সিপাহী বিদ্রোহ হয়েছিল কত সালে ? </a:t>
            </a:r>
            <a:endParaRPr lang="en-US" sz="3200" dirty="0" smtClean="0">
              <a:latin typeface="NikoshBAN" pitchFamily="2" charset="0"/>
              <a:cs typeface="NikoshBAN" pitchFamily="2" charset="0"/>
            </a:endParaRPr>
          </a:p>
          <a:p>
            <a:pPr marL="0" indent="0">
              <a:buNone/>
            </a:pPr>
            <a:r>
              <a:rPr lang="en-US" sz="3200" dirty="0" err="1" smtClean="0">
                <a:latin typeface="NikoshBAN" pitchFamily="2" charset="0"/>
                <a:cs typeface="NikoshBAN" pitchFamily="2" charset="0"/>
              </a:rPr>
              <a:t>উত্তর</a:t>
            </a:r>
            <a:r>
              <a:rPr lang="en-US" sz="3200" dirty="0" smtClean="0">
                <a:latin typeface="NikoshBAN" pitchFamily="2" charset="0"/>
                <a:cs typeface="NikoshBAN" pitchFamily="2" charset="0"/>
              </a:rPr>
              <a:t> - ১৮৫৭</a:t>
            </a:r>
            <a:endParaRPr lang="bn-IN" sz="3200" dirty="0" smtClean="0">
              <a:latin typeface="NikoshBAN" pitchFamily="2" charset="0"/>
              <a:cs typeface="NikoshBAN" pitchFamily="2" charset="0"/>
            </a:endParaRPr>
          </a:p>
        </p:txBody>
      </p:sp>
    </p:spTree>
    <p:extLst>
      <p:ext uri="{BB962C8B-B14F-4D97-AF65-F5344CB8AC3E}">
        <p14:creationId xmlns:p14="http://schemas.microsoft.com/office/powerpoint/2010/main" val="384806776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
                                        <p:tgtEl>
                                          <p:spTgt spid="2">
                                            <p:txEl>
                                              <p:pRg st="1" end="1"/>
                                            </p:txEl>
                                          </p:spTgt>
                                        </p:tgtEl>
                                      </p:cBhvr>
                                    </p:animEffect>
                                    <p:anim calcmode="lin" valueType="num">
                                      <p:cBhvr>
                                        <p:cTn id="23"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iterate type="lt">
                                    <p:tmPct val="10000"/>
                                  </p:iterate>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145">
                                          <p:stCondLst>
                                            <p:cond delay="0"/>
                                          </p:stCondLst>
                                        </p:cTn>
                                        <p:tgtEl>
                                          <p:spTgt spid="2">
                                            <p:txEl>
                                              <p:pRg st="2" end="2"/>
                                            </p:txEl>
                                          </p:spTgt>
                                        </p:tgtEl>
                                      </p:cBhvr>
                                    </p:animEffect>
                                    <p:anim calcmode="lin" valueType="num">
                                      <p:cBhvr>
                                        <p:cTn id="32" dur="456"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2">
                                            <p:txEl>
                                              <p:pRg st="2" end="2"/>
                                            </p:txEl>
                                          </p:spTgt>
                                        </p:tgtEl>
                                        <p:attrNameLst>
                                          <p:attrName>ppt_y</p:attrName>
                                        </p:attrNameLst>
                                      </p:cBhvr>
                                      <p:tavLst>
                                        <p:tav tm="0" fmla="#ppt_y-sin(pi*$)/81">
                                          <p:val>
                                            <p:fltVal val="0"/>
                                          </p:val>
                                        </p:tav>
                                        <p:tav tm="100000">
                                          <p:val>
                                            <p:fltVal val="1"/>
                                          </p:val>
                                        </p:tav>
                                      </p:tavLst>
                                    </p:anim>
                                    <p:animScale>
                                      <p:cBhvr>
                                        <p:cTn id="37" dur="7">
                                          <p:stCondLst>
                                            <p:cond delay="162"/>
                                          </p:stCondLst>
                                        </p:cTn>
                                        <p:tgtEl>
                                          <p:spTgt spid="2">
                                            <p:txEl>
                                              <p:pRg st="2" end="2"/>
                                            </p:txEl>
                                          </p:spTgt>
                                        </p:tgtEl>
                                      </p:cBhvr>
                                      <p:to x="100000" y="60000"/>
                                    </p:animScale>
                                    <p:animScale>
                                      <p:cBhvr>
                                        <p:cTn id="38" dur="41" decel="50000">
                                          <p:stCondLst>
                                            <p:cond delay="169"/>
                                          </p:stCondLst>
                                        </p:cTn>
                                        <p:tgtEl>
                                          <p:spTgt spid="2">
                                            <p:txEl>
                                              <p:pRg st="2" end="2"/>
                                            </p:txEl>
                                          </p:spTgt>
                                        </p:tgtEl>
                                      </p:cBhvr>
                                      <p:to x="100000" y="100000"/>
                                    </p:animScale>
                                    <p:animScale>
                                      <p:cBhvr>
                                        <p:cTn id="39" dur="7">
                                          <p:stCondLst>
                                            <p:cond delay="328"/>
                                          </p:stCondLst>
                                        </p:cTn>
                                        <p:tgtEl>
                                          <p:spTgt spid="2">
                                            <p:txEl>
                                              <p:pRg st="2" end="2"/>
                                            </p:txEl>
                                          </p:spTgt>
                                        </p:tgtEl>
                                      </p:cBhvr>
                                      <p:to x="100000" y="80000"/>
                                    </p:animScale>
                                    <p:animScale>
                                      <p:cBhvr>
                                        <p:cTn id="40" dur="41" decel="50000">
                                          <p:stCondLst>
                                            <p:cond delay="335"/>
                                          </p:stCondLst>
                                        </p:cTn>
                                        <p:tgtEl>
                                          <p:spTgt spid="2">
                                            <p:txEl>
                                              <p:pRg st="2" end="2"/>
                                            </p:txEl>
                                          </p:spTgt>
                                        </p:tgtEl>
                                      </p:cBhvr>
                                      <p:to x="100000" y="100000"/>
                                    </p:animScale>
                                    <p:animScale>
                                      <p:cBhvr>
                                        <p:cTn id="41" dur="7">
                                          <p:stCondLst>
                                            <p:cond delay="410"/>
                                          </p:stCondLst>
                                        </p:cTn>
                                        <p:tgtEl>
                                          <p:spTgt spid="2">
                                            <p:txEl>
                                              <p:pRg st="2" end="2"/>
                                            </p:txEl>
                                          </p:spTgt>
                                        </p:tgtEl>
                                      </p:cBhvr>
                                      <p:to x="100000" y="90000"/>
                                    </p:animScale>
                                    <p:animScale>
                                      <p:cBhvr>
                                        <p:cTn id="42" dur="41" decel="50000">
                                          <p:stCondLst>
                                            <p:cond delay="417"/>
                                          </p:stCondLst>
                                        </p:cTn>
                                        <p:tgtEl>
                                          <p:spTgt spid="2">
                                            <p:txEl>
                                              <p:pRg st="2" end="2"/>
                                            </p:txEl>
                                          </p:spTgt>
                                        </p:tgtEl>
                                      </p:cBhvr>
                                      <p:to x="100000" y="100000"/>
                                    </p:animScale>
                                    <p:animScale>
                                      <p:cBhvr>
                                        <p:cTn id="43" dur="7">
                                          <p:stCondLst>
                                            <p:cond delay="452"/>
                                          </p:stCondLst>
                                        </p:cTn>
                                        <p:tgtEl>
                                          <p:spTgt spid="2">
                                            <p:txEl>
                                              <p:pRg st="2" end="2"/>
                                            </p:txEl>
                                          </p:spTgt>
                                        </p:tgtEl>
                                      </p:cBhvr>
                                      <p:to x="100000" y="95000"/>
                                    </p:animScale>
                                    <p:animScale>
                                      <p:cBhvr>
                                        <p:cTn id="44" dur="41" decel="50000">
                                          <p:stCondLst>
                                            <p:cond delay="459"/>
                                          </p:stCondLst>
                                        </p:cTn>
                                        <p:tgtEl>
                                          <p:spTgt spid="2">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Effect transition="in" filter="wipe(down)">
                                      <p:cBhvr>
                                        <p:cTn id="49" dur="580">
                                          <p:stCondLst>
                                            <p:cond delay="0"/>
                                          </p:stCondLst>
                                        </p:cTn>
                                        <p:tgtEl>
                                          <p:spTgt spid="2">
                                            <p:txEl>
                                              <p:pRg st="3" end="3"/>
                                            </p:txEl>
                                          </p:spTgt>
                                        </p:tgtEl>
                                      </p:cBhvr>
                                    </p:animEffect>
                                    <p:anim calcmode="lin" valueType="num">
                                      <p:cBhvr>
                                        <p:cTn id="50"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xEl>
                                              <p:pRg st="3" end="3"/>
                                            </p:txEl>
                                          </p:spTgt>
                                        </p:tgtEl>
                                      </p:cBhvr>
                                      <p:to x="100000" y="60000"/>
                                    </p:animScale>
                                    <p:animScale>
                                      <p:cBhvr>
                                        <p:cTn id="56" dur="166" decel="50000">
                                          <p:stCondLst>
                                            <p:cond delay="676"/>
                                          </p:stCondLst>
                                        </p:cTn>
                                        <p:tgtEl>
                                          <p:spTgt spid="2">
                                            <p:txEl>
                                              <p:pRg st="3" end="3"/>
                                            </p:txEl>
                                          </p:spTgt>
                                        </p:tgtEl>
                                      </p:cBhvr>
                                      <p:to x="100000" y="100000"/>
                                    </p:animScale>
                                    <p:animScale>
                                      <p:cBhvr>
                                        <p:cTn id="57" dur="26">
                                          <p:stCondLst>
                                            <p:cond delay="1312"/>
                                          </p:stCondLst>
                                        </p:cTn>
                                        <p:tgtEl>
                                          <p:spTgt spid="2">
                                            <p:txEl>
                                              <p:pRg st="3" end="3"/>
                                            </p:txEl>
                                          </p:spTgt>
                                        </p:tgtEl>
                                      </p:cBhvr>
                                      <p:to x="100000" y="80000"/>
                                    </p:animScale>
                                    <p:animScale>
                                      <p:cBhvr>
                                        <p:cTn id="58" dur="166" decel="50000">
                                          <p:stCondLst>
                                            <p:cond delay="1338"/>
                                          </p:stCondLst>
                                        </p:cTn>
                                        <p:tgtEl>
                                          <p:spTgt spid="2">
                                            <p:txEl>
                                              <p:pRg st="3" end="3"/>
                                            </p:txEl>
                                          </p:spTgt>
                                        </p:tgtEl>
                                      </p:cBhvr>
                                      <p:to x="100000" y="100000"/>
                                    </p:animScale>
                                    <p:animScale>
                                      <p:cBhvr>
                                        <p:cTn id="59" dur="26">
                                          <p:stCondLst>
                                            <p:cond delay="1642"/>
                                          </p:stCondLst>
                                        </p:cTn>
                                        <p:tgtEl>
                                          <p:spTgt spid="2">
                                            <p:txEl>
                                              <p:pRg st="3" end="3"/>
                                            </p:txEl>
                                          </p:spTgt>
                                        </p:tgtEl>
                                      </p:cBhvr>
                                      <p:to x="100000" y="90000"/>
                                    </p:animScale>
                                    <p:animScale>
                                      <p:cBhvr>
                                        <p:cTn id="60" dur="166" decel="50000">
                                          <p:stCondLst>
                                            <p:cond delay="1668"/>
                                          </p:stCondLst>
                                        </p:cTn>
                                        <p:tgtEl>
                                          <p:spTgt spid="2">
                                            <p:txEl>
                                              <p:pRg st="3" end="3"/>
                                            </p:txEl>
                                          </p:spTgt>
                                        </p:tgtEl>
                                      </p:cBhvr>
                                      <p:to x="100000" y="100000"/>
                                    </p:animScale>
                                    <p:animScale>
                                      <p:cBhvr>
                                        <p:cTn id="61" dur="26">
                                          <p:stCondLst>
                                            <p:cond delay="1808"/>
                                          </p:stCondLst>
                                        </p:cTn>
                                        <p:tgtEl>
                                          <p:spTgt spid="2">
                                            <p:txEl>
                                              <p:pRg st="3" end="3"/>
                                            </p:txEl>
                                          </p:spTgt>
                                        </p:tgtEl>
                                      </p:cBhvr>
                                      <p:to x="100000" y="95000"/>
                                    </p:animScale>
                                    <p:animScale>
                                      <p:cBhvr>
                                        <p:cTn id="62" dur="166" decel="50000">
                                          <p:stCondLst>
                                            <p:cond delay="1834"/>
                                          </p:stCondLst>
                                        </p:cTn>
                                        <p:tgtEl>
                                          <p:spTgt spid="2">
                                            <p:txEl>
                                              <p:pRg st="3" end="3"/>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iterate type="lt">
                                    <p:tmPct val="10000"/>
                                  </p:iterate>
                                  <p:childTnLst>
                                    <p:set>
                                      <p:cBhvr>
                                        <p:cTn id="66" dur="1" fill="hold">
                                          <p:stCondLst>
                                            <p:cond delay="0"/>
                                          </p:stCondLst>
                                        </p:cTn>
                                        <p:tgtEl>
                                          <p:spTgt spid="2">
                                            <p:txEl>
                                              <p:pRg st="4" end="4"/>
                                            </p:txEl>
                                          </p:spTgt>
                                        </p:tgtEl>
                                        <p:attrNameLst>
                                          <p:attrName>style.visibility</p:attrName>
                                        </p:attrNameLst>
                                      </p:cBhvr>
                                      <p:to>
                                        <p:strVal val="visible"/>
                                      </p:to>
                                    </p:set>
                                    <p:anim calcmode="lin" valueType="num">
                                      <p:cBhvr>
                                        <p:cTn id="6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9" dur="5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70" dur="5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9" presetClass="entr" presetSubtype="10" fill="hold" nodeType="clickEffect">
                                  <p:stCondLst>
                                    <p:cond delay="0"/>
                                  </p:stCondLst>
                                  <p:iterate type="lt">
                                    <p:tmPct val="10000"/>
                                  </p:iterate>
                                  <p:childTnLst>
                                    <p:set>
                                      <p:cBhvr>
                                        <p:cTn id="74" dur="1" fill="hold">
                                          <p:stCondLst>
                                            <p:cond delay="0"/>
                                          </p:stCondLst>
                                        </p:cTn>
                                        <p:tgtEl>
                                          <p:spTgt spid="2">
                                            <p:txEl>
                                              <p:pRg st="5" end="5"/>
                                            </p:txEl>
                                          </p:spTgt>
                                        </p:tgtEl>
                                        <p:attrNameLst>
                                          <p:attrName>style.visibility</p:attrName>
                                        </p:attrNameLst>
                                      </p:cBhvr>
                                      <p:to>
                                        <p:strVal val="visible"/>
                                      </p:to>
                                    </p:set>
                                    <p:anim calcmode="lin" valueType="num">
                                      <p:cBhvr>
                                        <p:cTn id="75" dur="5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76" dur="5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iterate type="lt">
                                    <p:tmPct val="5000"/>
                                  </p:iterate>
                                  <p:childTnLst>
                                    <p:set>
                                      <p:cBhvr>
                                        <p:cTn id="80" dur="1" fill="hold">
                                          <p:stCondLst>
                                            <p:cond delay="0"/>
                                          </p:stCondLst>
                                        </p:cTn>
                                        <p:tgtEl>
                                          <p:spTgt spid="2">
                                            <p:txEl>
                                              <p:pRg st="6" end="6"/>
                                            </p:txEl>
                                          </p:spTgt>
                                        </p:tgtEl>
                                        <p:attrNameLst>
                                          <p:attrName>style.visibility</p:attrName>
                                        </p:attrNameLst>
                                      </p:cBhvr>
                                      <p:to>
                                        <p:strVal val="visible"/>
                                      </p:to>
                                    </p:set>
                                    <p:anim calcmode="lin" valueType="num">
                                      <p:cBhvr>
                                        <p:cTn id="81"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82" dur="500" fill="hold"/>
                                        <p:tgtEl>
                                          <p:spTgt spid="2">
                                            <p:txEl>
                                              <p:pRg st="6" end="6"/>
                                            </p:txEl>
                                          </p:spTgt>
                                        </p:tgtEl>
                                        <p:attrNameLst>
                                          <p:attrName>ppt_h</p:attrName>
                                        </p:attrNameLst>
                                      </p:cBhvr>
                                      <p:tavLst>
                                        <p:tav tm="0">
                                          <p:val>
                                            <p:fltVal val="0"/>
                                          </p:val>
                                        </p:tav>
                                        <p:tav tm="100000">
                                          <p:val>
                                            <p:strVal val="#ppt_h"/>
                                          </p:val>
                                        </p:tav>
                                      </p:tavLst>
                                    </p:anim>
                                    <p:anim calcmode="lin" valueType="num">
                                      <p:cBhvr>
                                        <p:cTn id="83" dur="5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84" dur="500"/>
                                        <p:tgtEl>
                                          <p:spTgt spid="2">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2">
                                            <p:txEl>
                                              <p:pRg st="7" end="7"/>
                                            </p:txEl>
                                          </p:spTgt>
                                        </p:tgtEl>
                                        <p:attrNameLst>
                                          <p:attrName>style.visibility</p:attrName>
                                        </p:attrNameLst>
                                      </p:cBhvr>
                                      <p:to>
                                        <p:strVal val="visible"/>
                                      </p:to>
                                    </p:set>
                                    <p:animEffect transition="in" filter="wipe(down)">
                                      <p:cBhvr>
                                        <p:cTn id="89" dur="580">
                                          <p:stCondLst>
                                            <p:cond delay="0"/>
                                          </p:stCondLst>
                                        </p:cTn>
                                        <p:tgtEl>
                                          <p:spTgt spid="2">
                                            <p:txEl>
                                              <p:pRg st="7" end="7"/>
                                            </p:txEl>
                                          </p:spTgt>
                                        </p:tgtEl>
                                      </p:cBhvr>
                                    </p:animEffect>
                                    <p:anim calcmode="lin" valueType="num">
                                      <p:cBhvr>
                                        <p:cTn id="90"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xEl>
                                              <p:pRg st="7" end="7"/>
                                            </p:txEl>
                                          </p:spTgt>
                                        </p:tgtEl>
                                      </p:cBhvr>
                                      <p:to x="100000" y="60000"/>
                                    </p:animScale>
                                    <p:animScale>
                                      <p:cBhvr>
                                        <p:cTn id="96" dur="166" decel="50000">
                                          <p:stCondLst>
                                            <p:cond delay="676"/>
                                          </p:stCondLst>
                                        </p:cTn>
                                        <p:tgtEl>
                                          <p:spTgt spid="2">
                                            <p:txEl>
                                              <p:pRg st="7" end="7"/>
                                            </p:txEl>
                                          </p:spTgt>
                                        </p:tgtEl>
                                      </p:cBhvr>
                                      <p:to x="100000" y="100000"/>
                                    </p:animScale>
                                    <p:animScale>
                                      <p:cBhvr>
                                        <p:cTn id="97" dur="26">
                                          <p:stCondLst>
                                            <p:cond delay="1312"/>
                                          </p:stCondLst>
                                        </p:cTn>
                                        <p:tgtEl>
                                          <p:spTgt spid="2">
                                            <p:txEl>
                                              <p:pRg st="7" end="7"/>
                                            </p:txEl>
                                          </p:spTgt>
                                        </p:tgtEl>
                                      </p:cBhvr>
                                      <p:to x="100000" y="80000"/>
                                    </p:animScale>
                                    <p:animScale>
                                      <p:cBhvr>
                                        <p:cTn id="98" dur="166" decel="50000">
                                          <p:stCondLst>
                                            <p:cond delay="1338"/>
                                          </p:stCondLst>
                                        </p:cTn>
                                        <p:tgtEl>
                                          <p:spTgt spid="2">
                                            <p:txEl>
                                              <p:pRg st="7" end="7"/>
                                            </p:txEl>
                                          </p:spTgt>
                                        </p:tgtEl>
                                      </p:cBhvr>
                                      <p:to x="100000" y="100000"/>
                                    </p:animScale>
                                    <p:animScale>
                                      <p:cBhvr>
                                        <p:cTn id="99" dur="26">
                                          <p:stCondLst>
                                            <p:cond delay="1642"/>
                                          </p:stCondLst>
                                        </p:cTn>
                                        <p:tgtEl>
                                          <p:spTgt spid="2">
                                            <p:txEl>
                                              <p:pRg st="7" end="7"/>
                                            </p:txEl>
                                          </p:spTgt>
                                        </p:tgtEl>
                                      </p:cBhvr>
                                      <p:to x="100000" y="90000"/>
                                    </p:animScale>
                                    <p:animScale>
                                      <p:cBhvr>
                                        <p:cTn id="100" dur="166" decel="50000">
                                          <p:stCondLst>
                                            <p:cond delay="1668"/>
                                          </p:stCondLst>
                                        </p:cTn>
                                        <p:tgtEl>
                                          <p:spTgt spid="2">
                                            <p:txEl>
                                              <p:pRg st="7" end="7"/>
                                            </p:txEl>
                                          </p:spTgt>
                                        </p:tgtEl>
                                      </p:cBhvr>
                                      <p:to x="100000" y="100000"/>
                                    </p:animScale>
                                    <p:animScale>
                                      <p:cBhvr>
                                        <p:cTn id="101" dur="26">
                                          <p:stCondLst>
                                            <p:cond delay="1808"/>
                                          </p:stCondLst>
                                        </p:cTn>
                                        <p:tgtEl>
                                          <p:spTgt spid="2">
                                            <p:txEl>
                                              <p:pRg st="7" end="7"/>
                                            </p:txEl>
                                          </p:spTgt>
                                        </p:tgtEl>
                                      </p:cBhvr>
                                      <p:to x="100000" y="95000"/>
                                    </p:animScale>
                                    <p:animScale>
                                      <p:cBhvr>
                                        <p:cTn id="102"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rgbClr r="0" g="0" b="0"/>
          </a:lnRef>
          <a:fillRef idx="1003">
            <a:schemeClr val="lt1"/>
          </a:fillRef>
          <a:effectRef idx="0">
            <a:scrgbClr r="0" g="0" b="0"/>
          </a:effectRef>
          <a:fontRef idx="major"/>
        </p:style>
        <p:txBody>
          <a:bodyPr>
            <a:normAutofit/>
          </a:bodyPr>
          <a:lstStyle/>
          <a:p>
            <a:pPr algn="ctr"/>
            <a:r>
              <a:rPr lang="bn-IN" sz="6600" dirty="0" smtClean="0">
                <a:solidFill>
                  <a:srgbClr val="FF0000"/>
                </a:solidFill>
                <a:latin typeface="NikoshBAN" pitchFamily="2" charset="0"/>
                <a:cs typeface="NikoshBAN" pitchFamily="2" charset="0"/>
              </a:rPr>
              <a:t>বা</a:t>
            </a:r>
            <a:r>
              <a:rPr lang="bn-IN" sz="4800" dirty="0" smtClean="0">
                <a:solidFill>
                  <a:srgbClr val="0070C0"/>
                </a:solidFill>
                <a:latin typeface="NikoshBAN" pitchFamily="2" charset="0"/>
                <a:cs typeface="NikoshBAN" pitchFamily="2" charset="0"/>
              </a:rPr>
              <a:t>ড়ীর কাজ</a:t>
            </a:r>
            <a:endParaRPr lang="en-US" sz="4800" dirty="0">
              <a:solidFill>
                <a:srgbClr val="0070C0"/>
              </a:solidFill>
              <a:latin typeface="NikoshBAN" pitchFamily="2" charset="0"/>
              <a:cs typeface="NikoshBAN" pitchFamily="2" charset="0"/>
            </a:endParaRPr>
          </a:p>
        </p:txBody>
      </p:sp>
      <p:sp>
        <p:nvSpPr>
          <p:cNvPr id="2" name="Content Placeholder 1"/>
          <p:cNvSpPr>
            <a:spLocks noGrp="1"/>
          </p:cNvSpPr>
          <p:nvPr>
            <p:ph idx="1"/>
          </p:nvPr>
        </p:nvSpPr>
        <p:spPr>
          <a:xfrm>
            <a:off x="699247" y="2248347"/>
            <a:ext cx="7745505" cy="571053"/>
          </a:xfrm>
          <a:solidFill>
            <a:schemeClr val="accent5">
              <a:lumMod val="20000"/>
              <a:lumOff val="80000"/>
            </a:schemeClr>
          </a:solidFill>
        </p:spPr>
        <p:txBody>
          <a:bodyPr>
            <a:normAutofit/>
          </a:bodyPr>
          <a:lstStyle/>
          <a:p>
            <a:pPr algn="ctr"/>
            <a:r>
              <a:rPr lang="bn-IN" sz="2800" dirty="0" smtClean="0">
                <a:latin typeface="NikoshBAN" pitchFamily="2" charset="0"/>
                <a:cs typeface="NikoshBAN" pitchFamily="2" charset="0"/>
              </a:rPr>
              <a:t>“সেই থেকে স্বাধীনতা শব্দটি আমাদের” – কথাটি ব্যাখ্যা কর ।</a:t>
            </a:r>
            <a:endParaRPr lang="en-US" sz="2800" dirty="0">
              <a:latin typeface="NikoshBAN" pitchFamily="2" charset="0"/>
              <a:cs typeface="NikoshBAN" pitchFamily="2" charset="0"/>
            </a:endParaRPr>
          </a:p>
        </p:txBody>
      </p:sp>
      <p:sp>
        <p:nvSpPr>
          <p:cNvPr id="4" name="TextBox 3"/>
          <p:cNvSpPr txBox="1"/>
          <p:nvPr/>
        </p:nvSpPr>
        <p:spPr>
          <a:xfrm>
            <a:off x="2819400" y="3581400"/>
            <a:ext cx="457200" cy="369332"/>
          </a:xfrm>
          <a:prstGeom prst="rect">
            <a:avLst/>
          </a:prstGeom>
          <a:noFill/>
        </p:spPr>
        <p:txBody>
          <a:bodyPr wrap="square" rtlCol="0">
            <a:spAutoFit/>
          </a:bodyPr>
          <a:lstStyle/>
          <a:p>
            <a:endParaRPr lang="en-US" dirty="0"/>
          </a:p>
        </p:txBody>
      </p:sp>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048000"/>
            <a:ext cx="6629400" cy="2242297"/>
          </a:xfrm>
          <a:prstGeom prst="rect">
            <a:avLst/>
          </a:prstGeom>
        </p:spPr>
      </p:pic>
      <p:sp>
        <p:nvSpPr>
          <p:cNvPr id="8" name="Title 2"/>
          <p:cNvSpPr txBox="1">
            <a:spLocks/>
          </p:cNvSpPr>
          <p:nvPr/>
        </p:nvSpPr>
        <p:spPr>
          <a:xfrm>
            <a:off x="759087" y="5432954"/>
            <a:ext cx="7756263" cy="1054250"/>
          </a:xfrm>
          <a:prstGeom prst="rect">
            <a:avLst/>
          </a:prstGeom>
          <a:solidFill>
            <a:schemeClr val="accent5">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IN" dirty="0" smtClean="0">
                <a:solidFill>
                  <a:schemeClr val="tx1"/>
                </a:solidFill>
                <a:latin typeface="NikoshBAN" pitchFamily="2" charset="0"/>
                <a:cs typeface="NikoshBAN" pitchFamily="2" charset="0"/>
              </a:rPr>
              <a:t>সকল শিক্ষার্থীকে আন্তরিক ধন্যবাদ</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897953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1200" fill="hold"/>
                                        <p:tgtEl>
                                          <p:spTgt spid="3"/>
                                        </p:tgtEl>
                                        <p:attrNameLst>
                                          <p:attrName>ppt_x</p:attrName>
                                        </p:attrNameLst>
                                      </p:cBhvr>
                                      <p:tavLst>
                                        <p:tav tm="0">
                                          <p:val>
                                            <p:strVal val="#ppt_x"/>
                                          </p:val>
                                        </p:tav>
                                        <p:tav tm="100000">
                                          <p:val>
                                            <p:strVal val="#ppt_x"/>
                                          </p:val>
                                        </p:tav>
                                      </p:tavLst>
                                    </p:anim>
                                    <p:anim calcmode="lin" valueType="num">
                                      <p:cBhvr>
                                        <p:cTn id="9" dur="1200" fill="hold"/>
                                        <p:tgtEl>
                                          <p:spTgt spid="3"/>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3000"/>
                            </p:stCondLst>
                            <p:childTnLst>
                              <p:par>
                                <p:cTn id="13" presetID="55" presetClass="entr" presetSubtype="0"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anim calcmode="lin" valueType="num">
                                      <p:cBhvr>
                                        <p:cTn id="15" dur="3000" fill="hold"/>
                                        <p:tgtEl>
                                          <p:spTgt spid="2">
                                            <p:bg/>
                                          </p:spTgt>
                                        </p:tgtEl>
                                        <p:attrNameLst>
                                          <p:attrName>ppt_w</p:attrName>
                                        </p:attrNameLst>
                                      </p:cBhvr>
                                      <p:tavLst>
                                        <p:tav tm="0">
                                          <p:val>
                                            <p:strVal val="#ppt_w*0.70"/>
                                          </p:val>
                                        </p:tav>
                                        <p:tav tm="100000">
                                          <p:val>
                                            <p:strVal val="#ppt_w"/>
                                          </p:val>
                                        </p:tav>
                                      </p:tavLst>
                                    </p:anim>
                                    <p:anim calcmode="lin" valueType="num">
                                      <p:cBhvr>
                                        <p:cTn id="16" dur="3000" fill="hold"/>
                                        <p:tgtEl>
                                          <p:spTgt spid="2">
                                            <p:bg/>
                                          </p:spTgt>
                                        </p:tgtEl>
                                        <p:attrNameLst>
                                          <p:attrName>ppt_h</p:attrName>
                                        </p:attrNameLst>
                                      </p:cBhvr>
                                      <p:tavLst>
                                        <p:tav tm="0">
                                          <p:val>
                                            <p:strVal val="#ppt_h"/>
                                          </p:val>
                                        </p:tav>
                                        <p:tav tm="100000">
                                          <p:val>
                                            <p:strVal val="#ppt_h"/>
                                          </p:val>
                                        </p:tav>
                                      </p:tavLst>
                                    </p:anim>
                                    <p:animEffect transition="in" filter="fade">
                                      <p:cBhvr>
                                        <p:cTn id="17" dur="3000"/>
                                        <p:tgtEl>
                                          <p:spTgt spid="2">
                                            <p:bg/>
                                          </p:spTgt>
                                        </p:tgtEl>
                                      </p:cBhvr>
                                    </p:animEffect>
                                  </p:childTnLst>
                                </p:cTn>
                              </p:par>
                            </p:childTnLst>
                          </p:cTn>
                        </p:par>
                        <p:par>
                          <p:cTn id="18" fill="hold">
                            <p:stCondLst>
                              <p:cond delay="6000"/>
                            </p:stCondLst>
                            <p:childTnLst>
                              <p:par>
                                <p:cTn id="19" presetID="55"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3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2" dur="3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3" dur="3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mph" presetSubtype="0" fill="hold" nodeType="clickEffect">
                                  <p:stCondLst>
                                    <p:cond delay="0"/>
                                  </p:stCondLst>
                                  <p:childTnLst>
                                    <p:anim calcmode="discrete" valueType="str">
                                      <p:cBhvr>
                                        <p:cTn id="27"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000" fill="hold"/>
                                        <p:tgtEl>
                                          <p:spTgt spid="8"/>
                                        </p:tgtEl>
                                        <p:attrNameLst>
                                          <p:attrName>ppt_x</p:attrName>
                                        </p:attrNameLst>
                                      </p:cBhvr>
                                      <p:tavLst>
                                        <p:tav tm="0">
                                          <p:val>
                                            <p:strVal val="1+#ppt_w/2"/>
                                          </p:val>
                                        </p:tav>
                                        <p:tav tm="100000">
                                          <p:val>
                                            <p:strVal val="#ppt_x"/>
                                          </p:val>
                                        </p:tav>
                                      </p:tavLst>
                                    </p:anim>
                                    <p:anim calcmode="lin" valueType="num">
                                      <p:cBhvr additive="base">
                                        <p:cTn id="3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a:normAutofit/>
          </a:bodyPr>
          <a:lstStyle/>
          <a:p>
            <a:r>
              <a:rPr lang="bn-IN" sz="8900" dirty="0" smtClean="0">
                <a:solidFill>
                  <a:srgbClr val="FF0000"/>
                </a:solidFill>
                <a:latin typeface="NikoshBAN" pitchFamily="2" charset="0"/>
                <a:cs typeface="NikoshBAN" pitchFamily="2" charset="0"/>
              </a:rPr>
              <a:t>শি</a:t>
            </a:r>
            <a:r>
              <a:rPr lang="bn-IN" sz="7200" dirty="0" smtClean="0">
                <a:solidFill>
                  <a:srgbClr val="0070C0"/>
                </a:solidFill>
                <a:latin typeface="NikoshBAN" pitchFamily="2" charset="0"/>
                <a:cs typeface="NikoshBAN" pitchFamily="2" charset="0"/>
              </a:rPr>
              <a:t>ক্ষক পরিচিতি</a:t>
            </a:r>
            <a:endParaRPr lang="en-US" sz="7200" dirty="0">
              <a:solidFill>
                <a:srgbClr val="0070C0"/>
              </a:solidFill>
              <a:latin typeface="NikoshBAN" pitchFamily="2" charset="0"/>
              <a:cs typeface="NikoshBAN" pitchFamily="2" charset="0"/>
            </a:endParaRPr>
          </a:p>
        </p:txBody>
      </p:sp>
      <p:sp>
        <p:nvSpPr>
          <p:cNvPr id="5" name="TextBox 4"/>
          <p:cNvSpPr txBox="1"/>
          <p:nvPr/>
        </p:nvSpPr>
        <p:spPr>
          <a:xfrm>
            <a:off x="3733800" y="2316076"/>
            <a:ext cx="4648200" cy="3447098"/>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আব্দুল্লাহ আত তারিক </a:t>
            </a:r>
          </a:p>
          <a:p>
            <a:pPr algn="ctr"/>
            <a:r>
              <a:rPr lang="bn-IN" sz="3200" dirty="0" smtClean="0">
                <a:latin typeface="NikoshBAN" pitchFamily="2" charset="0"/>
                <a:cs typeface="NikoshBAN" pitchFamily="2" charset="0"/>
              </a:rPr>
              <a:t>সহকারি শিক্ষক</a:t>
            </a:r>
          </a:p>
          <a:p>
            <a:pPr algn="ctr"/>
            <a:r>
              <a:rPr lang="bn-IN" sz="3200" dirty="0" smtClean="0">
                <a:latin typeface="NikoshBAN" pitchFamily="2" charset="0"/>
                <a:cs typeface="NikoshBAN" pitchFamily="2" charset="0"/>
              </a:rPr>
              <a:t>শুভেচ্ছা প্রিপারেটরি স্কুল, মাগুরা</a:t>
            </a:r>
          </a:p>
          <a:p>
            <a:pPr marL="457200" indent="-457200" algn="ctr">
              <a:buFont typeface="Wingdings 2"/>
              <a:buChar char="'"/>
            </a:pPr>
            <a:r>
              <a:rPr lang="bn-IN" sz="3200" dirty="0" smtClean="0">
                <a:latin typeface="NikoshBAN" pitchFamily="2" charset="0"/>
                <a:cs typeface="NikoshBAN" pitchFamily="2" charset="0"/>
                <a:sym typeface="Wingdings 2"/>
              </a:rPr>
              <a:t>০১৭১১ – ২৬৫২৩১</a:t>
            </a:r>
          </a:p>
          <a:p>
            <a:pPr algn="ctr"/>
            <a:r>
              <a:rPr lang="en-US" dirty="0" smtClean="0">
                <a:latin typeface="NikoshBAN" pitchFamily="2" charset="0"/>
                <a:cs typeface="NikoshBAN" pitchFamily="2" charset="0"/>
                <a:sym typeface="Wingdings 2"/>
              </a:rPr>
              <a:t>Email – </a:t>
            </a:r>
            <a:r>
              <a:rPr lang="en-US" dirty="0" smtClean="0">
                <a:solidFill>
                  <a:srgbClr val="0070C0"/>
                </a:solidFill>
                <a:latin typeface="NikoshBAN" pitchFamily="2" charset="0"/>
                <a:cs typeface="NikoshBAN" pitchFamily="2" charset="0"/>
                <a:sym typeface="Wingdings 2"/>
                <a:hlinkClick r:id="rId3"/>
              </a:rPr>
              <a:t>tariqmagura@gmail.com</a:t>
            </a:r>
            <a:endParaRPr lang="en-US" dirty="0" smtClean="0">
              <a:solidFill>
                <a:srgbClr val="0070C0"/>
              </a:solidFill>
              <a:latin typeface="NikoshBAN" pitchFamily="2" charset="0"/>
              <a:cs typeface="NikoshBAN" pitchFamily="2" charset="0"/>
              <a:sym typeface="Wingdings 2"/>
            </a:endParaRPr>
          </a:p>
          <a:p>
            <a:pPr algn="ctr"/>
            <a:r>
              <a:rPr lang="en-US" dirty="0" smtClean="0">
                <a:latin typeface="NikoshBAN" pitchFamily="2" charset="0"/>
                <a:cs typeface="NikoshBAN" pitchFamily="2" charset="0"/>
                <a:sym typeface="Wingdings 2"/>
              </a:rPr>
              <a:t>Facebook – </a:t>
            </a:r>
            <a:r>
              <a:rPr lang="en-US" dirty="0" smtClean="0"/>
              <a:t>dahuk.pakhi.18</a:t>
            </a:r>
            <a:endParaRPr lang="en-US" dirty="0" smtClean="0">
              <a:latin typeface="NikoshBAN" pitchFamily="2" charset="0"/>
              <a:cs typeface="NikoshBAN" pitchFamily="2" charset="0"/>
              <a:sym typeface="Wingdings 2"/>
            </a:endParaRPr>
          </a:p>
          <a:p>
            <a:pPr algn="ctr"/>
            <a:r>
              <a:rPr lang="en-US" dirty="0" smtClean="0">
                <a:latin typeface="NikoshBAN" pitchFamily="2" charset="0"/>
                <a:cs typeface="NikoshBAN" pitchFamily="2" charset="0"/>
                <a:sym typeface="Wingdings 2"/>
              </a:rPr>
              <a:t>Skype - </a:t>
            </a:r>
            <a:r>
              <a:rPr lang="en-US" dirty="0" err="1" smtClean="0">
                <a:latin typeface="NikoshBAN" pitchFamily="2" charset="0"/>
                <a:cs typeface="NikoshBAN" pitchFamily="2" charset="0"/>
              </a:rPr>
              <a:t>abdullah.at.tariq</a:t>
            </a:r>
            <a:endParaRPr lang="en-US" dirty="0" smtClean="0">
              <a:latin typeface="NikoshBAN" pitchFamily="2" charset="0"/>
              <a:cs typeface="NikoshBAN" pitchFamily="2" charset="0"/>
              <a:sym typeface="Wingdings 2"/>
            </a:endParaRPr>
          </a:p>
          <a:p>
            <a:pPr algn="ctr"/>
            <a:r>
              <a:rPr lang="en-US" dirty="0" smtClean="0">
                <a:latin typeface="NikoshBAN" pitchFamily="2" charset="0"/>
                <a:cs typeface="NikoshBAN" pitchFamily="2" charset="0"/>
                <a:sym typeface="Wingdings 2"/>
              </a:rPr>
              <a:t>Website – http//:tariqsir.jimdo.com</a:t>
            </a:r>
          </a:p>
          <a:p>
            <a:pPr algn="ctr"/>
            <a:endParaRPr lang="en-US" dirty="0">
              <a:latin typeface="NikoshBAN" pitchFamily="2" charset="0"/>
              <a:cs typeface="NikoshBAN" pitchFamily="2" charset="0"/>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 y="2210349"/>
            <a:ext cx="3369433" cy="3552825"/>
          </a:xfrm>
        </p:spPr>
      </p:pic>
    </p:spTree>
    <p:extLst>
      <p:ext uri="{BB962C8B-B14F-4D97-AF65-F5344CB8AC3E}">
        <p14:creationId xmlns:p14="http://schemas.microsoft.com/office/powerpoint/2010/main" val="209083520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arak_sps\Downloads\স্বাধীনতা শব্দটি কীভাবে আমাদের হলো\a716fd45jw1f4kpvdlobkj20dc07i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76" y="1828800"/>
            <a:ext cx="4038599" cy="4419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2052" name="Picture 4" descr="C:\Users\Tarak_sps\Downloads\স্বাধীনতা শব্দটি কীভাবে আমাদের হলো\news_picture_23619_shikha_chiront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828800"/>
            <a:ext cx="3810000"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1" y="533400"/>
            <a:ext cx="8000999" cy="1015663"/>
          </a:xfrm>
          <a:prstGeom prst="rect">
            <a:avLst/>
          </a:prstGeom>
          <a:solidFill>
            <a:srgbClr val="FFFF00"/>
          </a:solidFill>
        </p:spPr>
        <p:txBody>
          <a:bodyPr wrap="square" rtlCol="0">
            <a:spAutoFit/>
          </a:bodyPr>
          <a:lstStyle/>
          <a:p>
            <a:pPr algn="ctr"/>
            <a:r>
              <a:rPr lang="bn-IN" sz="6000" dirty="0" smtClean="0">
                <a:solidFill>
                  <a:srgbClr val="FF0000"/>
                </a:solidFill>
                <a:latin typeface="NikoshBAN" panose="02000000000000000000" pitchFamily="2" charset="0"/>
                <a:cs typeface="NikoshBAN" panose="02000000000000000000" pitchFamily="2" charset="0"/>
              </a:rPr>
              <a:t>ম</a:t>
            </a:r>
            <a:r>
              <a:rPr lang="bn-IN" sz="4400" dirty="0" smtClean="0">
                <a:latin typeface="NikoshBAN" panose="02000000000000000000" pitchFamily="2" charset="0"/>
                <a:cs typeface="NikoshBAN" panose="02000000000000000000" pitchFamily="2" charset="0"/>
              </a:rPr>
              <a:t>নোযোগ দিয়ে ছবিগুলো লক্ষ্য কর</a:t>
            </a:r>
            <a:r>
              <a:rPr lang="en-US"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648261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1" presetClass="entr" presetSubtype="8"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wheel(8)">
                                      <p:cBhvr>
                                        <p:cTn id="2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arak_sps\Downloads\স্বাধীনতা শব্দটি কীভাবে আমাদের হলো\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4114800" cy="43434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3075" name="Picture 3" descr="C:\Users\Tarak_sps\Downloads\স্বাধীনতা শব্দটি কীভাবে আমাদের হলো\news_9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95400"/>
            <a:ext cx="4038600" cy="4345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49025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2000" fill="hold"/>
                                        <p:tgtEl>
                                          <p:spTgt spid="3075"/>
                                        </p:tgtEl>
                                        <p:attrNameLst>
                                          <p:attrName>ppt_w</p:attrName>
                                        </p:attrNameLst>
                                      </p:cBhvr>
                                      <p:tavLst>
                                        <p:tav tm="0">
                                          <p:val>
                                            <p:fltVal val="0"/>
                                          </p:val>
                                        </p:tav>
                                        <p:tav tm="100000">
                                          <p:val>
                                            <p:strVal val="#ppt_w"/>
                                          </p:val>
                                        </p:tav>
                                      </p:tavLst>
                                    </p:anim>
                                    <p:anim calcmode="lin" valueType="num">
                                      <p:cBhvr>
                                        <p:cTn id="14" dur="2000" fill="hold"/>
                                        <p:tgtEl>
                                          <p:spTgt spid="3075"/>
                                        </p:tgtEl>
                                        <p:attrNameLst>
                                          <p:attrName>ppt_h</p:attrName>
                                        </p:attrNameLst>
                                      </p:cBhvr>
                                      <p:tavLst>
                                        <p:tav tm="0">
                                          <p:val>
                                            <p:fltVal val="0"/>
                                          </p:val>
                                        </p:tav>
                                        <p:tav tm="100000">
                                          <p:val>
                                            <p:strVal val="#ppt_h"/>
                                          </p:val>
                                        </p:tav>
                                      </p:tavLst>
                                    </p:anim>
                                    <p:animEffect transition="in" filter="fade">
                                      <p:cBhvr>
                                        <p:cTn id="1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0.175.165.11/SP68.169.37.12/SDhiramon.com/Spwp-content%2fuploads%2f2013%2f12%2fban/Rqae5eb53b-c103-49e4-a363-9cb05f81161d/IDE17D2182B883E71/RV200000/AVSkyController_3.2.5.54985/Br200/CL2-ea/DL0/DT0/EI1131694047/Ht240/IP10.108.144.128%3a49797/IQ25/MO15/MT0/NIGPMOCCA-SAVDIST1-SKFCTL4/OC0/OS0/Otjpeg/PB200/PNMedCongestion_3G_Desktop/SI0700060085c250000000000000000000000000000a6c908000000000000000000000000044a9250cbbca5129096aa900/SUhttp%3a%2f%2fhiramon.com%2fwp-content%2fuploads%2f2013%2f12%2fbangladesh-mukti-bahini.jpg/Sd736B7966697265/TI1131694047/Tr1/Wh400/EV5c5bc5277470685a9adc7bc6d6e5cd94/fi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79" y="1447800"/>
            <a:ext cx="2857500" cy="3886200"/>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1027" name="Picture 3" descr="C:\Users\Tarak_sps\Downloads\স্বাধীনতা শব্দটি কীভাবে আমাদের হলো\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762000"/>
            <a:ext cx="5105400" cy="5257799"/>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41151"/>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wipe(down)">
                                      <p:cBhvr>
                                        <p:cTn id="11" dur="580">
                                          <p:stCondLst>
                                            <p:cond delay="0"/>
                                          </p:stCondLst>
                                        </p:cTn>
                                        <p:tgtEl>
                                          <p:spTgt spid="1027"/>
                                        </p:tgtEl>
                                      </p:cBhvr>
                                    </p:animEffect>
                                    <p:anim calcmode="lin" valueType="num">
                                      <p:cBhvr>
                                        <p:cTn id="12"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7"/>
                                        </p:tgtEl>
                                      </p:cBhvr>
                                      <p:to x="100000" y="60000"/>
                                    </p:animScale>
                                    <p:animScale>
                                      <p:cBhvr>
                                        <p:cTn id="18" dur="166" decel="50000">
                                          <p:stCondLst>
                                            <p:cond delay="676"/>
                                          </p:stCondLst>
                                        </p:cTn>
                                        <p:tgtEl>
                                          <p:spTgt spid="1027"/>
                                        </p:tgtEl>
                                      </p:cBhvr>
                                      <p:to x="100000" y="100000"/>
                                    </p:animScale>
                                    <p:animScale>
                                      <p:cBhvr>
                                        <p:cTn id="19" dur="26">
                                          <p:stCondLst>
                                            <p:cond delay="1312"/>
                                          </p:stCondLst>
                                        </p:cTn>
                                        <p:tgtEl>
                                          <p:spTgt spid="1027"/>
                                        </p:tgtEl>
                                      </p:cBhvr>
                                      <p:to x="100000" y="80000"/>
                                    </p:animScale>
                                    <p:animScale>
                                      <p:cBhvr>
                                        <p:cTn id="20" dur="166" decel="50000">
                                          <p:stCondLst>
                                            <p:cond delay="1338"/>
                                          </p:stCondLst>
                                        </p:cTn>
                                        <p:tgtEl>
                                          <p:spTgt spid="1027"/>
                                        </p:tgtEl>
                                      </p:cBhvr>
                                      <p:to x="100000" y="100000"/>
                                    </p:animScale>
                                    <p:animScale>
                                      <p:cBhvr>
                                        <p:cTn id="21" dur="26">
                                          <p:stCondLst>
                                            <p:cond delay="1642"/>
                                          </p:stCondLst>
                                        </p:cTn>
                                        <p:tgtEl>
                                          <p:spTgt spid="1027"/>
                                        </p:tgtEl>
                                      </p:cBhvr>
                                      <p:to x="100000" y="90000"/>
                                    </p:animScale>
                                    <p:animScale>
                                      <p:cBhvr>
                                        <p:cTn id="22" dur="166" decel="50000">
                                          <p:stCondLst>
                                            <p:cond delay="1668"/>
                                          </p:stCondLst>
                                        </p:cTn>
                                        <p:tgtEl>
                                          <p:spTgt spid="1027"/>
                                        </p:tgtEl>
                                      </p:cBhvr>
                                      <p:to x="100000" y="100000"/>
                                    </p:animScale>
                                    <p:animScale>
                                      <p:cBhvr>
                                        <p:cTn id="23" dur="26">
                                          <p:stCondLst>
                                            <p:cond delay="1808"/>
                                          </p:stCondLst>
                                        </p:cTn>
                                        <p:tgtEl>
                                          <p:spTgt spid="1027"/>
                                        </p:tgtEl>
                                      </p:cBhvr>
                                      <p:to x="100000" y="95000"/>
                                    </p:animScale>
                                    <p:animScale>
                                      <p:cBhvr>
                                        <p:cTn id="24"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a:lstStyle/>
          <a:p>
            <a:pPr algn="ctr"/>
            <a:r>
              <a:rPr lang="en-US" sz="6000" dirty="0" err="1" smtClean="0">
                <a:solidFill>
                  <a:srgbClr val="FF0000"/>
                </a:solidFill>
                <a:latin typeface="NikoshBAN" pitchFamily="2" charset="0"/>
                <a:cs typeface="NikoshBAN" pitchFamily="2" charset="0"/>
              </a:rPr>
              <a:t>আ</a:t>
            </a:r>
            <a:r>
              <a:rPr lang="en-US" sz="4400" dirty="0" err="1" smtClean="0">
                <a:latin typeface="NikoshBAN" pitchFamily="2" charset="0"/>
                <a:cs typeface="NikoshBAN" pitchFamily="2" charset="0"/>
              </a:rPr>
              <a:t>জকের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পাঠ</a:t>
            </a:r>
            <a:endParaRPr lang="en-US" dirty="0">
              <a:latin typeface="NikoshBAN" pitchFamily="2" charset="0"/>
              <a:cs typeface="NikoshBAN" pitchFamily="2" charset="0"/>
            </a:endParaRPr>
          </a:p>
        </p:txBody>
      </p:sp>
      <p:sp>
        <p:nvSpPr>
          <p:cNvPr id="2" name="Content Placeholder 1"/>
          <p:cNvSpPr>
            <a:spLocks noGrp="1"/>
          </p:cNvSpPr>
          <p:nvPr>
            <p:ph idx="1"/>
          </p:nvPr>
        </p:nvSpPr>
        <p:spPr>
          <a:xfrm>
            <a:off x="699247" y="2248347"/>
            <a:ext cx="7745505" cy="2704653"/>
          </a:xfrm>
          <a:solidFill>
            <a:schemeClr val="accent5">
              <a:lumMod val="20000"/>
              <a:lumOff val="80000"/>
            </a:schemeClr>
          </a:solidFill>
        </p:spPr>
        <p:txBody>
          <a:bodyPr/>
          <a:lstStyle/>
          <a:p>
            <a:pPr marL="0" indent="0" algn="ctr">
              <a:buNone/>
            </a:pPr>
            <a:r>
              <a:rPr lang="en-US" sz="3200" dirty="0" smtClean="0">
                <a:latin typeface="NikoshBAN" pitchFamily="2" charset="0"/>
                <a:cs typeface="NikoshBAN" pitchFamily="2" charset="0"/>
              </a:rPr>
              <a:t>	</a:t>
            </a:r>
          </a:p>
          <a:p>
            <a:pPr marL="0" indent="0" algn="ctr">
              <a:buNone/>
            </a:pPr>
            <a:r>
              <a:rPr lang="en-US" sz="6600" dirty="0" err="1" smtClean="0">
                <a:solidFill>
                  <a:srgbClr val="FF0000"/>
                </a:solidFill>
                <a:latin typeface="NikoshBAN" pitchFamily="2" charset="0"/>
                <a:cs typeface="NikoshBAN" pitchFamily="2" charset="0"/>
              </a:rPr>
              <a:t>স্বা</a:t>
            </a:r>
            <a:r>
              <a:rPr lang="en-US" sz="4400" dirty="0" err="1" smtClean="0">
                <a:solidFill>
                  <a:srgbClr val="002060"/>
                </a:solidFill>
                <a:latin typeface="NikoshBAN" pitchFamily="2" charset="0"/>
                <a:cs typeface="NikoshBAN" pitchFamily="2" charset="0"/>
              </a:rPr>
              <a:t>ধীনতা</a:t>
            </a:r>
            <a:r>
              <a:rPr lang="en-US" sz="4400" dirty="0" smtClean="0">
                <a:solidFill>
                  <a:srgbClr val="002060"/>
                </a:solidFill>
                <a:latin typeface="NikoshBAN" pitchFamily="2" charset="0"/>
                <a:cs typeface="NikoshBAN" pitchFamily="2" charset="0"/>
              </a:rPr>
              <a:t>, এ </a:t>
            </a:r>
            <a:r>
              <a:rPr lang="en-US" sz="4400" dirty="0" err="1" smtClean="0">
                <a:solidFill>
                  <a:srgbClr val="002060"/>
                </a:solidFill>
                <a:latin typeface="NikoshBAN" pitchFamily="2" charset="0"/>
                <a:cs typeface="NikoshBAN" pitchFamily="2" charset="0"/>
              </a:rPr>
              <a:t>শব্দটি</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কীভাবে</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আমাদের</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হলো</a:t>
            </a:r>
            <a:endParaRPr lang="en-US" sz="4400" dirty="0" smtClean="0">
              <a:solidFill>
                <a:srgbClr val="002060"/>
              </a:solidFill>
              <a:latin typeface="NikoshBAN" pitchFamily="2" charset="0"/>
              <a:cs typeface="NikoshBAN" pitchFamily="2" charset="0"/>
            </a:endParaRPr>
          </a:p>
          <a:p>
            <a:pPr marL="0" indent="0" algn="ctr">
              <a:buNone/>
            </a:pPr>
            <a:endParaRPr lang="en-US" sz="3200" dirty="0" smtClean="0">
              <a:latin typeface="NikoshBAN" pitchFamily="2" charset="0"/>
              <a:cs typeface="NikoshBAN" pitchFamily="2" charset="0"/>
            </a:endParaRPr>
          </a:p>
          <a:p>
            <a:pPr marL="0" indent="0" algn="ctr">
              <a:buNone/>
            </a:pP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149033985"/>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heel(8)">
                                      <p:cBhvr>
                                        <p:cTn id="11" dur="1000"/>
                                        <p:tgtEl>
                                          <p:spTgt spid="2">
                                            <p:bg/>
                                          </p:spTgt>
                                        </p:tgtEl>
                                      </p:cBhvr>
                                    </p:animEffect>
                                  </p:childTnLst>
                                </p:cTn>
                              </p:par>
                            </p:childTnLst>
                          </p:cTn>
                        </p:par>
                        <p:par>
                          <p:cTn id="12" fill="hold">
                            <p:stCondLst>
                              <p:cond delay="3000"/>
                            </p:stCondLst>
                            <p:childTnLst>
                              <p:par>
                                <p:cTn id="13" presetID="21" presetClass="entr" presetSubtype="8"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heel(8)">
                                      <p:cBhvr>
                                        <p:cTn id="15" dur="1000"/>
                                        <p:tgtEl>
                                          <p:spTgt spid="2">
                                            <p:txEl>
                                              <p:pRg st="0" end="0"/>
                                            </p:txEl>
                                          </p:spTgt>
                                        </p:tgtEl>
                                      </p:cBhvr>
                                    </p:animEffect>
                                  </p:childTnLst>
                                </p:cTn>
                              </p:par>
                            </p:childTnLst>
                          </p:cTn>
                        </p:par>
                        <p:par>
                          <p:cTn id="16" fill="hold">
                            <p:stCondLst>
                              <p:cond delay="4000"/>
                            </p:stCondLst>
                            <p:childTnLst>
                              <p:par>
                                <p:cTn id="17" presetID="21" presetClass="entr" presetSubtype="8"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heel(8)">
                                      <p:cBhvr>
                                        <p:cTn id="19"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nybangla24.com/wp-content/uploads/2016/01/Nirmolendu-G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38100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4191000"/>
            <a:ext cx="6019800" cy="1200329"/>
          </a:xfrm>
          <a:prstGeom prst="rect">
            <a:avLst/>
          </a:prstGeom>
          <a:solidFill>
            <a:schemeClr val="accent5">
              <a:lumMod val="20000"/>
              <a:lumOff val="80000"/>
            </a:schemeClr>
          </a:solidFill>
        </p:spPr>
        <p:txBody>
          <a:bodyPr wrap="square" rtlCol="0">
            <a:spAutoFit/>
          </a:bodyPr>
          <a:lstStyle/>
          <a:p>
            <a:pPr algn="ctr"/>
            <a:r>
              <a:rPr lang="bn-IN" sz="7200" dirty="0" smtClean="0">
                <a:latin typeface="NikoshBAN" pitchFamily="2" charset="0"/>
                <a:cs typeface="NikoshBAN" pitchFamily="2" charset="0"/>
              </a:rPr>
              <a:t>কবি নির্মলেন্দু গুণ</a:t>
            </a:r>
            <a:endParaRPr lang="en-US" sz="7200" dirty="0">
              <a:latin typeface="NikoshBAN" pitchFamily="2" charset="0"/>
              <a:cs typeface="NikoshBAN" pitchFamily="2" charset="0"/>
            </a:endParaRPr>
          </a:p>
        </p:txBody>
      </p:sp>
    </p:spTree>
    <p:extLst>
      <p:ext uri="{BB962C8B-B14F-4D97-AF65-F5344CB8AC3E}">
        <p14:creationId xmlns:p14="http://schemas.microsoft.com/office/powerpoint/2010/main" val="92116016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4)">
                                      <p:cBhvr>
                                        <p:cTn id="7" dur="2000"/>
                                        <p:tgtEl>
                                          <p:spTgt spid="2052"/>
                                        </p:tgtEl>
                                      </p:cBhvr>
                                    </p:animEffect>
                                  </p:childTnLst>
                                </p:cTn>
                              </p:par>
                            </p:childTnLst>
                          </p:cTn>
                        </p:par>
                        <p:par>
                          <p:cTn id="8" fill="hold">
                            <p:stCondLst>
                              <p:cond delay="20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a:normAutofit/>
          </a:bodyPr>
          <a:lstStyle/>
          <a:p>
            <a:r>
              <a:rPr lang="bn-IN" sz="8000" dirty="0" smtClean="0">
                <a:solidFill>
                  <a:srgbClr val="FF0000"/>
                </a:solidFill>
                <a:latin typeface="NikoshBAN" pitchFamily="2" charset="0"/>
                <a:cs typeface="NikoshBAN" pitchFamily="2" charset="0"/>
              </a:rPr>
              <a:t>শি</a:t>
            </a:r>
            <a:r>
              <a:rPr lang="bn-IN" sz="5400" dirty="0" smtClean="0">
                <a:latin typeface="NikoshBAN" pitchFamily="2" charset="0"/>
                <a:cs typeface="NikoshBAN" pitchFamily="2" charset="0"/>
              </a:rPr>
              <a:t>খনফল</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2" name="Content Placeholder 1"/>
          <p:cNvSpPr>
            <a:spLocks noGrp="1"/>
          </p:cNvSpPr>
          <p:nvPr>
            <p:ph idx="1"/>
          </p:nvPr>
        </p:nvSpPr>
        <p:spPr>
          <a:solidFill>
            <a:schemeClr val="accent5">
              <a:lumMod val="20000"/>
              <a:lumOff val="80000"/>
            </a:schemeClr>
          </a:solidFill>
        </p:spPr>
        <p:txBody>
          <a:bodyPr>
            <a:normAutofit fontScale="92500" lnSpcReduction="10000"/>
          </a:bodyPr>
          <a:lstStyle/>
          <a:p>
            <a:pPr marL="0" indent="0" algn="just">
              <a:lnSpc>
                <a:spcPct val="150000"/>
              </a:lnSpc>
              <a:buNone/>
            </a:pPr>
            <a:r>
              <a:rPr lang="en-US" sz="3200" i="1" dirty="0" smtClean="0">
                <a:latin typeface="NikoshBAN" pitchFamily="2" charset="0"/>
                <a:cs typeface="NikoshBAN" pitchFamily="2" charset="0"/>
              </a:rPr>
              <a:t>1.</a:t>
            </a:r>
            <a:r>
              <a:rPr lang="bn-IN" sz="3200" i="1" dirty="0" smtClean="0">
                <a:latin typeface="NikoshBAN" pitchFamily="2" charset="0"/>
                <a:cs typeface="NikoshBAN" pitchFamily="2" charset="0"/>
              </a:rPr>
              <a:t> কবি পরিচিতি সম্পর্কে </a:t>
            </a:r>
            <a:r>
              <a:rPr lang="en-US" sz="3200" i="1" dirty="0" err="1" smtClean="0">
                <a:latin typeface="NikoshBAN" pitchFamily="2" charset="0"/>
                <a:cs typeface="NikoshBAN" pitchFamily="2" charset="0"/>
              </a:rPr>
              <a:t>বলতে</a:t>
            </a:r>
            <a:r>
              <a:rPr lang="bn-IN" sz="3200" i="1" dirty="0" smtClean="0">
                <a:latin typeface="NikoshBAN" pitchFamily="2" charset="0"/>
                <a:cs typeface="NikoshBAN" pitchFamily="2" charset="0"/>
              </a:rPr>
              <a:t> পারবে </a:t>
            </a:r>
            <a:r>
              <a:rPr lang="en-US" sz="3200" i="1" dirty="0" smtClean="0">
                <a:latin typeface="NikoshBAN" pitchFamily="2" charset="0"/>
                <a:cs typeface="NikoshBAN" pitchFamily="2" charset="0"/>
              </a:rPr>
              <a:t>।</a:t>
            </a:r>
            <a:endParaRPr lang="bn-IN" sz="3200" i="1" dirty="0" smtClean="0">
              <a:latin typeface="NikoshBAN" pitchFamily="2" charset="0"/>
              <a:cs typeface="NikoshBAN" pitchFamily="2" charset="0"/>
            </a:endParaRPr>
          </a:p>
          <a:p>
            <a:pPr marL="0" indent="0" algn="just">
              <a:lnSpc>
                <a:spcPct val="150000"/>
              </a:lnSpc>
              <a:buNone/>
            </a:pPr>
            <a:r>
              <a:rPr lang="en-US" sz="3200" i="1" dirty="0" smtClean="0">
                <a:latin typeface="NikoshBAN" pitchFamily="2" charset="0"/>
                <a:cs typeface="NikoshBAN" pitchFamily="2" charset="0"/>
              </a:rPr>
              <a:t>2.</a:t>
            </a:r>
            <a:r>
              <a:rPr lang="bn-IN" sz="3200" i="1" dirty="0" smtClean="0">
                <a:latin typeface="NikoshBAN" pitchFamily="2" charset="0"/>
                <a:cs typeface="NikoshBAN" pitchFamily="2" charset="0"/>
              </a:rPr>
              <a:t> </a:t>
            </a:r>
            <a:r>
              <a:rPr lang="bn-IN" sz="3200" i="1" dirty="0">
                <a:latin typeface="NikoshBAN" pitchFamily="2" charset="0"/>
                <a:cs typeface="NikoshBAN" pitchFamily="2" charset="0"/>
              </a:rPr>
              <a:t>কঠিন শব্দের অর্থ ও টিকা সম্পর্কে বর্ণনা করতে পারবে </a:t>
            </a:r>
            <a:r>
              <a:rPr lang="en-US" sz="3200" i="1" dirty="0" smtClean="0">
                <a:latin typeface="NikoshBAN" pitchFamily="2" charset="0"/>
                <a:cs typeface="NikoshBAN" pitchFamily="2" charset="0"/>
              </a:rPr>
              <a:t>।</a:t>
            </a:r>
          </a:p>
          <a:p>
            <a:pPr marL="0" indent="0" algn="just">
              <a:lnSpc>
                <a:spcPct val="150000"/>
              </a:lnSpc>
              <a:buNone/>
            </a:pPr>
            <a:r>
              <a:rPr lang="en-US" sz="3200" i="1" dirty="0" smtClean="0">
                <a:latin typeface="NikoshBAN" pitchFamily="2" charset="0"/>
                <a:cs typeface="NikoshBAN" pitchFamily="2" charset="0"/>
              </a:rPr>
              <a:t>3.</a:t>
            </a:r>
            <a:r>
              <a:rPr lang="bn-IN"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সর্বকালের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শ্রেষ্ঠ</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বাঙালি</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জাতির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জনক</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বঙ্গবন্ধুর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প্রতি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গণমানুষের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আস্থা</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শ্রদ্ধা</a:t>
            </a:r>
            <a:r>
              <a:rPr lang="en-US" sz="3200" i="1" dirty="0" smtClean="0">
                <a:latin typeface="NikoshBAN" pitchFamily="2" charset="0"/>
                <a:cs typeface="NikoshBAN" pitchFamily="2" charset="0"/>
              </a:rPr>
              <a:t> ও </a:t>
            </a:r>
            <a:r>
              <a:rPr lang="en-US" sz="3200" i="1" dirty="0" err="1" smtClean="0">
                <a:latin typeface="NikoshBAN" pitchFamily="2" charset="0"/>
                <a:cs typeface="NikoshBAN" pitchFamily="2" charset="0"/>
              </a:rPr>
              <a:t>ভালোবাসার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সম্পর্কে</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জানতে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পারবে</a:t>
            </a:r>
            <a:r>
              <a:rPr lang="en-US" sz="3200" i="1" dirty="0" smtClean="0">
                <a:latin typeface="NikoshBAN" pitchFamily="2" charset="0"/>
                <a:cs typeface="NikoshBAN" pitchFamily="2" charset="0"/>
              </a:rPr>
              <a:t>।</a:t>
            </a:r>
          </a:p>
          <a:p>
            <a:pPr marL="0" indent="0" algn="just">
              <a:lnSpc>
                <a:spcPct val="150000"/>
              </a:lnSpc>
              <a:buNone/>
            </a:pPr>
            <a:r>
              <a:rPr lang="en-US" sz="3200" i="1" dirty="0" smtClean="0">
                <a:latin typeface="NikoshBAN" pitchFamily="2" charset="0"/>
                <a:cs typeface="NikoshBAN" pitchFamily="2" charset="0"/>
              </a:rPr>
              <a:t>4.</a:t>
            </a:r>
            <a:r>
              <a:rPr lang="bn-IN"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বঙ্গবন্ধুর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স্বাধীনতা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শব্দটি</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উচ্চারণের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গুরুত্ব</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অনুধাবন</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করতে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পারবে</a:t>
            </a:r>
            <a:r>
              <a:rPr lang="en-US" sz="3200" i="1" dirty="0" smtClean="0">
                <a:latin typeface="NikoshBAN" pitchFamily="2" charset="0"/>
                <a:cs typeface="NikoshBAN" pitchFamily="2" charset="0"/>
              </a:rPr>
              <a:t>।</a:t>
            </a:r>
            <a:endParaRPr lang="en-US" sz="2800" dirty="0"/>
          </a:p>
        </p:txBody>
      </p:sp>
    </p:spTree>
    <p:extLst>
      <p:ext uri="{BB962C8B-B14F-4D97-AF65-F5344CB8AC3E}">
        <p14:creationId xmlns:p14="http://schemas.microsoft.com/office/powerpoint/2010/main" val="64116909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p:tgtEl>
                                          <p:spTgt spid="3"/>
                                        </p:tgtEl>
                                        <p:attrNameLst>
                                          <p:attrName>ppt_x</p:attrName>
                                        </p:attrNameLst>
                                      </p:cBhvr>
                                      <p:tavLst>
                                        <p:tav tm="0">
                                          <p:val>
                                            <p:strVal val="#ppt_x+#ppt_w*1.125000"/>
                                          </p:val>
                                        </p:tav>
                                        <p:tav tm="100000">
                                          <p:val>
                                            <p:strVal val="#ppt_x"/>
                                          </p:val>
                                        </p:tav>
                                      </p:tavLst>
                                    </p:anim>
                                    <p:animEffect transition="in" filter="wipe(left)">
                                      <p:cBhvr>
                                        <p:cTn id="8" dur="2000"/>
                                        <p:tgtEl>
                                          <p:spTgt spid="3"/>
                                        </p:tgtEl>
                                      </p:cBhvr>
                                    </p:animEffect>
                                  </p:childTnLst>
                                </p:cTn>
                              </p:par>
                            </p:childTnLst>
                          </p:cTn>
                        </p:par>
                        <p:par>
                          <p:cTn id="9" fill="hold">
                            <p:stCondLst>
                              <p:cond delay="3000"/>
                            </p:stCondLst>
                            <p:childTnLst>
                              <p:par>
                                <p:cTn id="10" presetID="16" presetClass="entr" presetSubtype="21"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barn(inVertical)">
                                      <p:cBhvr>
                                        <p:cTn id="12" dur="500"/>
                                        <p:tgtEl>
                                          <p:spTgt spid="2">
                                            <p:bg/>
                                          </p:spTgt>
                                        </p:tgtEl>
                                      </p:cBhvr>
                                    </p:animEffect>
                                  </p:childTnLst>
                                </p:cTn>
                              </p:par>
                            </p:childTnLst>
                          </p:cTn>
                        </p:par>
                        <p:par>
                          <p:cTn id="13" fill="hold">
                            <p:stCondLst>
                              <p:cond delay="3500"/>
                            </p:stCondLst>
                            <p:childTnLst>
                              <p:par>
                                <p:cTn id="14" presetID="16" presetClass="entr" presetSubtype="21" fill="hold" grpId="0" nodeType="after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childTnLst>
                          </p:cTn>
                        </p:par>
                        <p:par>
                          <p:cTn id="17" fill="hold">
                            <p:stCondLst>
                              <p:cond delay="5450"/>
                            </p:stCondLst>
                            <p:childTnLst>
                              <p:par>
                                <p:cTn id="18" presetID="16" presetClass="entr" presetSubtype="21" fill="hold" grpId="0" nodeType="afterEffect">
                                  <p:stCondLst>
                                    <p:cond delay="0"/>
                                  </p:stCondLst>
                                  <p:iterate type="lt">
                                    <p:tmPct val="10000"/>
                                  </p:iterate>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par>
                          <p:cTn id="21" fill="hold">
                            <p:stCondLst>
                              <p:cond delay="8150"/>
                            </p:stCondLst>
                            <p:childTnLst>
                              <p:par>
                                <p:cTn id="22" presetID="16" presetClass="entr" presetSubtype="21" fill="hold" grpId="0" nodeType="afterEffect">
                                  <p:stCondLst>
                                    <p:cond delay="0"/>
                                  </p:stCondLst>
                                  <p:iterate type="lt">
                                    <p:tmPct val="10000"/>
                                  </p:iterate>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par>
                          <p:cTn id="25" fill="hold">
                            <p:stCondLst>
                              <p:cond delay="13500"/>
                            </p:stCondLst>
                            <p:childTnLst>
                              <p:par>
                                <p:cTn id="26" presetID="16" presetClass="entr" presetSubtype="21" fill="hold" grpId="0" nodeType="after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1210</TotalTime>
  <Words>948</Words>
  <Application>Microsoft Office PowerPoint</Application>
  <PresentationFormat>On-screen Show (4:3)</PresentationFormat>
  <Paragraphs>139</Paragraphs>
  <Slides>24</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NikoshBAN</vt:lpstr>
      <vt:lpstr>Vrinda</vt:lpstr>
      <vt:lpstr>Wingdings 2</vt:lpstr>
      <vt:lpstr>Office Theme</vt:lpstr>
      <vt:lpstr>সম্মানিত শিক্ষকদের সুবিধার্থে নোটস সংযুক্ত  করা  আছে । মাল্টিমিডিয়া ক্লাসের পূর্বে একবার দেখে নিলে ক্লাস লেকচার দিতে সুবিধাবোধ করবেন ।   </vt:lpstr>
      <vt:lpstr>স্বাগতম</vt:lpstr>
      <vt:lpstr>শিক্ষক পরিচিতি</vt:lpstr>
      <vt:lpstr>PowerPoint Presentation</vt:lpstr>
      <vt:lpstr>PowerPoint Presentation</vt:lpstr>
      <vt:lpstr>PowerPoint Presentation</vt:lpstr>
      <vt:lpstr>আজকের পাঠ</vt:lpstr>
      <vt:lpstr>PowerPoint Presentation</vt:lpstr>
      <vt:lpstr>শিখনফল </vt:lpstr>
      <vt:lpstr>PowerPoint Presentation</vt:lpstr>
      <vt:lpstr>একক কাজ</vt:lpstr>
      <vt:lpstr>সমাধান</vt:lpstr>
      <vt:lpstr>PowerPoint Presentation</vt:lpstr>
      <vt:lpstr>শব্দার্থ</vt:lpstr>
      <vt:lpstr>দূর্বাদল</vt:lpstr>
      <vt:lpstr>PowerPoint Presentation</vt:lpstr>
      <vt:lpstr>জোড়ায় কাজ</vt:lpstr>
      <vt:lpstr>টীকা</vt:lpstr>
      <vt:lpstr>PowerPoint Presentation</vt:lpstr>
      <vt:lpstr>PowerPoint Presentation</vt:lpstr>
      <vt:lpstr>PowerPoint Presentation</vt:lpstr>
      <vt:lpstr>দলীয় কাজ</vt:lpstr>
      <vt:lpstr>মূল্যায়ন</vt:lpstr>
      <vt:lpstr>বাড়ীর কাজ</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Tarak_sps</dc:creator>
  <cp:lastModifiedBy>Microsoft account</cp:lastModifiedBy>
  <cp:revision>117</cp:revision>
  <dcterms:created xsi:type="dcterms:W3CDTF">2006-08-16T00:00:00Z</dcterms:created>
  <dcterms:modified xsi:type="dcterms:W3CDTF">2020-04-04T03:48:59Z</dcterms:modified>
</cp:coreProperties>
</file>