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76"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5E0A5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8" d="100"/>
          <a:sy n="78" d="100"/>
        </p:scale>
        <p:origin x="-1134"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7.jpeg"/><Relationship Id="rId7" Type="http://schemas.openxmlformats.org/officeDocument/2006/relationships/image" Target="../media/image19.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187628" y="609600"/>
            <a:ext cx="4800600" cy="2057400"/>
          </a:xfrm>
          <a:prstGeom prst="ellipse">
            <a:avLst/>
          </a:prstGeom>
          <a:solidFill>
            <a:schemeClr val="accent1">
              <a:lumMod val="60000"/>
              <a:lumOff val="40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solidFill>
                  <a:srgbClr val="002060"/>
                </a:solidFill>
                <a:latin typeface="SutonnyMJ" pitchFamily="2" charset="0"/>
              </a:rPr>
              <a:t>¯^</a:t>
            </a:r>
            <a:r>
              <a:rPr lang="en-US" sz="9600" dirty="0" err="1" smtClean="0">
                <a:solidFill>
                  <a:srgbClr val="002060"/>
                </a:solidFill>
                <a:latin typeface="SutonnyMJ" pitchFamily="2" charset="0"/>
              </a:rPr>
              <a:t>vMZg</a:t>
            </a:r>
            <a:endParaRPr lang="en-US" sz="9600" dirty="0">
              <a:solidFill>
                <a:srgbClr val="002060"/>
              </a:solidFill>
              <a:latin typeface="SutonnyMJ" pitchFamily="2" charset="0"/>
            </a:endParaRPr>
          </a:p>
        </p:txBody>
      </p:sp>
      <p:sp>
        <p:nvSpPr>
          <p:cNvPr id="5" name="Rectangle 4"/>
          <p:cNvSpPr/>
          <p:nvPr/>
        </p:nvSpPr>
        <p:spPr>
          <a:xfrm>
            <a:off x="2590800" y="3200400"/>
            <a:ext cx="3810000" cy="2895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15079.gif"/>
          <p:cNvPicPr>
            <a:picLocks noChangeAspect="1"/>
          </p:cNvPicPr>
          <p:nvPr/>
        </p:nvPicPr>
        <p:blipFill>
          <a:blip r:embed="rId2"/>
          <a:stretch>
            <a:fillRect/>
          </a:stretch>
        </p:blipFill>
        <p:spPr>
          <a:xfrm>
            <a:off x="2590800" y="3200400"/>
            <a:ext cx="3864028" cy="2895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0-#ppt_w/2"/>
                                          </p:val>
                                        </p:tav>
                                        <p:tav tm="100000">
                                          <p:val>
                                            <p:strVal val="#ppt_x"/>
                                          </p:val>
                                        </p:tav>
                                      </p:tavLst>
                                    </p:anim>
                                    <p:anim calcmode="lin" valueType="num">
                                      <p:cBhvr additive="base">
                                        <p:cTn id="12" dur="2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2000" fill="hold"/>
                                        <p:tgtEl>
                                          <p:spTgt spid="5"/>
                                        </p:tgtEl>
                                        <p:attrNameLst>
                                          <p:attrName>ppt_x</p:attrName>
                                        </p:attrNameLst>
                                      </p:cBhvr>
                                      <p:tavLst>
                                        <p:tav tm="0">
                                          <p:val>
                                            <p:strVal val="0-#ppt_w/2"/>
                                          </p:val>
                                        </p:tav>
                                        <p:tav tm="100000">
                                          <p:val>
                                            <p:strVal val="#ppt_x"/>
                                          </p:val>
                                        </p:tav>
                                      </p:tavLst>
                                    </p:anim>
                                    <p:anim calcmode="lin" valueType="num">
                                      <p:cBhvr additive="base">
                                        <p:cTn id="16"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named (1).jpg"/>
          <p:cNvPicPr>
            <a:picLocks noChangeAspect="1"/>
          </p:cNvPicPr>
          <p:nvPr/>
        </p:nvPicPr>
        <p:blipFill>
          <a:blip r:embed="rId2"/>
          <a:stretch>
            <a:fillRect/>
          </a:stretch>
        </p:blipFill>
        <p:spPr>
          <a:xfrm>
            <a:off x="2895600" y="1066800"/>
            <a:ext cx="2971800" cy="3833622"/>
          </a:xfrm>
          <a:prstGeom prst="rect">
            <a:avLst/>
          </a:prstGeom>
          <a:ln w="76200">
            <a:solidFill>
              <a:srgbClr val="C00000"/>
            </a:solidFill>
          </a:ln>
        </p:spPr>
      </p:pic>
      <p:sp>
        <p:nvSpPr>
          <p:cNvPr id="4" name="Snip Diagonal Corner Rectangle 3"/>
          <p:cNvSpPr/>
          <p:nvPr/>
        </p:nvSpPr>
        <p:spPr>
          <a:xfrm>
            <a:off x="762000" y="5486400"/>
            <a:ext cx="7467600" cy="838200"/>
          </a:xfrm>
          <a:prstGeom prst="snip2DiagRect">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002060"/>
                </a:solidFill>
                <a:latin typeface="Nikosban"/>
              </a:rPr>
              <a:t>এখন আমরা ভাষাশহিদ বরকত সম্পর্কে জানব।</a:t>
            </a:r>
            <a:endParaRPr lang="en-US" sz="2800" dirty="0">
              <a:solidFill>
                <a:srgbClr val="002060"/>
              </a:solidFill>
              <a:latin typeface="Nikosb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haka-University.jpg"/>
          <p:cNvPicPr>
            <a:picLocks noChangeAspect="1"/>
          </p:cNvPicPr>
          <p:nvPr/>
        </p:nvPicPr>
        <p:blipFill>
          <a:blip r:embed="rId2"/>
          <a:stretch>
            <a:fillRect/>
          </a:stretch>
        </p:blipFill>
        <p:spPr>
          <a:xfrm>
            <a:off x="508000" y="381000"/>
            <a:ext cx="8128000" cy="4787900"/>
          </a:xfrm>
          <a:prstGeom prst="rect">
            <a:avLst/>
          </a:prstGeom>
          <a:ln w="76200">
            <a:solidFill>
              <a:srgbClr val="C00000"/>
            </a:solidFill>
          </a:ln>
        </p:spPr>
      </p:pic>
      <p:sp>
        <p:nvSpPr>
          <p:cNvPr id="3" name="Rounded Rectangle 2"/>
          <p:cNvSpPr/>
          <p:nvPr/>
        </p:nvSpPr>
        <p:spPr>
          <a:xfrm>
            <a:off x="762000" y="5715000"/>
            <a:ext cx="7543800" cy="685800"/>
          </a:xfrm>
          <a:prstGeom prst="roundRect">
            <a:avLst/>
          </a:prstGeom>
          <a:solidFill>
            <a:schemeClr val="accent3">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FF0000"/>
                </a:solidFill>
                <a:latin typeface="Nikosban"/>
              </a:rPr>
              <a:t>আবুল বরকত ঢাকা বিশ্ববিদ্যালয়ের ছাত্র ছিলেন।</a:t>
            </a:r>
            <a:endParaRPr lang="en-US" sz="2800" dirty="0">
              <a:solidFill>
                <a:srgbClr val="FF0000"/>
              </a:solidFill>
              <a:latin typeface="Nikosb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iterate type="lt">
                                    <p:tmPct val="5000"/>
                                  </p:iterate>
                                  <p:childTnLst>
                                    <p:set>
                                      <p:cBhvr>
                                        <p:cTn id="24" dur="1" fill="hold">
                                          <p:stCondLst>
                                            <p:cond delay="0"/>
                                          </p:stCondLst>
                                        </p:cTn>
                                        <p:tgtEl>
                                          <p:spTgt spid="3"/>
                                        </p:tgtEl>
                                        <p:attrNameLst>
                                          <p:attrName>style.visibility</p:attrName>
                                        </p:attrNameLst>
                                      </p:cBhvr>
                                      <p:to>
                                        <p:strVal val="visible"/>
                                      </p:to>
                                    </p:set>
                                    <p:anim calcmode="lin" valueType="num">
                                      <p:cBhvr>
                                        <p:cTn id="25" dur="2000" fill="hold"/>
                                        <p:tgtEl>
                                          <p:spTgt spid="3"/>
                                        </p:tgtEl>
                                        <p:attrNameLst>
                                          <p:attrName>ppt_w</p:attrName>
                                        </p:attrNameLst>
                                      </p:cBhvr>
                                      <p:tavLst>
                                        <p:tav tm="0">
                                          <p:val>
                                            <p:fltVal val="0"/>
                                          </p:val>
                                        </p:tav>
                                        <p:tav tm="100000">
                                          <p:val>
                                            <p:strVal val="#ppt_w"/>
                                          </p:val>
                                        </p:tav>
                                      </p:tavLst>
                                    </p:anim>
                                    <p:anim calcmode="lin" valueType="num">
                                      <p:cBhvr>
                                        <p:cTn id="26" dur="2000" fill="hold"/>
                                        <p:tgtEl>
                                          <p:spTgt spid="3"/>
                                        </p:tgtEl>
                                        <p:attrNameLst>
                                          <p:attrName>ppt_h</p:attrName>
                                        </p:attrNameLst>
                                      </p:cBhvr>
                                      <p:tavLst>
                                        <p:tav tm="0">
                                          <p:val>
                                            <p:fltVal val="0"/>
                                          </p:val>
                                        </p:tav>
                                        <p:tav tm="100000">
                                          <p:val>
                                            <p:strVal val="#ppt_h"/>
                                          </p:val>
                                        </p:tav>
                                      </p:tavLst>
                                    </p:anim>
                                    <p:anim calcmode="lin" valueType="num">
                                      <p:cBhvr>
                                        <p:cTn id="27" dur="2000" fill="hold"/>
                                        <p:tgtEl>
                                          <p:spTgt spid="3"/>
                                        </p:tgtEl>
                                        <p:attrNameLst>
                                          <p:attrName>style.rotation</p:attrName>
                                        </p:attrNameLst>
                                      </p:cBhvr>
                                      <p:tavLst>
                                        <p:tav tm="0">
                                          <p:val>
                                            <p:fltVal val="90"/>
                                          </p:val>
                                        </p:tav>
                                        <p:tav tm="100000">
                                          <p:val>
                                            <p:fltVal val="0"/>
                                          </p:val>
                                        </p:tav>
                                      </p:tavLst>
                                    </p:anim>
                                    <p:animEffect transition="in" filter="fade">
                                      <p:cBhvr>
                                        <p:cTn id="2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him_mahamichil-1024x417.jpg"/>
          <p:cNvPicPr>
            <a:picLocks noChangeAspect="1"/>
          </p:cNvPicPr>
          <p:nvPr/>
        </p:nvPicPr>
        <p:blipFill>
          <a:blip r:embed="rId2"/>
          <a:stretch>
            <a:fillRect/>
          </a:stretch>
        </p:blipFill>
        <p:spPr>
          <a:xfrm>
            <a:off x="370585" y="685800"/>
            <a:ext cx="4442053" cy="3505200"/>
          </a:xfrm>
          <a:prstGeom prst="rect">
            <a:avLst/>
          </a:prstGeom>
          <a:ln w="76200">
            <a:solidFill>
              <a:schemeClr val="accent6">
                <a:lumMod val="75000"/>
              </a:schemeClr>
            </a:solidFill>
          </a:ln>
        </p:spPr>
      </p:pic>
      <p:sp>
        <p:nvSpPr>
          <p:cNvPr id="3" name="Round Same Side Corner Rectangle 2"/>
          <p:cNvSpPr/>
          <p:nvPr/>
        </p:nvSpPr>
        <p:spPr>
          <a:xfrm>
            <a:off x="838200" y="4876800"/>
            <a:ext cx="7391400" cy="1143000"/>
          </a:xfrm>
          <a:prstGeom prst="round2SameRect">
            <a:avLst/>
          </a:prstGeom>
          <a:solidFill>
            <a:schemeClr val="bg1">
              <a:lumMod val="8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002060"/>
                </a:solidFill>
                <a:latin typeface="Nikosban"/>
              </a:rPr>
              <a:t>পড়ার টেবিল ছেড়ে তিনি যোগ দিলেন মিছিলে।</a:t>
            </a:r>
          </a:p>
          <a:p>
            <a:pPr algn="ctr"/>
            <a:r>
              <a:rPr lang="bn-BD" sz="2800" dirty="0" smtClean="0">
                <a:solidFill>
                  <a:srgbClr val="002060"/>
                </a:solidFill>
                <a:latin typeface="Nikosban"/>
              </a:rPr>
              <a:t>মিছিলে গুলি হল। গুলি এসে লাগল তাঁর গায়ে।</a:t>
            </a:r>
            <a:endParaRPr lang="en-US" sz="2800" dirty="0">
              <a:solidFill>
                <a:srgbClr val="002060"/>
              </a:solidFill>
              <a:latin typeface="Nikosban"/>
            </a:endParaRPr>
          </a:p>
        </p:txBody>
      </p:sp>
      <p:pic>
        <p:nvPicPr>
          <p:cNvPr id="4" name="Picture 3" descr="unnamed.png"/>
          <p:cNvPicPr>
            <a:picLocks noChangeAspect="1"/>
          </p:cNvPicPr>
          <p:nvPr/>
        </p:nvPicPr>
        <p:blipFill>
          <a:blip r:embed="rId3"/>
          <a:stretch>
            <a:fillRect/>
          </a:stretch>
        </p:blipFill>
        <p:spPr>
          <a:xfrm>
            <a:off x="5029200" y="685800"/>
            <a:ext cx="3696100" cy="3505200"/>
          </a:xfrm>
          <a:prstGeom prst="rect">
            <a:avLst/>
          </a:prstGeom>
          <a:ln w="38100">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iterate type="lt">
                                    <p:tmPct val="5000"/>
                                  </p:iterate>
                                  <p:childTnLst>
                                    <p:set>
                                      <p:cBhvr>
                                        <p:cTn id="20" dur="1" fill="hold">
                                          <p:stCondLst>
                                            <p:cond delay="0"/>
                                          </p:stCondLst>
                                        </p:cTn>
                                        <p:tgtEl>
                                          <p:spTgt spid="3"/>
                                        </p:tgtEl>
                                        <p:attrNameLst>
                                          <p:attrName>style.visibility</p:attrName>
                                        </p:attrNameLst>
                                      </p:cBhvr>
                                      <p:to>
                                        <p:strVal val="visible"/>
                                      </p:to>
                                    </p:set>
                                    <p:anim calcmode="lin" valueType="num">
                                      <p:cBhvr>
                                        <p:cTn id="21" dur="2000" fill="hold"/>
                                        <p:tgtEl>
                                          <p:spTgt spid="3"/>
                                        </p:tgtEl>
                                        <p:attrNameLst>
                                          <p:attrName>ppt_w</p:attrName>
                                        </p:attrNameLst>
                                      </p:cBhvr>
                                      <p:tavLst>
                                        <p:tav tm="0">
                                          <p:val>
                                            <p:fltVal val="0"/>
                                          </p:val>
                                        </p:tav>
                                        <p:tav tm="100000">
                                          <p:val>
                                            <p:strVal val="#ppt_w"/>
                                          </p:val>
                                        </p:tav>
                                      </p:tavLst>
                                    </p:anim>
                                    <p:anim calcmode="lin" valueType="num">
                                      <p:cBhvr>
                                        <p:cTn id="22" dur="2000" fill="hold"/>
                                        <p:tgtEl>
                                          <p:spTgt spid="3"/>
                                        </p:tgtEl>
                                        <p:attrNameLst>
                                          <p:attrName>ppt_h</p:attrName>
                                        </p:attrNameLst>
                                      </p:cBhvr>
                                      <p:tavLst>
                                        <p:tav tm="0">
                                          <p:val>
                                            <p:fltVal val="0"/>
                                          </p:val>
                                        </p:tav>
                                        <p:tav tm="100000">
                                          <p:val>
                                            <p:strVal val="#ppt_h"/>
                                          </p:val>
                                        </p:tav>
                                      </p:tavLst>
                                    </p:anim>
                                    <p:anim calcmode="lin" valueType="num">
                                      <p:cBhvr>
                                        <p:cTn id="23" dur="2000" fill="hold"/>
                                        <p:tgtEl>
                                          <p:spTgt spid="3"/>
                                        </p:tgtEl>
                                        <p:attrNameLst>
                                          <p:attrName>style.rotation</p:attrName>
                                        </p:attrNameLst>
                                      </p:cBhvr>
                                      <p:tavLst>
                                        <p:tav tm="0">
                                          <p:val>
                                            <p:fltVal val="90"/>
                                          </p:val>
                                        </p:tav>
                                        <p:tav tm="100000">
                                          <p:val>
                                            <p:fltVal val="0"/>
                                          </p:val>
                                        </p:tav>
                                      </p:tavLst>
                                    </p:anim>
                                    <p:animEffect transition="in" filter="fade">
                                      <p:cBhvr>
                                        <p:cTn id="2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96715.jpg"/>
          <p:cNvPicPr>
            <a:picLocks noChangeAspect="1"/>
          </p:cNvPicPr>
          <p:nvPr/>
        </p:nvPicPr>
        <p:blipFill>
          <a:blip r:embed="rId2"/>
          <a:stretch>
            <a:fillRect/>
          </a:stretch>
        </p:blipFill>
        <p:spPr>
          <a:xfrm>
            <a:off x="1000125" y="685800"/>
            <a:ext cx="7143750" cy="4286250"/>
          </a:xfrm>
          <a:prstGeom prst="rect">
            <a:avLst/>
          </a:prstGeom>
        </p:spPr>
      </p:pic>
      <p:sp>
        <p:nvSpPr>
          <p:cNvPr id="3" name="Snip Diagonal Corner Rectangle 2"/>
          <p:cNvSpPr/>
          <p:nvPr/>
        </p:nvSpPr>
        <p:spPr>
          <a:xfrm>
            <a:off x="914400" y="5638800"/>
            <a:ext cx="7239000" cy="685800"/>
          </a:xfrm>
          <a:prstGeom prst="snip2DiagRect">
            <a:avLst/>
          </a:prstGeom>
          <a:solidFill>
            <a:schemeClr val="bg1">
              <a:lumMod val="85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dirty="0" smtClean="0">
                <a:solidFill>
                  <a:srgbClr val="5E0A52"/>
                </a:solidFill>
                <a:latin typeface="Nikosban"/>
              </a:rPr>
              <a:t>বন্ধুরা তাঁকে হাসপাতালে ভর্তি করালেন।</a:t>
            </a:r>
            <a:endParaRPr lang="en-US" sz="3200" dirty="0">
              <a:solidFill>
                <a:srgbClr val="5E0A52"/>
              </a:solidFill>
              <a:latin typeface="Nikosb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iterate type="lt">
                                    <p:tmPct val="5000"/>
                                  </p:iterate>
                                  <p:childTnLst>
                                    <p:set>
                                      <p:cBhvr>
                                        <p:cTn id="11" dur="1" fill="hold">
                                          <p:stCondLst>
                                            <p:cond delay="0"/>
                                          </p:stCondLst>
                                        </p:cTn>
                                        <p:tgtEl>
                                          <p:spTgt spid="3"/>
                                        </p:tgtEl>
                                        <p:attrNameLst>
                                          <p:attrName>style.visibility</p:attrName>
                                        </p:attrNameLst>
                                      </p:cBhvr>
                                      <p:to>
                                        <p:strVal val="visible"/>
                                      </p:to>
                                    </p:set>
                                    <p:anim calcmode="lin" valueType="num">
                                      <p:cBhvr>
                                        <p:cTn id="12" dur="3000" fill="hold"/>
                                        <p:tgtEl>
                                          <p:spTgt spid="3"/>
                                        </p:tgtEl>
                                        <p:attrNameLst>
                                          <p:attrName>ppt_w</p:attrName>
                                        </p:attrNameLst>
                                      </p:cBhvr>
                                      <p:tavLst>
                                        <p:tav tm="0">
                                          <p:val>
                                            <p:fltVal val="0"/>
                                          </p:val>
                                        </p:tav>
                                        <p:tav tm="100000">
                                          <p:val>
                                            <p:strVal val="#ppt_w"/>
                                          </p:val>
                                        </p:tav>
                                      </p:tavLst>
                                    </p:anim>
                                    <p:anim calcmode="lin" valueType="num">
                                      <p:cBhvr>
                                        <p:cTn id="13" dur="3000" fill="hold"/>
                                        <p:tgtEl>
                                          <p:spTgt spid="3"/>
                                        </p:tgtEl>
                                        <p:attrNameLst>
                                          <p:attrName>ppt_h</p:attrName>
                                        </p:attrNameLst>
                                      </p:cBhvr>
                                      <p:tavLst>
                                        <p:tav tm="0">
                                          <p:val>
                                            <p:fltVal val="0"/>
                                          </p:val>
                                        </p:tav>
                                        <p:tav tm="100000">
                                          <p:val>
                                            <p:strVal val="#ppt_h"/>
                                          </p:val>
                                        </p:tav>
                                      </p:tavLst>
                                    </p:anim>
                                    <p:anim calcmode="lin" valueType="num">
                                      <p:cBhvr>
                                        <p:cTn id="14" dur="3000" fill="hold"/>
                                        <p:tgtEl>
                                          <p:spTgt spid="3"/>
                                        </p:tgtEl>
                                        <p:attrNameLst>
                                          <p:attrName>style.rotation</p:attrName>
                                        </p:attrNameLst>
                                      </p:cBhvr>
                                      <p:tavLst>
                                        <p:tav tm="0">
                                          <p:val>
                                            <p:fltVal val="90"/>
                                          </p:val>
                                        </p:tav>
                                        <p:tav tm="100000">
                                          <p:val>
                                            <p:fltVal val="0"/>
                                          </p:val>
                                        </p:tav>
                                      </p:tavLst>
                                    </p:anim>
                                    <p:animEffect transition="in" filter="fade">
                                      <p:cBhvr>
                                        <p:cTn id="15"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0435_1.jpg"/>
          <p:cNvPicPr>
            <a:picLocks noChangeAspect="1"/>
          </p:cNvPicPr>
          <p:nvPr/>
        </p:nvPicPr>
        <p:blipFill>
          <a:blip r:embed="rId2"/>
          <a:stretch>
            <a:fillRect/>
          </a:stretch>
        </p:blipFill>
        <p:spPr>
          <a:xfrm>
            <a:off x="1547812" y="685800"/>
            <a:ext cx="5938405" cy="4114800"/>
          </a:xfrm>
          <a:prstGeom prst="rect">
            <a:avLst/>
          </a:prstGeom>
          <a:ln w="57150">
            <a:solidFill>
              <a:srgbClr val="FF0000"/>
            </a:solidFill>
          </a:ln>
        </p:spPr>
      </p:pic>
      <p:sp>
        <p:nvSpPr>
          <p:cNvPr id="3" name="Snip Single Corner Rectangle 2"/>
          <p:cNvSpPr/>
          <p:nvPr/>
        </p:nvSpPr>
        <p:spPr>
          <a:xfrm>
            <a:off x="990600" y="5562600"/>
            <a:ext cx="7239000" cy="914400"/>
          </a:xfrm>
          <a:prstGeom prst="snip1Rect">
            <a:avLst/>
          </a:prstGeom>
          <a:solidFill>
            <a:schemeClr val="bg2"/>
          </a:solid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Nikosban"/>
              </a:rPr>
              <a:t>কিন্তু</a:t>
            </a:r>
            <a:r>
              <a:rPr lang="en-US" sz="2800" dirty="0" smtClean="0">
                <a:solidFill>
                  <a:srgbClr val="FF0000"/>
                </a:solidFill>
                <a:latin typeface="Nikosban"/>
              </a:rPr>
              <a:t> </a:t>
            </a:r>
            <a:r>
              <a:rPr lang="en-US" sz="2800" dirty="0" err="1" smtClean="0">
                <a:solidFill>
                  <a:srgbClr val="FF0000"/>
                </a:solidFill>
                <a:latin typeface="Nikosban"/>
              </a:rPr>
              <a:t>তাঁকে</a:t>
            </a:r>
            <a:r>
              <a:rPr lang="en-US" sz="2800" dirty="0" smtClean="0">
                <a:solidFill>
                  <a:srgbClr val="FF0000"/>
                </a:solidFill>
                <a:latin typeface="Nikosban"/>
              </a:rPr>
              <a:t> </a:t>
            </a:r>
            <a:r>
              <a:rPr lang="en-US" sz="2800" dirty="0" err="1" smtClean="0">
                <a:solidFill>
                  <a:srgbClr val="FF0000"/>
                </a:solidFill>
                <a:latin typeface="Nikosban"/>
              </a:rPr>
              <a:t>বাঁচানো</a:t>
            </a:r>
            <a:r>
              <a:rPr lang="en-US" sz="2800" dirty="0" smtClean="0">
                <a:solidFill>
                  <a:srgbClr val="FF0000"/>
                </a:solidFill>
                <a:latin typeface="Nikosban"/>
              </a:rPr>
              <a:t> </a:t>
            </a:r>
            <a:r>
              <a:rPr lang="en-US" sz="2800" dirty="0" err="1" smtClean="0">
                <a:solidFill>
                  <a:srgbClr val="FF0000"/>
                </a:solidFill>
                <a:latin typeface="Nikosban"/>
              </a:rPr>
              <a:t>সম্ভব</a:t>
            </a:r>
            <a:r>
              <a:rPr lang="en-US" sz="2800" dirty="0" smtClean="0">
                <a:solidFill>
                  <a:srgbClr val="FF0000"/>
                </a:solidFill>
                <a:latin typeface="Nikosban"/>
              </a:rPr>
              <a:t> </a:t>
            </a:r>
            <a:r>
              <a:rPr lang="en-US" sz="2800" dirty="0" err="1" smtClean="0">
                <a:solidFill>
                  <a:srgbClr val="FF0000"/>
                </a:solidFill>
                <a:latin typeface="Nikosban"/>
              </a:rPr>
              <a:t>হলো</a:t>
            </a:r>
            <a:r>
              <a:rPr lang="en-US" sz="2800" dirty="0" smtClean="0">
                <a:solidFill>
                  <a:srgbClr val="FF0000"/>
                </a:solidFill>
                <a:latin typeface="Nikosban"/>
              </a:rPr>
              <a:t> </a:t>
            </a:r>
            <a:r>
              <a:rPr lang="en-US" sz="2800" dirty="0" err="1" smtClean="0">
                <a:solidFill>
                  <a:srgbClr val="FF0000"/>
                </a:solidFill>
                <a:latin typeface="Nikosban"/>
              </a:rPr>
              <a:t>না</a:t>
            </a:r>
            <a:r>
              <a:rPr lang="en-US" sz="2800" dirty="0" smtClean="0">
                <a:solidFill>
                  <a:srgbClr val="FF0000"/>
                </a:solidFill>
                <a:latin typeface="Nikosban"/>
              </a:rPr>
              <a:t>।</a:t>
            </a:r>
          </a:p>
          <a:p>
            <a:pPr algn="ctr"/>
            <a:r>
              <a:rPr lang="en-US" sz="2800" dirty="0" err="1" smtClean="0">
                <a:solidFill>
                  <a:srgbClr val="FF0000"/>
                </a:solidFill>
                <a:latin typeface="Nikosban"/>
              </a:rPr>
              <a:t>রাতেই</a:t>
            </a:r>
            <a:r>
              <a:rPr lang="en-US" sz="2800" dirty="0" smtClean="0">
                <a:solidFill>
                  <a:srgbClr val="FF0000"/>
                </a:solidFill>
                <a:latin typeface="Nikosban"/>
              </a:rPr>
              <a:t> </a:t>
            </a:r>
            <a:r>
              <a:rPr lang="en-US" sz="2800" dirty="0" err="1" smtClean="0">
                <a:solidFill>
                  <a:srgbClr val="FF0000"/>
                </a:solidFill>
                <a:latin typeface="Nikosban"/>
              </a:rPr>
              <a:t>তিনি</a:t>
            </a:r>
            <a:r>
              <a:rPr lang="en-US" sz="2800" dirty="0" smtClean="0">
                <a:solidFill>
                  <a:srgbClr val="FF0000"/>
                </a:solidFill>
                <a:latin typeface="Nikosban"/>
              </a:rPr>
              <a:t> </a:t>
            </a:r>
            <a:r>
              <a:rPr lang="en-US" sz="2800" dirty="0" err="1" smtClean="0">
                <a:solidFill>
                  <a:srgbClr val="FF0000"/>
                </a:solidFill>
                <a:latin typeface="Nikosban"/>
              </a:rPr>
              <a:t>মারা</a:t>
            </a:r>
            <a:r>
              <a:rPr lang="en-US" sz="2800" dirty="0" smtClean="0">
                <a:solidFill>
                  <a:srgbClr val="FF0000"/>
                </a:solidFill>
                <a:latin typeface="Nikosban"/>
              </a:rPr>
              <a:t> </a:t>
            </a:r>
            <a:r>
              <a:rPr lang="en-US" sz="2800" dirty="0" err="1" smtClean="0">
                <a:solidFill>
                  <a:srgbClr val="FF0000"/>
                </a:solidFill>
                <a:latin typeface="Nikosban"/>
              </a:rPr>
              <a:t>গেলেন</a:t>
            </a:r>
            <a:r>
              <a:rPr lang="en-US" sz="2800" dirty="0" smtClean="0">
                <a:solidFill>
                  <a:srgbClr val="FF0000"/>
                </a:solidFill>
                <a:latin typeface="Nikosban"/>
              </a:rPr>
              <a:t>।</a:t>
            </a:r>
            <a:endParaRPr lang="en-US" sz="2800" dirty="0">
              <a:solidFill>
                <a:srgbClr val="FF0000"/>
              </a:solidFill>
              <a:latin typeface="Nikosb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iterate type="lt">
                                    <p:tmPct val="5000"/>
                                  </p:iterate>
                                  <p:childTnLst>
                                    <p:set>
                                      <p:cBhvr>
                                        <p:cTn id="11" dur="1" fill="hold">
                                          <p:stCondLst>
                                            <p:cond delay="0"/>
                                          </p:stCondLst>
                                        </p:cTn>
                                        <p:tgtEl>
                                          <p:spTgt spid="3"/>
                                        </p:tgtEl>
                                        <p:attrNameLst>
                                          <p:attrName>style.visibility</p:attrName>
                                        </p:attrNameLst>
                                      </p:cBhvr>
                                      <p:to>
                                        <p:strVal val="visible"/>
                                      </p:to>
                                    </p:set>
                                    <p:anim calcmode="lin" valueType="num">
                                      <p:cBhvr>
                                        <p:cTn id="12" dur="3000" fill="hold"/>
                                        <p:tgtEl>
                                          <p:spTgt spid="3"/>
                                        </p:tgtEl>
                                        <p:attrNameLst>
                                          <p:attrName>ppt_w</p:attrName>
                                        </p:attrNameLst>
                                      </p:cBhvr>
                                      <p:tavLst>
                                        <p:tav tm="0">
                                          <p:val>
                                            <p:fltVal val="0"/>
                                          </p:val>
                                        </p:tav>
                                        <p:tav tm="100000">
                                          <p:val>
                                            <p:strVal val="#ppt_w"/>
                                          </p:val>
                                        </p:tav>
                                      </p:tavLst>
                                    </p:anim>
                                    <p:anim calcmode="lin" valueType="num">
                                      <p:cBhvr>
                                        <p:cTn id="13" dur="3000" fill="hold"/>
                                        <p:tgtEl>
                                          <p:spTgt spid="3"/>
                                        </p:tgtEl>
                                        <p:attrNameLst>
                                          <p:attrName>ppt_h</p:attrName>
                                        </p:attrNameLst>
                                      </p:cBhvr>
                                      <p:tavLst>
                                        <p:tav tm="0">
                                          <p:val>
                                            <p:fltVal val="0"/>
                                          </p:val>
                                        </p:tav>
                                        <p:tav tm="100000">
                                          <p:val>
                                            <p:strVal val="#ppt_h"/>
                                          </p:val>
                                        </p:tav>
                                      </p:tavLst>
                                    </p:anim>
                                    <p:anim calcmode="lin" valueType="num">
                                      <p:cBhvr>
                                        <p:cTn id="14" dur="3000" fill="hold"/>
                                        <p:tgtEl>
                                          <p:spTgt spid="3"/>
                                        </p:tgtEl>
                                        <p:attrNameLst>
                                          <p:attrName>style.rotation</p:attrName>
                                        </p:attrNameLst>
                                      </p:cBhvr>
                                      <p:tavLst>
                                        <p:tav tm="0">
                                          <p:val>
                                            <p:fltVal val="90"/>
                                          </p:val>
                                        </p:tav>
                                        <p:tav tm="100000">
                                          <p:val>
                                            <p:fltVal val="0"/>
                                          </p:val>
                                        </p:tav>
                                      </p:tavLst>
                                    </p:anim>
                                    <p:animEffect transition="in" filter="fade">
                                      <p:cBhvr>
                                        <p:cTn id="15"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1"/>
          <p:cNvSpPr/>
          <p:nvPr/>
        </p:nvSpPr>
        <p:spPr>
          <a:xfrm>
            <a:off x="381000" y="228600"/>
            <a:ext cx="8305800" cy="1676400"/>
          </a:xfrm>
          <a:prstGeom prst="downArrow">
            <a:avLst>
              <a:gd name="adj1" fmla="val 50000"/>
              <a:gd name="adj2" fmla="val 48667"/>
            </a:avLst>
          </a:prstGeom>
          <a:solidFill>
            <a:schemeClr val="tx2">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n-BD" sz="2800" dirty="0" smtClean="0">
              <a:solidFill>
                <a:srgbClr val="002060"/>
              </a:solidFill>
              <a:latin typeface="Nikosban"/>
            </a:endParaRPr>
          </a:p>
          <a:p>
            <a:pPr algn="ctr"/>
            <a:r>
              <a:rPr lang="bn-BD" sz="2800" dirty="0" smtClean="0">
                <a:solidFill>
                  <a:srgbClr val="002060"/>
                </a:solidFill>
                <a:latin typeface="Nikosban"/>
              </a:rPr>
              <a:t>প্রিয় শিক্ষার্থী,তোমাদের পাঠ্যবইয়ের ১৬ নম্বর পৃষ্ঠাটি খোল।</a:t>
            </a:r>
            <a:endParaRPr lang="en-US" sz="2800" dirty="0">
              <a:solidFill>
                <a:srgbClr val="002060"/>
              </a:solidFill>
              <a:latin typeface="Nikosban"/>
            </a:endParaRPr>
          </a:p>
        </p:txBody>
      </p:sp>
      <p:pic>
        <p:nvPicPr>
          <p:cNvPr id="3"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404" r="3648" b="3778"/>
          <a:stretch/>
        </p:blipFill>
        <p:spPr bwMode="auto">
          <a:xfrm>
            <a:off x="304800" y="2228909"/>
            <a:ext cx="4152900" cy="4400491"/>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cstate="print"/>
          <a:srcRect/>
          <a:stretch>
            <a:fillRect/>
          </a:stretch>
        </p:blipFill>
        <p:spPr bwMode="auto">
          <a:xfrm>
            <a:off x="5052331" y="2209800"/>
            <a:ext cx="3230853" cy="441959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wheel(4)">
                                      <p:cBhvr>
                                        <p:cTn id="19"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p:cNvSpPr/>
          <p:nvPr/>
        </p:nvSpPr>
        <p:spPr>
          <a:xfrm>
            <a:off x="457200" y="609600"/>
            <a:ext cx="7924800" cy="1447800"/>
          </a:xfrm>
          <a:prstGeom prst="snip2Diag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n-BD" sz="2800" dirty="0" smtClean="0">
              <a:solidFill>
                <a:srgbClr val="C00000"/>
              </a:solidFill>
              <a:latin typeface="Nikosban"/>
            </a:endParaRPr>
          </a:p>
          <a:p>
            <a:pPr algn="ctr"/>
            <a:r>
              <a:rPr lang="bn-BD" sz="2800" dirty="0" smtClean="0">
                <a:solidFill>
                  <a:srgbClr val="C00000"/>
                </a:solidFill>
                <a:latin typeface="Nikosban"/>
              </a:rPr>
              <a:t>আমি তোমাদের পাঠ্যাংশ মিছিল বের হলো......মারা গেলেন পর্যন্ত পড়ে শুনাব।তোমরা নির্দিষ্ট শব্দ ও লাইনের নিচে আঙ্গুল রেখে মিলাও।</a:t>
            </a:r>
            <a:endParaRPr lang="en-US" sz="2800" dirty="0" smtClean="0">
              <a:solidFill>
                <a:srgbClr val="C00000"/>
              </a:solidFill>
              <a:latin typeface="Nikosban"/>
            </a:endParaRPr>
          </a:p>
          <a:p>
            <a:pPr algn="ctr"/>
            <a:r>
              <a:rPr lang="bn-BD" sz="2800" dirty="0" smtClean="0">
                <a:solidFill>
                  <a:srgbClr val="C00000"/>
                </a:solidFill>
                <a:latin typeface="Nikosban"/>
              </a:rPr>
              <a:t> </a:t>
            </a:r>
            <a:endParaRPr lang="en-US" sz="2800" dirty="0">
              <a:solidFill>
                <a:srgbClr val="C00000"/>
              </a:solidFill>
              <a:latin typeface="Nikosban"/>
            </a:endParaRPr>
          </a:p>
        </p:txBody>
      </p:sp>
      <p:pic>
        <p:nvPicPr>
          <p:cNvPr id="2050" name="Picture 2"/>
          <p:cNvPicPr>
            <a:picLocks noChangeAspect="1" noChangeArrowheads="1"/>
          </p:cNvPicPr>
          <p:nvPr/>
        </p:nvPicPr>
        <p:blipFill>
          <a:blip r:embed="rId2"/>
          <a:srcRect/>
          <a:stretch>
            <a:fillRect/>
          </a:stretch>
        </p:blipFill>
        <p:spPr bwMode="auto">
          <a:xfrm>
            <a:off x="457200" y="2743199"/>
            <a:ext cx="8153400" cy="3531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9"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strips(upLeft)">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him_mahamichil-1024x417.jpg"/>
          <p:cNvPicPr>
            <a:picLocks noChangeAspect="1"/>
          </p:cNvPicPr>
          <p:nvPr/>
        </p:nvPicPr>
        <p:blipFill>
          <a:blip r:embed="rId2"/>
          <a:stretch>
            <a:fillRect/>
          </a:stretch>
        </p:blipFill>
        <p:spPr>
          <a:xfrm>
            <a:off x="171770" y="914400"/>
            <a:ext cx="3638230" cy="1481584"/>
          </a:xfrm>
          <a:prstGeom prst="rect">
            <a:avLst/>
          </a:prstGeom>
          <a:ln w="38100">
            <a:solidFill>
              <a:srgbClr val="FF0000"/>
            </a:solidFill>
          </a:ln>
        </p:spPr>
      </p:pic>
      <p:sp>
        <p:nvSpPr>
          <p:cNvPr id="3" name="Rectangle 2"/>
          <p:cNvSpPr/>
          <p:nvPr/>
        </p:nvSpPr>
        <p:spPr>
          <a:xfrm>
            <a:off x="3200400" y="152400"/>
            <a:ext cx="2667000" cy="533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Nikosban"/>
              </a:rPr>
              <a:t>পাঠের</a:t>
            </a:r>
            <a:r>
              <a:rPr lang="en-US" sz="2800" dirty="0" smtClean="0">
                <a:solidFill>
                  <a:srgbClr val="FF0000"/>
                </a:solidFill>
                <a:latin typeface="Nikosban"/>
              </a:rPr>
              <a:t> </a:t>
            </a:r>
            <a:r>
              <a:rPr lang="en-US" sz="2800" dirty="0" err="1" smtClean="0">
                <a:solidFill>
                  <a:srgbClr val="FF0000"/>
                </a:solidFill>
                <a:latin typeface="Nikosban"/>
              </a:rPr>
              <a:t>বিষয়বস্তু</a:t>
            </a:r>
            <a:endParaRPr lang="en-US" sz="2800" dirty="0">
              <a:solidFill>
                <a:srgbClr val="FF0000"/>
              </a:solidFill>
              <a:latin typeface="Nikosban"/>
            </a:endParaRPr>
          </a:p>
        </p:txBody>
      </p:sp>
      <p:pic>
        <p:nvPicPr>
          <p:cNvPr id="4" name="Picture 3" descr="unnamed (1).jpg"/>
          <p:cNvPicPr>
            <a:picLocks noChangeAspect="1"/>
          </p:cNvPicPr>
          <p:nvPr/>
        </p:nvPicPr>
        <p:blipFill>
          <a:blip r:embed="rId3"/>
          <a:stretch>
            <a:fillRect/>
          </a:stretch>
        </p:blipFill>
        <p:spPr>
          <a:xfrm>
            <a:off x="4038600" y="1066800"/>
            <a:ext cx="990600" cy="1277874"/>
          </a:xfrm>
          <a:prstGeom prst="rect">
            <a:avLst/>
          </a:prstGeom>
          <a:ln w="38100">
            <a:solidFill>
              <a:srgbClr val="FF0000"/>
            </a:solidFill>
          </a:ln>
        </p:spPr>
      </p:pic>
      <p:pic>
        <p:nvPicPr>
          <p:cNvPr id="5" name="Picture 4" descr="rofik.jpg"/>
          <p:cNvPicPr>
            <a:picLocks noChangeAspect="1"/>
          </p:cNvPicPr>
          <p:nvPr/>
        </p:nvPicPr>
        <p:blipFill>
          <a:blip r:embed="rId4"/>
          <a:stretch>
            <a:fillRect/>
          </a:stretch>
        </p:blipFill>
        <p:spPr>
          <a:xfrm>
            <a:off x="5214674" y="1066800"/>
            <a:ext cx="1033726" cy="1267969"/>
          </a:xfrm>
          <a:prstGeom prst="rect">
            <a:avLst/>
          </a:prstGeom>
          <a:ln w="38100">
            <a:solidFill>
              <a:srgbClr val="FF0000"/>
            </a:solidFill>
          </a:ln>
        </p:spPr>
      </p:pic>
      <p:pic>
        <p:nvPicPr>
          <p:cNvPr id="6" name="Picture 5" descr="jabbar.jpg"/>
          <p:cNvPicPr>
            <a:picLocks noChangeAspect="1"/>
          </p:cNvPicPr>
          <p:nvPr/>
        </p:nvPicPr>
        <p:blipFill>
          <a:blip r:embed="rId5" cstate="print"/>
          <a:stretch>
            <a:fillRect/>
          </a:stretch>
        </p:blipFill>
        <p:spPr>
          <a:xfrm>
            <a:off x="6490735" y="1066800"/>
            <a:ext cx="1129265" cy="1267968"/>
          </a:xfrm>
          <a:prstGeom prst="rect">
            <a:avLst/>
          </a:prstGeom>
          <a:ln w="38100">
            <a:solidFill>
              <a:srgbClr val="FF0000"/>
            </a:solidFill>
          </a:ln>
        </p:spPr>
      </p:pic>
      <p:pic>
        <p:nvPicPr>
          <p:cNvPr id="7" name="Picture 6" descr="Vasashohid-Salam.jpg"/>
          <p:cNvPicPr>
            <a:picLocks noChangeAspect="1"/>
          </p:cNvPicPr>
          <p:nvPr/>
        </p:nvPicPr>
        <p:blipFill>
          <a:blip r:embed="rId6" cstate="print"/>
          <a:stretch>
            <a:fillRect/>
          </a:stretch>
        </p:blipFill>
        <p:spPr>
          <a:xfrm>
            <a:off x="7772400" y="1066800"/>
            <a:ext cx="1003691" cy="1267969"/>
          </a:xfrm>
          <a:prstGeom prst="rect">
            <a:avLst/>
          </a:prstGeom>
          <a:ln w="38100">
            <a:solidFill>
              <a:srgbClr val="FF0000"/>
            </a:solidFill>
          </a:ln>
        </p:spPr>
      </p:pic>
      <p:pic>
        <p:nvPicPr>
          <p:cNvPr id="8" name="Picture 7" descr="unnamed (1).jpg"/>
          <p:cNvPicPr>
            <a:picLocks noChangeAspect="1"/>
          </p:cNvPicPr>
          <p:nvPr/>
        </p:nvPicPr>
        <p:blipFill>
          <a:blip r:embed="rId3"/>
          <a:stretch>
            <a:fillRect/>
          </a:stretch>
        </p:blipFill>
        <p:spPr>
          <a:xfrm>
            <a:off x="152400" y="2667000"/>
            <a:ext cx="990600" cy="1277874"/>
          </a:xfrm>
          <a:prstGeom prst="rect">
            <a:avLst/>
          </a:prstGeom>
          <a:ln w="38100">
            <a:solidFill>
              <a:srgbClr val="FF0000"/>
            </a:solidFill>
          </a:ln>
        </p:spPr>
      </p:pic>
      <p:pic>
        <p:nvPicPr>
          <p:cNvPr id="9" name="Picture 8" descr="Dhaka-University.jpg"/>
          <p:cNvPicPr>
            <a:picLocks noChangeAspect="1"/>
          </p:cNvPicPr>
          <p:nvPr/>
        </p:nvPicPr>
        <p:blipFill>
          <a:blip r:embed="rId7" cstate="print"/>
          <a:stretch>
            <a:fillRect/>
          </a:stretch>
        </p:blipFill>
        <p:spPr>
          <a:xfrm>
            <a:off x="1371600" y="2590800"/>
            <a:ext cx="2457802" cy="1447799"/>
          </a:xfrm>
          <a:prstGeom prst="rect">
            <a:avLst/>
          </a:prstGeom>
          <a:ln w="38100">
            <a:solidFill>
              <a:srgbClr val="FF0000"/>
            </a:solidFill>
          </a:ln>
        </p:spPr>
      </p:pic>
      <p:pic>
        <p:nvPicPr>
          <p:cNvPr id="11" name="Picture 10" descr="100435_1.jpg"/>
          <p:cNvPicPr>
            <a:picLocks noChangeAspect="1"/>
          </p:cNvPicPr>
          <p:nvPr/>
        </p:nvPicPr>
        <p:blipFill>
          <a:blip r:embed="rId8" cstate="print"/>
          <a:stretch>
            <a:fillRect/>
          </a:stretch>
        </p:blipFill>
        <p:spPr>
          <a:xfrm>
            <a:off x="6705600" y="2590800"/>
            <a:ext cx="2133600" cy="1431600"/>
          </a:xfrm>
          <a:prstGeom prst="rect">
            <a:avLst/>
          </a:prstGeom>
          <a:ln w="38100">
            <a:solidFill>
              <a:srgbClr val="FF0000"/>
            </a:solidFill>
          </a:ln>
        </p:spPr>
      </p:pic>
      <p:sp>
        <p:nvSpPr>
          <p:cNvPr id="12" name="Snip Diagonal Corner Rectangle 11"/>
          <p:cNvSpPr/>
          <p:nvPr/>
        </p:nvSpPr>
        <p:spPr>
          <a:xfrm>
            <a:off x="228600" y="4191000"/>
            <a:ext cx="8610600" cy="2590800"/>
          </a:xfrm>
          <a:prstGeom prst="snip2DiagRect">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smtClean="0">
                <a:solidFill>
                  <a:srgbClr val="C00000"/>
                </a:solidFill>
                <a:latin typeface="Nikosban"/>
              </a:rPr>
              <a:t>১৯৫২ সালের ২১ ফেব্রুয়ারি।মাতৃভাষা বাংলার দাবিতে মিছিল বের হলো।মিছিলে পুলিশ গুলি করল। গুলিতে শহিদ হলেন রফিক, সালাম, বরকত, জব্বারসহ নাম না জানা অনেকে। তাঁরাই ভাষাশহিদ। তাঁদের মধ্যে বরকত ছিলেন ঢাকা বিশ্ববিদ্যালয়ের ছাত্র।তিনিও সেদিনের মিছিলে ছিলেন ও পুলিশের গুলিবিদ্ধ হন।তাঁর বন্ধুরা তাঁকে হাসপাতালে ভর্তি করলেও সেই রাতেই তিনি মারা যান। </a:t>
            </a:r>
            <a:endParaRPr lang="en-US" sz="2400" dirty="0">
              <a:solidFill>
                <a:srgbClr val="C00000"/>
              </a:solidFill>
              <a:latin typeface="Nikosban"/>
            </a:endParaRPr>
          </a:p>
        </p:txBody>
      </p:sp>
      <p:pic>
        <p:nvPicPr>
          <p:cNvPr id="13" name="Picture 12" descr="unnamed.png"/>
          <p:cNvPicPr>
            <a:picLocks noChangeAspect="1"/>
          </p:cNvPicPr>
          <p:nvPr/>
        </p:nvPicPr>
        <p:blipFill>
          <a:blip r:embed="rId9"/>
          <a:stretch>
            <a:fillRect/>
          </a:stretch>
        </p:blipFill>
        <p:spPr>
          <a:xfrm>
            <a:off x="3997426" y="2607320"/>
            <a:ext cx="2555774" cy="1422648"/>
          </a:xfrm>
          <a:prstGeom prst="rect">
            <a:avLst/>
          </a:prstGeom>
          <a:ln w="38100">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strips(down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strips(down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strips(down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strips(down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strips(down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strips(down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0" presetClass="entr" presetSubtype="0" decel="10000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strVal val="#ppt_w+.3"/>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Effect transition="in" filter="fade">
                                      <p:cBhvr>
                                        <p:cTn id="5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Arrow 2"/>
          <p:cNvSpPr/>
          <p:nvPr/>
        </p:nvSpPr>
        <p:spPr>
          <a:xfrm>
            <a:off x="1066800" y="228600"/>
            <a:ext cx="7010400" cy="914400"/>
          </a:xfrm>
          <a:prstGeom prst="downArrow">
            <a:avLst>
              <a:gd name="adj1" fmla="val 50000"/>
              <a:gd name="adj2" fmla="val 47067"/>
            </a:avLst>
          </a:prstGeom>
          <a:solidFill>
            <a:schemeClr val="tx2">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600" dirty="0" smtClean="0">
                <a:solidFill>
                  <a:srgbClr val="002060"/>
                </a:solidFill>
                <a:latin typeface="Nikosban"/>
              </a:rPr>
              <a:t>জোড়ায় পাঠ</a:t>
            </a:r>
          </a:p>
        </p:txBody>
      </p:sp>
      <p:sp>
        <p:nvSpPr>
          <p:cNvPr id="4" name="Rounded Rectangle 3"/>
          <p:cNvSpPr/>
          <p:nvPr/>
        </p:nvSpPr>
        <p:spPr>
          <a:xfrm>
            <a:off x="457200" y="1524000"/>
            <a:ext cx="8077200" cy="2819400"/>
          </a:xfrm>
          <a:prstGeom prst="roundRect">
            <a:avLst/>
          </a:prstGeom>
          <a:solidFill>
            <a:schemeClr val="bg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00B050"/>
                </a:solidFill>
                <a:latin typeface="Nikosban"/>
              </a:rPr>
              <a:t>প্রিয় শিক্ষার্থী, তোমরা এবার জোড়ায় জোড়ায় মুখোমুখি ঘুরে বসবে।প্রত্যেক জোড়ায় পাঠ্যাংশটির ১ম লাইন একজন পড়বে অপরজন শুনবে ও আঙ্গুল রেখে মেলাবে।ভুল হলে সাহায্য করবে। এরপর অপরজন ২য় লাইন পড়বে।এভাবে দুজনে পালাক্রমে সম্পূর্ণ পাঠ্যাংশটি  ২ বার পড়বে।</a:t>
            </a:r>
            <a:endParaRPr lang="en-US" sz="2800" dirty="0">
              <a:solidFill>
                <a:srgbClr val="00B050"/>
              </a:solidFill>
              <a:latin typeface="Nikosban"/>
            </a:endParaRPr>
          </a:p>
        </p:txBody>
      </p:sp>
      <p:sp>
        <p:nvSpPr>
          <p:cNvPr id="5" name="Snip Diagonal Corner Rectangle 4"/>
          <p:cNvSpPr/>
          <p:nvPr/>
        </p:nvSpPr>
        <p:spPr>
          <a:xfrm>
            <a:off x="609600" y="4495800"/>
            <a:ext cx="7848600" cy="990600"/>
          </a:xfrm>
          <a:prstGeom prst="snip2Diag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002060"/>
                </a:solidFill>
                <a:latin typeface="Nikosban"/>
              </a:rPr>
              <a:t>এবার তোমরা যুক্তব্যঞ্জনগুলো খুঁজে বের কর ও খাতায় লেখ।</a:t>
            </a:r>
            <a:endParaRPr lang="en-US" sz="2800" dirty="0">
              <a:solidFill>
                <a:srgbClr val="002060"/>
              </a:solidFill>
              <a:latin typeface="Nikosban"/>
            </a:endParaRPr>
          </a:p>
        </p:txBody>
      </p:sp>
      <p:sp>
        <p:nvSpPr>
          <p:cNvPr id="6" name="Snip Diagonal Corner Rectangle 5"/>
          <p:cNvSpPr/>
          <p:nvPr/>
        </p:nvSpPr>
        <p:spPr>
          <a:xfrm>
            <a:off x="1981200" y="5791200"/>
            <a:ext cx="5791200" cy="685800"/>
          </a:xfrm>
          <a:prstGeom prst="snip2DiagRect">
            <a:avLst/>
          </a:prstGeom>
          <a:solidFill>
            <a:schemeClr val="accent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00B0F0"/>
                </a:solidFill>
                <a:latin typeface="Nikosban"/>
              </a:rPr>
              <a:t>এখন তোমরা আগের মতো বসো।</a:t>
            </a:r>
            <a:endParaRPr lang="en-US" sz="2800" dirty="0">
              <a:solidFill>
                <a:srgbClr val="00B0F0"/>
              </a:solidFill>
              <a:latin typeface="Nikosb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8" presetClass="entr" presetSubtype="0" accel="50000" fill="hold" grpId="0" nodeType="clickEffect">
                                  <p:stCondLst>
                                    <p:cond delay="0"/>
                                  </p:stCondLst>
                                  <p:iterate type="lt">
                                    <p:tmPct val="50000"/>
                                  </p:iterate>
                                  <p:childTnLst>
                                    <p:set>
                                      <p:cBhvr>
                                        <p:cTn id="18" dur="1" fill="hold">
                                          <p:stCondLst>
                                            <p:cond delay="0"/>
                                          </p:stCondLst>
                                        </p:cTn>
                                        <p:tgtEl>
                                          <p:spTgt spid="5"/>
                                        </p:tgtEl>
                                        <p:attrNameLst>
                                          <p:attrName>style.visibility</p:attrName>
                                        </p:attrNameLst>
                                      </p:cBhvr>
                                      <p:to>
                                        <p:strVal val="visible"/>
                                      </p:to>
                                    </p:set>
                                    <p:set>
                                      <p:cBhvr>
                                        <p:cTn id="19" dur="228" fill="hold">
                                          <p:stCondLst>
                                            <p:cond delay="0"/>
                                          </p:stCondLst>
                                        </p:cTn>
                                        <p:tgtEl>
                                          <p:spTgt spid="5"/>
                                        </p:tgtEl>
                                        <p:attrNameLst>
                                          <p:attrName>style.rotation</p:attrName>
                                        </p:attrNameLst>
                                      </p:cBhvr>
                                      <p:to>
                                        <p:strVal val="-45.0"/>
                                      </p:to>
                                    </p:set>
                                    <p:anim calcmode="lin" valueType="num">
                                      <p:cBhvr>
                                        <p:cTn id="20" dur="228" fill="hold">
                                          <p:stCondLst>
                                            <p:cond delay="228"/>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1" dur="228"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2" dur="78" decel="50000" autoRev="1" fill="hold">
                                          <p:stCondLst>
                                            <p:cond delay="228"/>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3"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p:cNvSpPr/>
          <p:nvPr/>
        </p:nvSpPr>
        <p:spPr>
          <a:xfrm>
            <a:off x="609600" y="152400"/>
            <a:ext cx="7848600" cy="914400"/>
          </a:xfrm>
          <a:prstGeom prst="snip2Diag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002060"/>
                </a:solidFill>
                <a:latin typeface="Nikosban"/>
              </a:rPr>
              <a:t>এবার তোমরা তোমাদের খাতায় লেখা যুক্তব্যঞ্জনগুলো বলো।</a:t>
            </a:r>
            <a:endParaRPr lang="en-US" sz="2800" dirty="0">
              <a:solidFill>
                <a:srgbClr val="002060"/>
              </a:solidFill>
              <a:latin typeface="Nikosban"/>
            </a:endParaRPr>
          </a:p>
        </p:txBody>
      </p:sp>
      <p:sp>
        <p:nvSpPr>
          <p:cNvPr id="16" name="Oval 15"/>
          <p:cNvSpPr/>
          <p:nvPr/>
        </p:nvSpPr>
        <p:spPr>
          <a:xfrm>
            <a:off x="2286000" y="4191000"/>
            <a:ext cx="1905000" cy="609600"/>
          </a:xfrm>
          <a:prstGeom prst="ellipse">
            <a:avLst/>
          </a:prstGeom>
          <a:solidFill>
            <a:schemeClr val="accent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dirty="0" smtClean="0">
                <a:solidFill>
                  <a:srgbClr val="00B0F0"/>
                </a:solidFill>
                <a:latin typeface="Nikosban"/>
              </a:rPr>
              <a:t>বিশ্ববিদ্যালয়</a:t>
            </a:r>
            <a:endParaRPr lang="en-US" dirty="0">
              <a:solidFill>
                <a:srgbClr val="00B0F0"/>
              </a:solidFill>
              <a:latin typeface="Nikosban"/>
            </a:endParaRPr>
          </a:p>
        </p:txBody>
      </p:sp>
      <p:sp>
        <p:nvSpPr>
          <p:cNvPr id="19" name="Oval 18"/>
          <p:cNvSpPr/>
          <p:nvPr/>
        </p:nvSpPr>
        <p:spPr>
          <a:xfrm>
            <a:off x="2286000" y="6019800"/>
            <a:ext cx="1905000" cy="533400"/>
          </a:xfrm>
          <a:prstGeom prst="ellipse">
            <a:avLst/>
          </a:prstGeom>
          <a:solidFill>
            <a:schemeClr val="accent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00B0F0"/>
                </a:solidFill>
                <a:latin typeface="Nikosban"/>
              </a:rPr>
              <a:t>সম্ভব</a:t>
            </a:r>
            <a:endParaRPr lang="en-US" sz="2800" dirty="0">
              <a:solidFill>
                <a:srgbClr val="00B0F0"/>
              </a:solidFill>
              <a:latin typeface="Nikosban"/>
            </a:endParaRPr>
          </a:p>
        </p:txBody>
      </p:sp>
      <p:sp>
        <p:nvSpPr>
          <p:cNvPr id="20" name="Oval 19"/>
          <p:cNvSpPr/>
          <p:nvPr/>
        </p:nvSpPr>
        <p:spPr>
          <a:xfrm>
            <a:off x="2286000" y="5105400"/>
            <a:ext cx="1905000" cy="533400"/>
          </a:xfrm>
          <a:prstGeom prst="ellipse">
            <a:avLst/>
          </a:prstGeom>
          <a:solidFill>
            <a:schemeClr val="accent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00B0F0"/>
                </a:solidFill>
                <a:latin typeface="Nikosban"/>
              </a:rPr>
              <a:t>বন্ধু</a:t>
            </a:r>
            <a:endParaRPr lang="en-US" sz="2800" dirty="0">
              <a:solidFill>
                <a:srgbClr val="00B0F0"/>
              </a:solidFill>
              <a:latin typeface="Nikosban"/>
            </a:endParaRPr>
          </a:p>
        </p:txBody>
      </p:sp>
      <p:sp>
        <p:nvSpPr>
          <p:cNvPr id="21" name="Oval 20"/>
          <p:cNvSpPr/>
          <p:nvPr/>
        </p:nvSpPr>
        <p:spPr>
          <a:xfrm>
            <a:off x="2209800" y="3276600"/>
            <a:ext cx="1905000" cy="533400"/>
          </a:xfrm>
          <a:prstGeom prst="ellipse">
            <a:avLst/>
          </a:prstGeom>
          <a:solidFill>
            <a:schemeClr val="accent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00B0F0"/>
                </a:solidFill>
                <a:latin typeface="Nikosban"/>
              </a:rPr>
              <a:t>জব্বার</a:t>
            </a:r>
            <a:endParaRPr lang="en-US" sz="2800" dirty="0">
              <a:solidFill>
                <a:srgbClr val="00B0F0"/>
              </a:solidFill>
              <a:latin typeface="Nikosban"/>
            </a:endParaRPr>
          </a:p>
        </p:txBody>
      </p:sp>
      <p:sp>
        <p:nvSpPr>
          <p:cNvPr id="22" name="Snip Diagonal Corner Rectangle 21"/>
          <p:cNvSpPr/>
          <p:nvPr/>
        </p:nvSpPr>
        <p:spPr>
          <a:xfrm>
            <a:off x="609600" y="1143000"/>
            <a:ext cx="7848600" cy="457200"/>
          </a:xfrm>
          <a:prstGeom prst="snip2Diag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002060"/>
                </a:solidFill>
                <a:latin typeface="Nikosban"/>
              </a:rPr>
              <a:t>এখন আমি যুক্তব্যঞ্জনগুলো ভেঙ্গে দেখাব।</a:t>
            </a:r>
            <a:endParaRPr lang="en-US" sz="2800" dirty="0">
              <a:solidFill>
                <a:srgbClr val="002060"/>
              </a:solidFill>
              <a:latin typeface="Nikosban"/>
            </a:endParaRPr>
          </a:p>
        </p:txBody>
      </p:sp>
      <p:sp>
        <p:nvSpPr>
          <p:cNvPr id="23" name="Rectangle 22"/>
          <p:cNvSpPr/>
          <p:nvPr/>
        </p:nvSpPr>
        <p:spPr>
          <a:xfrm>
            <a:off x="152400" y="3352800"/>
            <a:ext cx="457200" cy="381000"/>
          </a:xfrm>
          <a:prstGeom prst="rect">
            <a:avLst/>
          </a:prstGeom>
          <a:solidFill>
            <a:schemeClr val="accent3">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C00000"/>
                </a:solidFill>
                <a:latin typeface="Nikosban"/>
              </a:rPr>
              <a:t>ব্ব</a:t>
            </a:r>
            <a:endParaRPr lang="en-US" sz="2800" dirty="0">
              <a:solidFill>
                <a:srgbClr val="C00000"/>
              </a:solidFill>
              <a:latin typeface="Nikosban"/>
            </a:endParaRPr>
          </a:p>
        </p:txBody>
      </p:sp>
      <p:sp>
        <p:nvSpPr>
          <p:cNvPr id="24" name="Rectangle 23"/>
          <p:cNvSpPr/>
          <p:nvPr/>
        </p:nvSpPr>
        <p:spPr>
          <a:xfrm>
            <a:off x="152400" y="4267200"/>
            <a:ext cx="457200" cy="381000"/>
          </a:xfrm>
          <a:prstGeom prst="rect">
            <a:avLst/>
          </a:prstGeom>
          <a:solidFill>
            <a:schemeClr val="accent3">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C00000"/>
                </a:solidFill>
                <a:latin typeface="Nikosban"/>
              </a:rPr>
              <a:t>শ্ব</a:t>
            </a:r>
            <a:endParaRPr lang="en-US" sz="2800" dirty="0">
              <a:solidFill>
                <a:srgbClr val="C00000"/>
              </a:solidFill>
              <a:latin typeface="Nikosban"/>
            </a:endParaRPr>
          </a:p>
        </p:txBody>
      </p:sp>
      <p:sp>
        <p:nvSpPr>
          <p:cNvPr id="25" name="Rectangle 24"/>
          <p:cNvSpPr/>
          <p:nvPr/>
        </p:nvSpPr>
        <p:spPr>
          <a:xfrm>
            <a:off x="152400" y="5181600"/>
            <a:ext cx="457200" cy="381000"/>
          </a:xfrm>
          <a:prstGeom prst="rect">
            <a:avLst/>
          </a:prstGeom>
          <a:solidFill>
            <a:schemeClr val="accent3">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C00000"/>
                </a:solidFill>
                <a:latin typeface="Nikosban"/>
              </a:rPr>
              <a:t>ন্ধ</a:t>
            </a:r>
            <a:endParaRPr lang="en-US" sz="2800" dirty="0">
              <a:solidFill>
                <a:srgbClr val="C00000"/>
              </a:solidFill>
              <a:latin typeface="Nikosban"/>
            </a:endParaRPr>
          </a:p>
        </p:txBody>
      </p:sp>
      <p:sp>
        <p:nvSpPr>
          <p:cNvPr id="26" name="Rectangle 25"/>
          <p:cNvSpPr/>
          <p:nvPr/>
        </p:nvSpPr>
        <p:spPr>
          <a:xfrm>
            <a:off x="152400" y="6096000"/>
            <a:ext cx="457200" cy="381000"/>
          </a:xfrm>
          <a:prstGeom prst="rect">
            <a:avLst/>
          </a:prstGeom>
          <a:solidFill>
            <a:schemeClr val="accent3">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C00000"/>
                </a:solidFill>
                <a:latin typeface="Nikosban"/>
              </a:rPr>
              <a:t>ম্ভ</a:t>
            </a:r>
            <a:endParaRPr lang="en-US" sz="2800" dirty="0">
              <a:solidFill>
                <a:srgbClr val="C00000"/>
              </a:solidFill>
              <a:latin typeface="Nikosban"/>
            </a:endParaRPr>
          </a:p>
        </p:txBody>
      </p:sp>
      <p:sp>
        <p:nvSpPr>
          <p:cNvPr id="28" name="Rectangle 27"/>
          <p:cNvSpPr/>
          <p:nvPr/>
        </p:nvSpPr>
        <p:spPr>
          <a:xfrm>
            <a:off x="1143000" y="3352800"/>
            <a:ext cx="457200" cy="381000"/>
          </a:xfrm>
          <a:prstGeom prst="rect">
            <a:avLst/>
          </a:prstGeom>
          <a:solidFill>
            <a:schemeClr val="accent3">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C00000"/>
                </a:solidFill>
                <a:latin typeface="Nikosban"/>
              </a:rPr>
              <a:t>ব</a:t>
            </a:r>
            <a:endParaRPr lang="en-US" sz="2800" dirty="0">
              <a:solidFill>
                <a:srgbClr val="C00000"/>
              </a:solidFill>
              <a:latin typeface="Nikosban"/>
            </a:endParaRPr>
          </a:p>
        </p:txBody>
      </p:sp>
      <p:sp>
        <p:nvSpPr>
          <p:cNvPr id="29" name="Rectangle 28"/>
          <p:cNvSpPr/>
          <p:nvPr/>
        </p:nvSpPr>
        <p:spPr>
          <a:xfrm>
            <a:off x="1676400" y="3352800"/>
            <a:ext cx="457200" cy="381000"/>
          </a:xfrm>
          <a:prstGeom prst="rect">
            <a:avLst/>
          </a:prstGeom>
          <a:solidFill>
            <a:schemeClr val="accent3">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C00000"/>
                </a:solidFill>
                <a:latin typeface="Nikosban"/>
              </a:rPr>
              <a:t>ব</a:t>
            </a:r>
            <a:endParaRPr lang="en-US" sz="2800" dirty="0">
              <a:solidFill>
                <a:srgbClr val="C00000"/>
              </a:solidFill>
              <a:latin typeface="Nikosban"/>
            </a:endParaRPr>
          </a:p>
        </p:txBody>
      </p:sp>
      <p:sp>
        <p:nvSpPr>
          <p:cNvPr id="30" name="Rectangle 29"/>
          <p:cNvSpPr/>
          <p:nvPr/>
        </p:nvSpPr>
        <p:spPr>
          <a:xfrm>
            <a:off x="1676400" y="4267200"/>
            <a:ext cx="457200" cy="381000"/>
          </a:xfrm>
          <a:prstGeom prst="rect">
            <a:avLst/>
          </a:prstGeom>
          <a:solidFill>
            <a:schemeClr val="accent3">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C00000"/>
                </a:solidFill>
                <a:latin typeface="Nikosban"/>
              </a:rPr>
              <a:t>ব</a:t>
            </a:r>
            <a:endParaRPr lang="en-US" sz="2800" dirty="0">
              <a:solidFill>
                <a:srgbClr val="C00000"/>
              </a:solidFill>
              <a:latin typeface="Nikosban"/>
            </a:endParaRPr>
          </a:p>
        </p:txBody>
      </p:sp>
      <p:sp>
        <p:nvSpPr>
          <p:cNvPr id="31" name="Rectangle 30"/>
          <p:cNvSpPr/>
          <p:nvPr/>
        </p:nvSpPr>
        <p:spPr>
          <a:xfrm>
            <a:off x="1143000" y="4267200"/>
            <a:ext cx="457200" cy="381000"/>
          </a:xfrm>
          <a:prstGeom prst="rect">
            <a:avLst/>
          </a:prstGeom>
          <a:solidFill>
            <a:schemeClr val="accent3">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C00000"/>
                </a:solidFill>
                <a:latin typeface="Nikosban"/>
              </a:rPr>
              <a:t>শ</a:t>
            </a:r>
            <a:endParaRPr lang="en-US" sz="2800" dirty="0">
              <a:solidFill>
                <a:srgbClr val="C00000"/>
              </a:solidFill>
              <a:latin typeface="Nikosban"/>
            </a:endParaRPr>
          </a:p>
        </p:txBody>
      </p:sp>
      <p:sp>
        <p:nvSpPr>
          <p:cNvPr id="32" name="Rectangle 31"/>
          <p:cNvSpPr/>
          <p:nvPr/>
        </p:nvSpPr>
        <p:spPr>
          <a:xfrm>
            <a:off x="1676400" y="5181600"/>
            <a:ext cx="457200" cy="381000"/>
          </a:xfrm>
          <a:prstGeom prst="rect">
            <a:avLst/>
          </a:prstGeom>
          <a:solidFill>
            <a:schemeClr val="accent3">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C00000"/>
                </a:solidFill>
                <a:latin typeface="Nikosban"/>
              </a:rPr>
              <a:t>ধ</a:t>
            </a:r>
            <a:endParaRPr lang="en-US" sz="2800" dirty="0">
              <a:solidFill>
                <a:srgbClr val="C00000"/>
              </a:solidFill>
              <a:latin typeface="Nikosban"/>
            </a:endParaRPr>
          </a:p>
        </p:txBody>
      </p:sp>
      <p:sp>
        <p:nvSpPr>
          <p:cNvPr id="33" name="Rectangle 32"/>
          <p:cNvSpPr/>
          <p:nvPr/>
        </p:nvSpPr>
        <p:spPr>
          <a:xfrm>
            <a:off x="1143000" y="5181600"/>
            <a:ext cx="457200" cy="381000"/>
          </a:xfrm>
          <a:prstGeom prst="rect">
            <a:avLst/>
          </a:prstGeom>
          <a:solidFill>
            <a:schemeClr val="accent3">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C00000"/>
                </a:solidFill>
                <a:latin typeface="Nikosban"/>
              </a:rPr>
              <a:t>ন</a:t>
            </a:r>
            <a:endParaRPr lang="en-US" sz="2800" dirty="0">
              <a:solidFill>
                <a:srgbClr val="C00000"/>
              </a:solidFill>
              <a:latin typeface="Nikosban"/>
            </a:endParaRPr>
          </a:p>
        </p:txBody>
      </p:sp>
      <p:sp>
        <p:nvSpPr>
          <p:cNvPr id="34" name="Rectangle 33"/>
          <p:cNvSpPr/>
          <p:nvPr/>
        </p:nvSpPr>
        <p:spPr>
          <a:xfrm>
            <a:off x="1676400" y="6096000"/>
            <a:ext cx="457200" cy="381000"/>
          </a:xfrm>
          <a:prstGeom prst="rect">
            <a:avLst/>
          </a:prstGeom>
          <a:solidFill>
            <a:schemeClr val="accent3">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C00000"/>
                </a:solidFill>
                <a:latin typeface="Nikosban"/>
              </a:rPr>
              <a:t>ভ</a:t>
            </a:r>
            <a:endParaRPr lang="en-US" sz="2800" dirty="0">
              <a:solidFill>
                <a:srgbClr val="C00000"/>
              </a:solidFill>
              <a:latin typeface="Nikosban"/>
            </a:endParaRPr>
          </a:p>
        </p:txBody>
      </p:sp>
      <p:sp>
        <p:nvSpPr>
          <p:cNvPr id="35" name="Rectangle 34"/>
          <p:cNvSpPr/>
          <p:nvPr/>
        </p:nvSpPr>
        <p:spPr>
          <a:xfrm>
            <a:off x="1143000" y="6096000"/>
            <a:ext cx="457200" cy="381000"/>
          </a:xfrm>
          <a:prstGeom prst="rect">
            <a:avLst/>
          </a:prstGeom>
          <a:solidFill>
            <a:schemeClr val="accent3">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C00000"/>
                </a:solidFill>
                <a:latin typeface="Nikosban"/>
              </a:rPr>
              <a:t>ম</a:t>
            </a:r>
            <a:endParaRPr lang="en-US" sz="2800" dirty="0">
              <a:solidFill>
                <a:srgbClr val="C00000"/>
              </a:solidFill>
              <a:latin typeface="Nikosban"/>
            </a:endParaRPr>
          </a:p>
        </p:txBody>
      </p:sp>
      <p:sp>
        <p:nvSpPr>
          <p:cNvPr id="36" name="Snip Diagonal Corner Rectangle 35"/>
          <p:cNvSpPr/>
          <p:nvPr/>
        </p:nvSpPr>
        <p:spPr>
          <a:xfrm>
            <a:off x="609600" y="1676400"/>
            <a:ext cx="7848600" cy="457200"/>
          </a:xfrm>
          <a:prstGeom prst="snip2Diag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rgbClr val="002060"/>
                </a:solidFill>
                <a:latin typeface="Nikosban"/>
              </a:rPr>
              <a:t>এবার আমি  যুক্তব্যঞ্জনযুক্ত শব্দগুলো লিখব।</a:t>
            </a:r>
            <a:endParaRPr lang="en-US" sz="2800" dirty="0">
              <a:solidFill>
                <a:srgbClr val="002060"/>
              </a:solidFill>
              <a:latin typeface="Nikosban"/>
            </a:endParaRPr>
          </a:p>
        </p:txBody>
      </p:sp>
      <p:sp>
        <p:nvSpPr>
          <p:cNvPr id="38" name="Snip Diagonal Corner Rectangle 37"/>
          <p:cNvSpPr/>
          <p:nvPr/>
        </p:nvSpPr>
        <p:spPr>
          <a:xfrm>
            <a:off x="609600" y="2286000"/>
            <a:ext cx="7848600" cy="762000"/>
          </a:xfrm>
          <a:prstGeom prst="snip2Diag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smtClean="0">
                <a:solidFill>
                  <a:srgbClr val="002060"/>
                </a:solidFill>
                <a:latin typeface="Nikosban"/>
              </a:rPr>
              <a:t>এখন আমি </a:t>
            </a:r>
            <a:r>
              <a:rPr lang="bn-BD" sz="2800" dirty="0" smtClean="0">
                <a:solidFill>
                  <a:srgbClr val="002060"/>
                </a:solidFill>
                <a:latin typeface="Nikosban"/>
              </a:rPr>
              <a:t>যুক্তব্যঞ্জনযুক্ত শব্দগুলো দিয়ে বাক্য তৈরি করব।</a:t>
            </a:r>
            <a:endParaRPr lang="en-US" sz="2800" dirty="0">
              <a:solidFill>
                <a:srgbClr val="002060"/>
              </a:solidFill>
              <a:latin typeface="Nikosban"/>
            </a:endParaRPr>
          </a:p>
        </p:txBody>
      </p:sp>
      <p:sp>
        <p:nvSpPr>
          <p:cNvPr id="39" name="Left Arrow 38"/>
          <p:cNvSpPr/>
          <p:nvPr/>
        </p:nvSpPr>
        <p:spPr>
          <a:xfrm>
            <a:off x="4114800" y="3200400"/>
            <a:ext cx="4572000" cy="685800"/>
          </a:xfrm>
          <a:prstGeom prst="leftArrow">
            <a:avLst/>
          </a:prstGeom>
          <a:solidFill>
            <a:schemeClr val="accent4">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000" dirty="0" smtClean="0">
                <a:solidFill>
                  <a:srgbClr val="C00000"/>
                </a:solidFill>
                <a:latin typeface="Nikosban"/>
              </a:rPr>
              <a:t>জব্বার আমাদের ভাষাশহিদ।</a:t>
            </a:r>
            <a:endParaRPr lang="en-US" sz="2000" dirty="0">
              <a:solidFill>
                <a:srgbClr val="C00000"/>
              </a:solidFill>
              <a:latin typeface="Nikosban"/>
            </a:endParaRPr>
          </a:p>
        </p:txBody>
      </p:sp>
      <p:sp>
        <p:nvSpPr>
          <p:cNvPr id="43" name="Left Arrow 42"/>
          <p:cNvSpPr/>
          <p:nvPr/>
        </p:nvSpPr>
        <p:spPr>
          <a:xfrm>
            <a:off x="4191000" y="4191000"/>
            <a:ext cx="4572000" cy="685800"/>
          </a:xfrm>
          <a:prstGeom prst="leftArrow">
            <a:avLst/>
          </a:prstGeom>
          <a:solidFill>
            <a:schemeClr val="accent4">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000" dirty="0" smtClean="0">
                <a:solidFill>
                  <a:srgbClr val="C00000"/>
                </a:solidFill>
                <a:latin typeface="Nikosban"/>
              </a:rPr>
              <a:t>বরকত ঢাকা বিশ্ববিদ্যালয়ের ছাত্র।</a:t>
            </a:r>
            <a:endParaRPr lang="en-US" sz="2000" dirty="0">
              <a:solidFill>
                <a:srgbClr val="C00000"/>
              </a:solidFill>
              <a:latin typeface="Nikosban"/>
            </a:endParaRPr>
          </a:p>
        </p:txBody>
      </p:sp>
      <p:sp>
        <p:nvSpPr>
          <p:cNvPr id="44" name="Left Arrow 43"/>
          <p:cNvSpPr/>
          <p:nvPr/>
        </p:nvSpPr>
        <p:spPr>
          <a:xfrm>
            <a:off x="4191000" y="5029200"/>
            <a:ext cx="4572000" cy="685800"/>
          </a:xfrm>
          <a:prstGeom prst="leftArrow">
            <a:avLst/>
          </a:prstGeom>
          <a:solidFill>
            <a:schemeClr val="accent4">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000" dirty="0" smtClean="0">
                <a:solidFill>
                  <a:srgbClr val="C00000"/>
                </a:solidFill>
                <a:latin typeface="Nikosban"/>
              </a:rPr>
              <a:t>বন্ধুরা তাঁকে হাসপাতালে ভর্তি করলেন।</a:t>
            </a:r>
            <a:endParaRPr lang="en-US" sz="2000" dirty="0">
              <a:solidFill>
                <a:srgbClr val="C00000"/>
              </a:solidFill>
              <a:latin typeface="Nikosban"/>
            </a:endParaRPr>
          </a:p>
        </p:txBody>
      </p:sp>
      <p:sp>
        <p:nvSpPr>
          <p:cNvPr id="45" name="Left Arrow 44"/>
          <p:cNvSpPr/>
          <p:nvPr/>
        </p:nvSpPr>
        <p:spPr>
          <a:xfrm>
            <a:off x="4191000" y="5943600"/>
            <a:ext cx="4572000" cy="685800"/>
          </a:xfrm>
          <a:prstGeom prst="leftArrow">
            <a:avLst/>
          </a:prstGeom>
          <a:solidFill>
            <a:schemeClr val="accent4">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000" dirty="0" smtClean="0">
                <a:solidFill>
                  <a:srgbClr val="C00000"/>
                </a:solidFill>
                <a:latin typeface="Nikosban"/>
              </a:rPr>
              <a:t>তাঁকে বাঁচানো সম্ভব হলো না।</a:t>
            </a:r>
            <a:endParaRPr lang="en-US" sz="2000" dirty="0">
              <a:solidFill>
                <a:srgbClr val="C00000"/>
              </a:solidFill>
              <a:latin typeface="Nikosb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ppt_w</p:attrName>
                                        </p:attrNameLst>
                                      </p:cBhvr>
                                      <p:tavLst>
                                        <p:tav tm="0" fmla="#ppt_w*sin(2.5*pi*$)">
                                          <p:val>
                                            <p:fltVal val="0"/>
                                          </p:val>
                                        </p:tav>
                                        <p:tav tm="100000">
                                          <p:val>
                                            <p:fltVal val="1"/>
                                          </p:val>
                                        </p:tav>
                                      </p:tavLst>
                                    </p:anim>
                                    <p:anim calcmode="lin" valueType="num">
                                      <p:cBhvr>
                                        <p:cTn id="9"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0-#ppt_w/2"/>
                                          </p:val>
                                        </p:tav>
                                        <p:tav tm="100000">
                                          <p:val>
                                            <p:strVal val="#ppt_x"/>
                                          </p:val>
                                        </p:tav>
                                      </p:tavLst>
                                    </p:anim>
                                    <p:anim calcmode="lin" valueType="num">
                                      <p:cBhvr additive="base">
                                        <p:cTn id="15"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0-#ppt_w/2"/>
                                          </p:val>
                                        </p:tav>
                                        <p:tav tm="100000">
                                          <p:val>
                                            <p:strVal val="#ppt_x"/>
                                          </p:val>
                                        </p:tav>
                                      </p:tavLst>
                                    </p:anim>
                                    <p:anim calcmode="lin" valueType="num">
                                      <p:cBhvr additive="base">
                                        <p:cTn id="2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0-#ppt_w/2"/>
                                          </p:val>
                                        </p:tav>
                                        <p:tav tm="100000">
                                          <p:val>
                                            <p:strVal val="#ppt_x"/>
                                          </p:val>
                                        </p:tav>
                                      </p:tavLst>
                                    </p:anim>
                                    <p:anim calcmode="lin" valueType="num">
                                      <p:cBhvr additive="base">
                                        <p:cTn id="3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grpId="0" nodeType="clickEffect">
                                  <p:stCondLst>
                                    <p:cond delay="0"/>
                                  </p:stCondLst>
                                  <p:iterate type="lt">
                                    <p:tmPct val="10000"/>
                                  </p:iterate>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anim calcmode="lin" valueType="num">
                                      <p:cBhvr>
                                        <p:cTn id="39" dur="500" fill="hold"/>
                                        <p:tgtEl>
                                          <p:spTgt spid="22"/>
                                        </p:tgtEl>
                                        <p:attrNameLst>
                                          <p:attrName>ppt_w</p:attrName>
                                        </p:attrNameLst>
                                      </p:cBhvr>
                                      <p:tavLst>
                                        <p:tav tm="0" fmla="#ppt_w*sin(2.5*pi*$)">
                                          <p:val>
                                            <p:fltVal val="0"/>
                                          </p:val>
                                        </p:tav>
                                        <p:tav tm="100000">
                                          <p:val>
                                            <p:fltVal val="1"/>
                                          </p:val>
                                        </p:tav>
                                      </p:tavLst>
                                    </p:anim>
                                    <p:anim calcmode="lin" valueType="num">
                                      <p:cBhvr>
                                        <p:cTn id="40"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strips(down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12"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strips(downLeft)">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6"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Horizontal)">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6"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arn(inHorizontal)">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strips(downLeft)">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12" fill="hold" grpId="0"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strips(downLeft)">
                                      <p:cBhvr>
                                        <p:cTn id="70" dur="500"/>
                                        <p:tgtEl>
                                          <p:spTgt spid="32"/>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6"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barn(inHorizontal)">
                                      <p:cBhvr>
                                        <p:cTn id="75" dur="500"/>
                                        <p:tgtEl>
                                          <p:spTgt spid="35"/>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6" fill="hold" grpId="0" nodeType="click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barn(inHorizontal)">
                                      <p:cBhvr>
                                        <p:cTn id="80" dur="500"/>
                                        <p:tgtEl>
                                          <p:spTgt spid="34"/>
                                        </p:tgtEl>
                                      </p:cBhvr>
                                    </p:animEffect>
                                  </p:childTnLst>
                                </p:cTn>
                              </p:par>
                            </p:childTnLst>
                          </p:cTn>
                        </p:par>
                      </p:childTnLst>
                    </p:cTn>
                  </p:par>
                  <p:par>
                    <p:cTn id="81" fill="hold">
                      <p:stCondLst>
                        <p:cond delay="indefinite"/>
                      </p:stCondLst>
                      <p:childTnLst>
                        <p:par>
                          <p:cTn id="82" fill="hold">
                            <p:stCondLst>
                              <p:cond delay="0"/>
                            </p:stCondLst>
                            <p:childTnLst>
                              <p:par>
                                <p:cTn id="83" presetID="45" presetClass="entr" presetSubtype="0" fill="hold" grpId="0" nodeType="clickEffect">
                                  <p:stCondLst>
                                    <p:cond delay="0"/>
                                  </p:stCondLst>
                                  <p:iterate type="lt">
                                    <p:tmPct val="10000"/>
                                  </p:iterate>
                                  <p:childTnLst>
                                    <p:set>
                                      <p:cBhvr>
                                        <p:cTn id="84" dur="1" fill="hold">
                                          <p:stCondLst>
                                            <p:cond delay="0"/>
                                          </p:stCondLst>
                                        </p:cTn>
                                        <p:tgtEl>
                                          <p:spTgt spid="36"/>
                                        </p:tgtEl>
                                        <p:attrNameLst>
                                          <p:attrName>style.visibility</p:attrName>
                                        </p:attrNameLst>
                                      </p:cBhvr>
                                      <p:to>
                                        <p:strVal val="visible"/>
                                      </p:to>
                                    </p:set>
                                    <p:animEffect transition="in" filter="fade">
                                      <p:cBhvr>
                                        <p:cTn id="85" dur="500"/>
                                        <p:tgtEl>
                                          <p:spTgt spid="36"/>
                                        </p:tgtEl>
                                      </p:cBhvr>
                                    </p:animEffect>
                                    <p:anim calcmode="lin" valueType="num">
                                      <p:cBhvr>
                                        <p:cTn id="86" dur="500" fill="hold"/>
                                        <p:tgtEl>
                                          <p:spTgt spid="36"/>
                                        </p:tgtEl>
                                        <p:attrNameLst>
                                          <p:attrName>ppt_w</p:attrName>
                                        </p:attrNameLst>
                                      </p:cBhvr>
                                      <p:tavLst>
                                        <p:tav tm="0" fmla="#ppt_w*sin(2.5*pi*$)">
                                          <p:val>
                                            <p:fltVal val="0"/>
                                          </p:val>
                                        </p:tav>
                                        <p:tav tm="100000">
                                          <p:val>
                                            <p:fltVal val="1"/>
                                          </p:val>
                                        </p:tav>
                                      </p:tavLst>
                                    </p:anim>
                                    <p:anim calcmode="lin" valueType="num">
                                      <p:cBhvr>
                                        <p:cTn id="87" dur="5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circle(in)">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ntr" presetSubtype="16"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circle(in)">
                                      <p:cBhvr>
                                        <p:cTn id="97" dur="500"/>
                                        <p:tgtEl>
                                          <p:spTgt spid="16"/>
                                        </p:tgtEl>
                                      </p:cBhvr>
                                    </p:animEffect>
                                  </p:childTnLst>
                                </p:cTn>
                              </p:par>
                            </p:childTnLst>
                          </p:cTn>
                        </p:par>
                      </p:childTnLst>
                    </p:cTn>
                  </p:par>
                  <p:par>
                    <p:cTn id="98" fill="hold">
                      <p:stCondLst>
                        <p:cond delay="indefinite"/>
                      </p:stCondLst>
                      <p:childTnLst>
                        <p:par>
                          <p:cTn id="99" fill="hold">
                            <p:stCondLst>
                              <p:cond delay="0"/>
                            </p:stCondLst>
                            <p:childTnLst>
                              <p:par>
                                <p:cTn id="100" presetID="6" presetClass="entr" presetSubtype="16" fill="hold" grpId="0" nodeType="click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circle(in)">
                                      <p:cBhvr>
                                        <p:cTn id="102" dur="500"/>
                                        <p:tgtEl>
                                          <p:spTgt spid="20"/>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ntr" presetSubtype="16" fill="hold" grpId="0" nodeType="click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circle(in)">
                                      <p:cBhvr>
                                        <p:cTn id="107" dur="500"/>
                                        <p:tgtEl>
                                          <p:spTgt spid="19"/>
                                        </p:tgtEl>
                                      </p:cBhvr>
                                    </p:animEffect>
                                  </p:childTnLst>
                                </p:cTn>
                              </p:par>
                            </p:childTnLst>
                          </p:cTn>
                        </p:par>
                      </p:childTnLst>
                    </p:cTn>
                  </p:par>
                  <p:par>
                    <p:cTn id="108" fill="hold">
                      <p:stCondLst>
                        <p:cond delay="indefinite"/>
                      </p:stCondLst>
                      <p:childTnLst>
                        <p:par>
                          <p:cTn id="109" fill="hold">
                            <p:stCondLst>
                              <p:cond delay="0"/>
                            </p:stCondLst>
                            <p:childTnLst>
                              <p:par>
                                <p:cTn id="110" presetID="45" presetClass="entr" presetSubtype="0" fill="hold" grpId="0" nodeType="clickEffect">
                                  <p:stCondLst>
                                    <p:cond delay="0"/>
                                  </p:stCondLst>
                                  <p:iterate type="lt">
                                    <p:tmPct val="10000"/>
                                  </p:iterate>
                                  <p:childTnLst>
                                    <p:set>
                                      <p:cBhvr>
                                        <p:cTn id="111" dur="1" fill="hold">
                                          <p:stCondLst>
                                            <p:cond delay="0"/>
                                          </p:stCondLst>
                                        </p:cTn>
                                        <p:tgtEl>
                                          <p:spTgt spid="38"/>
                                        </p:tgtEl>
                                        <p:attrNameLst>
                                          <p:attrName>style.visibility</p:attrName>
                                        </p:attrNameLst>
                                      </p:cBhvr>
                                      <p:to>
                                        <p:strVal val="visible"/>
                                      </p:to>
                                    </p:set>
                                    <p:animEffect transition="in" filter="fade">
                                      <p:cBhvr>
                                        <p:cTn id="112" dur="500"/>
                                        <p:tgtEl>
                                          <p:spTgt spid="38"/>
                                        </p:tgtEl>
                                      </p:cBhvr>
                                    </p:animEffect>
                                    <p:anim calcmode="lin" valueType="num">
                                      <p:cBhvr>
                                        <p:cTn id="113" dur="500" fill="hold"/>
                                        <p:tgtEl>
                                          <p:spTgt spid="38"/>
                                        </p:tgtEl>
                                        <p:attrNameLst>
                                          <p:attrName>ppt_w</p:attrName>
                                        </p:attrNameLst>
                                      </p:cBhvr>
                                      <p:tavLst>
                                        <p:tav tm="0" fmla="#ppt_w*sin(2.5*pi*$)">
                                          <p:val>
                                            <p:fltVal val="0"/>
                                          </p:val>
                                        </p:tav>
                                        <p:tav tm="100000">
                                          <p:val>
                                            <p:fltVal val="1"/>
                                          </p:val>
                                        </p:tav>
                                      </p:tavLst>
                                    </p:anim>
                                    <p:anim calcmode="lin" valueType="num">
                                      <p:cBhvr>
                                        <p:cTn id="114" dur="500" fill="hold"/>
                                        <p:tgtEl>
                                          <p:spTgt spid="38"/>
                                        </p:tgtEl>
                                        <p:attrNameLst>
                                          <p:attrName>ppt_h</p:attrName>
                                        </p:attrNameLst>
                                      </p:cBhvr>
                                      <p:tavLst>
                                        <p:tav tm="0">
                                          <p:val>
                                            <p:strVal val="#ppt_h"/>
                                          </p:val>
                                        </p:tav>
                                        <p:tav tm="100000">
                                          <p:val>
                                            <p:strVal val="#ppt_h"/>
                                          </p:val>
                                        </p:tav>
                                      </p:tavLst>
                                    </p:anim>
                                  </p:childTnLst>
                                </p:cTn>
                              </p:par>
                            </p:childTnLst>
                          </p:cTn>
                        </p:par>
                      </p:childTnLst>
                    </p:cTn>
                  </p:par>
                  <p:par>
                    <p:cTn id="115" fill="hold">
                      <p:stCondLst>
                        <p:cond delay="indefinite"/>
                      </p:stCondLst>
                      <p:childTnLst>
                        <p:par>
                          <p:cTn id="116" fill="hold">
                            <p:stCondLst>
                              <p:cond delay="0"/>
                            </p:stCondLst>
                            <p:childTnLst>
                              <p:par>
                                <p:cTn id="117" presetID="27" presetClass="entr" presetSubtype="0" fill="hold" grpId="0" nodeType="clickEffect">
                                  <p:stCondLst>
                                    <p:cond delay="0"/>
                                  </p:stCondLst>
                                  <p:iterate type="lt">
                                    <p:tmPct val="50000"/>
                                  </p:iterate>
                                  <p:childTnLst>
                                    <p:set>
                                      <p:cBhvr>
                                        <p:cTn id="118" dur="1" fill="hold">
                                          <p:stCondLst>
                                            <p:cond delay="0"/>
                                          </p:stCondLst>
                                        </p:cTn>
                                        <p:tgtEl>
                                          <p:spTgt spid="39"/>
                                        </p:tgtEl>
                                        <p:attrNameLst>
                                          <p:attrName>style.visibility</p:attrName>
                                        </p:attrNameLst>
                                      </p:cBhvr>
                                      <p:to>
                                        <p:strVal val="visible"/>
                                      </p:to>
                                    </p:set>
                                    <p:anim calcmode="discrete" valueType="clr">
                                      <p:cBhvr override="childStyle">
                                        <p:cTn id="119" dur="8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120" dur="80"/>
                                        <p:tgtEl>
                                          <p:spTgt spid="39"/>
                                        </p:tgtEl>
                                        <p:attrNameLst>
                                          <p:attrName>fillcolor</p:attrName>
                                        </p:attrNameLst>
                                      </p:cBhvr>
                                      <p:tavLst>
                                        <p:tav tm="0">
                                          <p:val>
                                            <p:clrVal>
                                              <a:schemeClr val="accent2"/>
                                            </p:clrVal>
                                          </p:val>
                                        </p:tav>
                                        <p:tav tm="50000">
                                          <p:val>
                                            <p:clrVal>
                                              <a:schemeClr val="hlink"/>
                                            </p:clrVal>
                                          </p:val>
                                        </p:tav>
                                      </p:tavLst>
                                    </p:anim>
                                    <p:set>
                                      <p:cBhvr>
                                        <p:cTn id="121" dur="80"/>
                                        <p:tgtEl>
                                          <p:spTgt spid="39"/>
                                        </p:tgtEl>
                                        <p:attrNameLst>
                                          <p:attrName>fill.type</p:attrName>
                                        </p:attrNameLst>
                                      </p:cBhvr>
                                      <p:to>
                                        <p:strVal val="solid"/>
                                      </p:to>
                                    </p:set>
                                  </p:childTnLst>
                                </p:cTn>
                              </p:par>
                            </p:childTnLst>
                          </p:cTn>
                        </p:par>
                      </p:childTnLst>
                    </p:cTn>
                  </p:par>
                  <p:par>
                    <p:cTn id="122" fill="hold">
                      <p:stCondLst>
                        <p:cond delay="indefinite"/>
                      </p:stCondLst>
                      <p:childTnLst>
                        <p:par>
                          <p:cTn id="123" fill="hold">
                            <p:stCondLst>
                              <p:cond delay="0"/>
                            </p:stCondLst>
                            <p:childTnLst>
                              <p:par>
                                <p:cTn id="124" presetID="27" presetClass="entr" presetSubtype="0" fill="hold" grpId="0" nodeType="clickEffect">
                                  <p:stCondLst>
                                    <p:cond delay="0"/>
                                  </p:stCondLst>
                                  <p:iterate type="lt">
                                    <p:tmPct val="50000"/>
                                  </p:iterate>
                                  <p:childTnLst>
                                    <p:set>
                                      <p:cBhvr>
                                        <p:cTn id="125" dur="1" fill="hold">
                                          <p:stCondLst>
                                            <p:cond delay="0"/>
                                          </p:stCondLst>
                                        </p:cTn>
                                        <p:tgtEl>
                                          <p:spTgt spid="43"/>
                                        </p:tgtEl>
                                        <p:attrNameLst>
                                          <p:attrName>style.visibility</p:attrName>
                                        </p:attrNameLst>
                                      </p:cBhvr>
                                      <p:to>
                                        <p:strVal val="visible"/>
                                      </p:to>
                                    </p:set>
                                    <p:anim calcmode="discrete" valueType="clr">
                                      <p:cBhvr override="childStyle">
                                        <p:cTn id="126" dur="8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127" dur="80"/>
                                        <p:tgtEl>
                                          <p:spTgt spid="43"/>
                                        </p:tgtEl>
                                        <p:attrNameLst>
                                          <p:attrName>fillcolor</p:attrName>
                                        </p:attrNameLst>
                                      </p:cBhvr>
                                      <p:tavLst>
                                        <p:tav tm="0">
                                          <p:val>
                                            <p:clrVal>
                                              <a:schemeClr val="accent2"/>
                                            </p:clrVal>
                                          </p:val>
                                        </p:tav>
                                        <p:tav tm="50000">
                                          <p:val>
                                            <p:clrVal>
                                              <a:schemeClr val="hlink"/>
                                            </p:clrVal>
                                          </p:val>
                                        </p:tav>
                                      </p:tavLst>
                                    </p:anim>
                                    <p:set>
                                      <p:cBhvr>
                                        <p:cTn id="128" dur="80"/>
                                        <p:tgtEl>
                                          <p:spTgt spid="43"/>
                                        </p:tgtEl>
                                        <p:attrNameLst>
                                          <p:attrName>fill.type</p:attrName>
                                        </p:attrNameLst>
                                      </p:cBhvr>
                                      <p:to>
                                        <p:strVal val="solid"/>
                                      </p:to>
                                    </p:set>
                                  </p:childTnLst>
                                </p:cTn>
                              </p:par>
                            </p:childTnLst>
                          </p:cTn>
                        </p:par>
                      </p:childTnLst>
                    </p:cTn>
                  </p:par>
                  <p:par>
                    <p:cTn id="129" fill="hold">
                      <p:stCondLst>
                        <p:cond delay="indefinite"/>
                      </p:stCondLst>
                      <p:childTnLst>
                        <p:par>
                          <p:cTn id="130" fill="hold">
                            <p:stCondLst>
                              <p:cond delay="0"/>
                            </p:stCondLst>
                            <p:childTnLst>
                              <p:par>
                                <p:cTn id="131" presetID="27" presetClass="entr" presetSubtype="0" fill="hold" grpId="0" nodeType="clickEffect">
                                  <p:stCondLst>
                                    <p:cond delay="0"/>
                                  </p:stCondLst>
                                  <p:iterate type="lt">
                                    <p:tmPct val="50000"/>
                                  </p:iterate>
                                  <p:childTnLst>
                                    <p:set>
                                      <p:cBhvr>
                                        <p:cTn id="132" dur="1" fill="hold">
                                          <p:stCondLst>
                                            <p:cond delay="0"/>
                                          </p:stCondLst>
                                        </p:cTn>
                                        <p:tgtEl>
                                          <p:spTgt spid="44"/>
                                        </p:tgtEl>
                                        <p:attrNameLst>
                                          <p:attrName>style.visibility</p:attrName>
                                        </p:attrNameLst>
                                      </p:cBhvr>
                                      <p:to>
                                        <p:strVal val="visible"/>
                                      </p:to>
                                    </p:set>
                                    <p:anim calcmode="discrete" valueType="clr">
                                      <p:cBhvr override="childStyle">
                                        <p:cTn id="133"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134" dur="80"/>
                                        <p:tgtEl>
                                          <p:spTgt spid="44"/>
                                        </p:tgtEl>
                                        <p:attrNameLst>
                                          <p:attrName>fillcolor</p:attrName>
                                        </p:attrNameLst>
                                      </p:cBhvr>
                                      <p:tavLst>
                                        <p:tav tm="0">
                                          <p:val>
                                            <p:clrVal>
                                              <a:schemeClr val="accent2"/>
                                            </p:clrVal>
                                          </p:val>
                                        </p:tav>
                                        <p:tav tm="50000">
                                          <p:val>
                                            <p:clrVal>
                                              <a:schemeClr val="hlink"/>
                                            </p:clrVal>
                                          </p:val>
                                        </p:tav>
                                      </p:tavLst>
                                    </p:anim>
                                    <p:set>
                                      <p:cBhvr>
                                        <p:cTn id="135" dur="80"/>
                                        <p:tgtEl>
                                          <p:spTgt spid="44"/>
                                        </p:tgtEl>
                                        <p:attrNameLst>
                                          <p:attrName>fill.type</p:attrName>
                                        </p:attrNameLst>
                                      </p:cBhvr>
                                      <p:to>
                                        <p:strVal val="solid"/>
                                      </p:to>
                                    </p:set>
                                  </p:childTnLst>
                                </p:cTn>
                              </p:par>
                            </p:childTnLst>
                          </p:cTn>
                        </p:par>
                      </p:childTnLst>
                    </p:cTn>
                  </p:par>
                  <p:par>
                    <p:cTn id="136" fill="hold">
                      <p:stCondLst>
                        <p:cond delay="indefinite"/>
                      </p:stCondLst>
                      <p:childTnLst>
                        <p:par>
                          <p:cTn id="137" fill="hold">
                            <p:stCondLst>
                              <p:cond delay="0"/>
                            </p:stCondLst>
                            <p:childTnLst>
                              <p:par>
                                <p:cTn id="138" presetID="27" presetClass="entr" presetSubtype="0" fill="hold" grpId="0" nodeType="clickEffect">
                                  <p:stCondLst>
                                    <p:cond delay="0"/>
                                  </p:stCondLst>
                                  <p:iterate type="lt">
                                    <p:tmPct val="50000"/>
                                  </p:iterate>
                                  <p:childTnLst>
                                    <p:set>
                                      <p:cBhvr>
                                        <p:cTn id="139" dur="1" fill="hold">
                                          <p:stCondLst>
                                            <p:cond delay="0"/>
                                          </p:stCondLst>
                                        </p:cTn>
                                        <p:tgtEl>
                                          <p:spTgt spid="45"/>
                                        </p:tgtEl>
                                        <p:attrNameLst>
                                          <p:attrName>style.visibility</p:attrName>
                                        </p:attrNameLst>
                                      </p:cBhvr>
                                      <p:to>
                                        <p:strVal val="visible"/>
                                      </p:to>
                                    </p:set>
                                    <p:anim calcmode="discrete" valueType="clr">
                                      <p:cBhvr override="childStyle">
                                        <p:cTn id="140" dur="80"/>
                                        <p:tgtEl>
                                          <p:spTgt spid="45"/>
                                        </p:tgtEl>
                                        <p:attrNameLst>
                                          <p:attrName>style.color</p:attrName>
                                        </p:attrNameLst>
                                      </p:cBhvr>
                                      <p:tavLst>
                                        <p:tav tm="0">
                                          <p:val>
                                            <p:clrVal>
                                              <a:schemeClr val="accent2"/>
                                            </p:clrVal>
                                          </p:val>
                                        </p:tav>
                                        <p:tav tm="50000">
                                          <p:val>
                                            <p:clrVal>
                                              <a:schemeClr val="hlink"/>
                                            </p:clrVal>
                                          </p:val>
                                        </p:tav>
                                      </p:tavLst>
                                    </p:anim>
                                    <p:anim calcmode="discrete" valueType="clr">
                                      <p:cBhvr>
                                        <p:cTn id="141" dur="80"/>
                                        <p:tgtEl>
                                          <p:spTgt spid="45"/>
                                        </p:tgtEl>
                                        <p:attrNameLst>
                                          <p:attrName>fillcolor</p:attrName>
                                        </p:attrNameLst>
                                      </p:cBhvr>
                                      <p:tavLst>
                                        <p:tav tm="0">
                                          <p:val>
                                            <p:clrVal>
                                              <a:schemeClr val="accent2"/>
                                            </p:clrVal>
                                          </p:val>
                                        </p:tav>
                                        <p:tav tm="50000">
                                          <p:val>
                                            <p:clrVal>
                                              <a:schemeClr val="hlink"/>
                                            </p:clrVal>
                                          </p:val>
                                        </p:tav>
                                      </p:tavLst>
                                    </p:anim>
                                    <p:set>
                                      <p:cBhvr>
                                        <p:cTn id="142" dur="80"/>
                                        <p:tgtEl>
                                          <p:spTgt spid="4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9" grpId="0" animBg="1"/>
      <p:bldP spid="20" grpId="0" animBg="1"/>
      <p:bldP spid="21" grpId="0" animBg="1"/>
      <p:bldP spid="22" grpId="0" animBg="1"/>
      <p:bldP spid="23" grpId="0" animBg="1"/>
      <p:bldP spid="24" grpId="0" animBg="1"/>
      <p:bldP spid="25" grpId="0" animBg="1"/>
      <p:bldP spid="26"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animBg="1"/>
      <p:bldP spid="39" grpId="0" animBg="1"/>
      <p:bldP spid="43" grpId="0" animBg="1"/>
      <p:bldP spid="44" grpId="0" animBg="1"/>
      <p:bldP spid="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p:cNvSpPr/>
          <p:nvPr/>
        </p:nvSpPr>
        <p:spPr>
          <a:xfrm>
            <a:off x="2209800" y="533400"/>
            <a:ext cx="4953000" cy="1447800"/>
          </a:xfrm>
          <a:prstGeom prst="flowChartPunchedTape">
            <a:avLst/>
          </a:prstGeom>
          <a:solidFill>
            <a:schemeClr val="accent5">
              <a:lumMod val="20000"/>
              <a:lumOff val="80000"/>
            </a:schemeClr>
          </a:solidFill>
          <a:ln>
            <a:solidFill>
              <a:srgbClr val="00B0F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err="1" smtClean="0">
                <a:solidFill>
                  <a:srgbClr val="7030A0"/>
                </a:solidFill>
                <a:latin typeface="Nikosban"/>
              </a:rPr>
              <a:t>সম্পাদনায়</a:t>
            </a:r>
            <a:endParaRPr lang="en-US" sz="8000" dirty="0">
              <a:solidFill>
                <a:srgbClr val="7030A0"/>
              </a:solidFill>
              <a:latin typeface="Nikosban"/>
            </a:endParaRPr>
          </a:p>
        </p:txBody>
      </p:sp>
      <p:sp>
        <p:nvSpPr>
          <p:cNvPr id="3" name="Round Single Corner Rectangle 2"/>
          <p:cNvSpPr/>
          <p:nvPr/>
        </p:nvSpPr>
        <p:spPr>
          <a:xfrm>
            <a:off x="914400" y="3276600"/>
            <a:ext cx="7772400" cy="2743200"/>
          </a:xfrm>
          <a:prstGeom prst="round1Rect">
            <a:avLst/>
          </a:prstGeom>
          <a:solidFill>
            <a:schemeClr val="tx2">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rgbClr val="002060"/>
                </a:solidFill>
                <a:latin typeface="Nikosban"/>
              </a:rPr>
              <a:t>তুলিকা</a:t>
            </a:r>
            <a:r>
              <a:rPr lang="en-US" sz="3600" dirty="0" smtClean="0">
                <a:solidFill>
                  <a:srgbClr val="002060"/>
                </a:solidFill>
                <a:latin typeface="Nikosban"/>
              </a:rPr>
              <a:t> </a:t>
            </a:r>
            <a:r>
              <a:rPr lang="en-US" sz="3600" dirty="0" err="1" smtClean="0">
                <a:solidFill>
                  <a:srgbClr val="002060"/>
                </a:solidFill>
                <a:latin typeface="Nikosban"/>
              </a:rPr>
              <a:t>দেব</a:t>
            </a:r>
            <a:r>
              <a:rPr lang="en-US" sz="3600" dirty="0" smtClean="0">
                <a:solidFill>
                  <a:srgbClr val="002060"/>
                </a:solidFill>
                <a:latin typeface="Nikosban"/>
              </a:rPr>
              <a:t> </a:t>
            </a:r>
            <a:r>
              <a:rPr lang="en-US" sz="3600" dirty="0" err="1" smtClean="0">
                <a:solidFill>
                  <a:srgbClr val="002060"/>
                </a:solidFill>
                <a:latin typeface="Nikosban"/>
              </a:rPr>
              <a:t>তুলি</a:t>
            </a:r>
            <a:endParaRPr lang="en-US" sz="3600" dirty="0" smtClean="0">
              <a:solidFill>
                <a:srgbClr val="002060"/>
              </a:solidFill>
              <a:latin typeface="Nikosban"/>
            </a:endParaRPr>
          </a:p>
          <a:p>
            <a:pPr algn="ctr"/>
            <a:r>
              <a:rPr lang="en-US" sz="3600" dirty="0" err="1" smtClean="0">
                <a:solidFill>
                  <a:srgbClr val="002060"/>
                </a:solidFill>
                <a:latin typeface="Nikosban"/>
              </a:rPr>
              <a:t>প্রধান</a:t>
            </a:r>
            <a:r>
              <a:rPr lang="en-US" sz="3600" dirty="0" smtClean="0">
                <a:solidFill>
                  <a:srgbClr val="002060"/>
                </a:solidFill>
                <a:latin typeface="Nikosban"/>
              </a:rPr>
              <a:t> </a:t>
            </a:r>
            <a:r>
              <a:rPr lang="en-US" sz="3600" dirty="0" err="1" smtClean="0">
                <a:solidFill>
                  <a:srgbClr val="002060"/>
                </a:solidFill>
                <a:latin typeface="Nikosban"/>
              </a:rPr>
              <a:t>শিক্ষক</a:t>
            </a:r>
            <a:endParaRPr lang="en-US" sz="3600" dirty="0" smtClean="0">
              <a:solidFill>
                <a:srgbClr val="002060"/>
              </a:solidFill>
              <a:latin typeface="Nikosban"/>
            </a:endParaRPr>
          </a:p>
          <a:p>
            <a:pPr algn="ctr"/>
            <a:r>
              <a:rPr lang="en-US" sz="3600" dirty="0" err="1" smtClean="0">
                <a:solidFill>
                  <a:srgbClr val="002060"/>
                </a:solidFill>
                <a:latin typeface="Nikosban"/>
              </a:rPr>
              <a:t>লালারচক</a:t>
            </a:r>
            <a:r>
              <a:rPr lang="en-US" sz="3600" dirty="0" smtClean="0">
                <a:solidFill>
                  <a:srgbClr val="002060"/>
                </a:solidFill>
                <a:latin typeface="Nikosban"/>
              </a:rPr>
              <a:t> </a:t>
            </a:r>
            <a:r>
              <a:rPr lang="en-US" sz="3600" dirty="0" err="1" smtClean="0">
                <a:solidFill>
                  <a:srgbClr val="002060"/>
                </a:solidFill>
                <a:latin typeface="Nikosban"/>
              </a:rPr>
              <a:t>সরকারি</a:t>
            </a:r>
            <a:r>
              <a:rPr lang="en-US" sz="3600" dirty="0" smtClean="0">
                <a:solidFill>
                  <a:srgbClr val="002060"/>
                </a:solidFill>
                <a:latin typeface="Nikosban"/>
              </a:rPr>
              <a:t> </a:t>
            </a:r>
            <a:r>
              <a:rPr lang="en-US" sz="3600" dirty="0" err="1" smtClean="0">
                <a:solidFill>
                  <a:srgbClr val="002060"/>
                </a:solidFill>
                <a:latin typeface="Nikosban"/>
              </a:rPr>
              <a:t>প্রাথমিক</a:t>
            </a:r>
            <a:r>
              <a:rPr lang="en-US" sz="3600" dirty="0" smtClean="0">
                <a:solidFill>
                  <a:srgbClr val="002060"/>
                </a:solidFill>
                <a:latin typeface="Nikosban"/>
              </a:rPr>
              <a:t> </a:t>
            </a:r>
            <a:r>
              <a:rPr lang="en-US" sz="3600" dirty="0" err="1" smtClean="0">
                <a:solidFill>
                  <a:srgbClr val="002060"/>
                </a:solidFill>
                <a:latin typeface="Nikosban"/>
              </a:rPr>
              <a:t>বিদ্যালয়</a:t>
            </a:r>
            <a:endParaRPr lang="en-US" sz="3600" dirty="0" smtClean="0">
              <a:solidFill>
                <a:srgbClr val="002060"/>
              </a:solidFill>
              <a:latin typeface="Nikosban"/>
            </a:endParaRPr>
          </a:p>
          <a:p>
            <a:pPr algn="ctr"/>
            <a:r>
              <a:rPr lang="en-US" sz="3600" dirty="0" err="1" smtClean="0">
                <a:solidFill>
                  <a:srgbClr val="002060"/>
                </a:solidFill>
                <a:latin typeface="Nikosban"/>
              </a:rPr>
              <a:t>কুলাউড়া</a:t>
            </a:r>
            <a:r>
              <a:rPr lang="en-US" sz="3600" dirty="0" smtClean="0">
                <a:solidFill>
                  <a:srgbClr val="002060"/>
                </a:solidFill>
                <a:latin typeface="Nikosban"/>
              </a:rPr>
              <a:t>, </a:t>
            </a:r>
            <a:r>
              <a:rPr lang="en-US" sz="3600" dirty="0" err="1" smtClean="0">
                <a:solidFill>
                  <a:srgbClr val="002060"/>
                </a:solidFill>
                <a:latin typeface="Nikosban"/>
              </a:rPr>
              <a:t>মৌলভীবাজার</a:t>
            </a:r>
            <a:r>
              <a:rPr lang="en-US" sz="3600" dirty="0" smtClean="0">
                <a:solidFill>
                  <a:srgbClr val="002060"/>
                </a:solidFill>
                <a:latin typeface="Nikosban"/>
              </a:rPr>
              <a:t>।</a:t>
            </a:r>
            <a:endParaRPr lang="en-US" sz="3600" dirty="0">
              <a:solidFill>
                <a:srgbClr val="002060"/>
              </a:solidFill>
              <a:latin typeface="Nikosb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34488" y="152400"/>
            <a:ext cx="4066312"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72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rPr>
              <a:t>মূল্যায়ন</a:t>
            </a:r>
            <a:endParaRPr lang="en-US" sz="7200" dirty="0">
              <a:solidFill>
                <a:srgbClr val="FF0000"/>
              </a:solidFill>
              <a:latin typeface="NikoshBAN" panose="02000000000000000000" pitchFamily="2" charset="0"/>
              <a:cs typeface="NikoshBAN" panose="02000000000000000000" pitchFamily="2" charset="0"/>
            </a:endParaRPr>
          </a:p>
        </p:txBody>
      </p:sp>
      <p:sp>
        <p:nvSpPr>
          <p:cNvPr id="5" name="Snip Diagonal Corner Rectangle 4"/>
          <p:cNvSpPr/>
          <p:nvPr/>
        </p:nvSpPr>
        <p:spPr>
          <a:xfrm>
            <a:off x="1600200" y="1600200"/>
            <a:ext cx="5791200" cy="685800"/>
          </a:xfrm>
          <a:prstGeom prst="snip2Diag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bn-BD" sz="2800" dirty="0" smtClean="0">
                <a:solidFill>
                  <a:srgbClr val="C00000"/>
                </a:solidFill>
                <a:latin typeface="Nikosban"/>
              </a:rPr>
              <a:t>নিচের প্রশ্নের উত্তরগুলো খাতায় লেখ</a:t>
            </a:r>
            <a:endParaRPr lang="en-US" sz="2800" dirty="0">
              <a:solidFill>
                <a:srgbClr val="C00000"/>
              </a:solidFill>
              <a:latin typeface="Nikosban"/>
            </a:endParaRPr>
          </a:p>
        </p:txBody>
      </p:sp>
      <p:sp>
        <p:nvSpPr>
          <p:cNvPr id="6" name="Rounded Rectangle 5"/>
          <p:cNvSpPr/>
          <p:nvPr/>
        </p:nvSpPr>
        <p:spPr>
          <a:xfrm>
            <a:off x="762000" y="2514600"/>
            <a:ext cx="7620000" cy="1905000"/>
          </a:xfrm>
          <a:prstGeom prst="roundRec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4000" dirty="0" smtClean="0">
                <a:solidFill>
                  <a:srgbClr val="002060"/>
                </a:solidFill>
                <a:latin typeface="Nikosban"/>
              </a:rPr>
              <a:t>১। ভাষাশহিদ কারা? তিনজন </a:t>
            </a:r>
          </a:p>
          <a:p>
            <a:r>
              <a:rPr lang="bn-BD" sz="4000" dirty="0" smtClean="0">
                <a:solidFill>
                  <a:srgbClr val="002060"/>
                </a:solidFill>
                <a:latin typeface="Nikosban"/>
              </a:rPr>
              <a:t>     ভাষাশহিদের নাম লেখ।</a:t>
            </a:r>
          </a:p>
          <a:p>
            <a:r>
              <a:rPr lang="bn-BD" sz="4000" dirty="0" smtClean="0">
                <a:solidFill>
                  <a:srgbClr val="0070C0"/>
                </a:solidFill>
                <a:latin typeface="Nikosban"/>
              </a:rPr>
              <a:t>২। বরকত কেন জীবন দিলেন?                       </a:t>
            </a:r>
            <a:endParaRPr lang="en-US" sz="4000" dirty="0">
              <a:solidFill>
                <a:srgbClr val="0070C0"/>
              </a:solidFill>
              <a:latin typeface="Nikosban"/>
            </a:endParaRPr>
          </a:p>
        </p:txBody>
      </p:sp>
      <p:sp>
        <p:nvSpPr>
          <p:cNvPr id="7" name="Snip Diagonal Corner Rectangle 6"/>
          <p:cNvSpPr/>
          <p:nvPr/>
        </p:nvSpPr>
        <p:spPr>
          <a:xfrm>
            <a:off x="1447800" y="4572000"/>
            <a:ext cx="6248400" cy="1371600"/>
          </a:xfrm>
          <a:prstGeom prst="snip2Diag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bn-BD" sz="2800" dirty="0" smtClean="0">
                <a:solidFill>
                  <a:srgbClr val="C00000"/>
                </a:solidFill>
                <a:latin typeface="Nikosban"/>
              </a:rPr>
              <a:t>নিচের </a:t>
            </a:r>
            <a:r>
              <a:rPr lang="en-US" sz="2800" dirty="0" err="1" smtClean="0">
                <a:solidFill>
                  <a:srgbClr val="C00000"/>
                </a:solidFill>
                <a:latin typeface="Nikosban"/>
              </a:rPr>
              <a:t>যুক্তবর্ণগুলো</a:t>
            </a:r>
            <a:r>
              <a:rPr lang="en-US" sz="2800" dirty="0" smtClean="0">
                <a:solidFill>
                  <a:srgbClr val="C00000"/>
                </a:solidFill>
                <a:latin typeface="Nikosban"/>
              </a:rPr>
              <a:t> </a:t>
            </a:r>
            <a:r>
              <a:rPr lang="en-US" sz="2800" dirty="0" err="1" smtClean="0">
                <a:solidFill>
                  <a:srgbClr val="C00000"/>
                </a:solidFill>
                <a:latin typeface="Nikosban"/>
              </a:rPr>
              <a:t>ভেঙ্গে</a:t>
            </a:r>
            <a:r>
              <a:rPr lang="en-US" sz="2800" dirty="0" smtClean="0">
                <a:solidFill>
                  <a:srgbClr val="C00000"/>
                </a:solidFill>
                <a:latin typeface="Nikosban"/>
              </a:rPr>
              <a:t> </a:t>
            </a:r>
            <a:r>
              <a:rPr lang="en-US" sz="2800" dirty="0" err="1" smtClean="0">
                <a:solidFill>
                  <a:srgbClr val="C00000"/>
                </a:solidFill>
                <a:latin typeface="Nikosban"/>
              </a:rPr>
              <a:t>লেখ</a:t>
            </a:r>
            <a:r>
              <a:rPr lang="en-US" sz="2800" dirty="0" smtClean="0">
                <a:solidFill>
                  <a:srgbClr val="C00000"/>
                </a:solidFill>
                <a:latin typeface="Nikosban"/>
              </a:rPr>
              <a:t> ও </a:t>
            </a:r>
            <a:r>
              <a:rPr lang="en-US" sz="2800" dirty="0" err="1" smtClean="0">
                <a:solidFill>
                  <a:srgbClr val="C00000"/>
                </a:solidFill>
                <a:latin typeface="Nikosban"/>
              </a:rPr>
              <a:t>প্রতিটি</a:t>
            </a:r>
            <a:r>
              <a:rPr lang="en-US" sz="2800" dirty="0" smtClean="0">
                <a:solidFill>
                  <a:srgbClr val="C00000"/>
                </a:solidFill>
                <a:latin typeface="Nikosban"/>
              </a:rPr>
              <a:t> </a:t>
            </a:r>
            <a:r>
              <a:rPr lang="en-US" sz="2800" dirty="0" err="1" smtClean="0">
                <a:solidFill>
                  <a:srgbClr val="C00000"/>
                </a:solidFill>
                <a:latin typeface="Nikosban"/>
              </a:rPr>
              <a:t>যুক্তবর্ণ</a:t>
            </a:r>
            <a:r>
              <a:rPr lang="en-US" sz="2800" dirty="0" smtClean="0">
                <a:solidFill>
                  <a:srgbClr val="C00000"/>
                </a:solidFill>
                <a:latin typeface="Nikosban"/>
              </a:rPr>
              <a:t> </a:t>
            </a:r>
            <a:r>
              <a:rPr lang="en-US" sz="2800" dirty="0" err="1" smtClean="0">
                <a:solidFill>
                  <a:srgbClr val="C00000"/>
                </a:solidFill>
                <a:latin typeface="Nikosban"/>
              </a:rPr>
              <a:t>দিয়ে</a:t>
            </a:r>
            <a:r>
              <a:rPr lang="en-US" sz="2800" dirty="0" smtClean="0">
                <a:solidFill>
                  <a:srgbClr val="C00000"/>
                </a:solidFill>
                <a:latin typeface="Nikosban"/>
              </a:rPr>
              <a:t> </a:t>
            </a:r>
            <a:r>
              <a:rPr lang="en-US" sz="2800" dirty="0" err="1" smtClean="0">
                <a:solidFill>
                  <a:srgbClr val="C00000"/>
                </a:solidFill>
                <a:latin typeface="Nikosban"/>
              </a:rPr>
              <a:t>তৈরি</a:t>
            </a:r>
            <a:r>
              <a:rPr lang="en-US" sz="2800" dirty="0" smtClean="0">
                <a:solidFill>
                  <a:srgbClr val="C00000"/>
                </a:solidFill>
                <a:latin typeface="Nikosban"/>
              </a:rPr>
              <a:t> </a:t>
            </a:r>
            <a:r>
              <a:rPr lang="en-US" sz="2800" dirty="0" err="1" smtClean="0">
                <a:solidFill>
                  <a:srgbClr val="C00000"/>
                </a:solidFill>
                <a:latin typeface="Nikosban"/>
              </a:rPr>
              <a:t>শব্দ</a:t>
            </a:r>
            <a:r>
              <a:rPr lang="en-US" sz="2800" dirty="0" smtClean="0">
                <a:solidFill>
                  <a:srgbClr val="C00000"/>
                </a:solidFill>
                <a:latin typeface="Nikosban"/>
              </a:rPr>
              <a:t> </a:t>
            </a:r>
            <a:r>
              <a:rPr lang="en-US" sz="2800" dirty="0" err="1" smtClean="0">
                <a:solidFill>
                  <a:srgbClr val="C00000"/>
                </a:solidFill>
                <a:latin typeface="Nikosban"/>
              </a:rPr>
              <a:t>দিয়ে</a:t>
            </a:r>
            <a:r>
              <a:rPr lang="en-US" sz="2800" dirty="0" smtClean="0">
                <a:solidFill>
                  <a:srgbClr val="C00000"/>
                </a:solidFill>
                <a:latin typeface="Nikosban"/>
              </a:rPr>
              <a:t> </a:t>
            </a:r>
            <a:r>
              <a:rPr lang="en-US" sz="2800" dirty="0" err="1" smtClean="0">
                <a:solidFill>
                  <a:srgbClr val="C00000"/>
                </a:solidFill>
                <a:latin typeface="Nikosban"/>
              </a:rPr>
              <a:t>একটি</a:t>
            </a:r>
            <a:r>
              <a:rPr lang="en-US" sz="2800" dirty="0" smtClean="0">
                <a:solidFill>
                  <a:srgbClr val="C00000"/>
                </a:solidFill>
                <a:latin typeface="Nikosban"/>
              </a:rPr>
              <a:t> </a:t>
            </a:r>
            <a:r>
              <a:rPr lang="en-US" sz="2800" dirty="0" err="1" smtClean="0">
                <a:solidFill>
                  <a:srgbClr val="C00000"/>
                </a:solidFill>
                <a:latin typeface="Nikosban"/>
              </a:rPr>
              <a:t>বাক্য</a:t>
            </a:r>
            <a:r>
              <a:rPr lang="en-US" sz="2800" dirty="0" smtClean="0">
                <a:solidFill>
                  <a:srgbClr val="C00000"/>
                </a:solidFill>
                <a:latin typeface="Nikosban"/>
              </a:rPr>
              <a:t> </a:t>
            </a:r>
            <a:r>
              <a:rPr lang="en-US" sz="2800" dirty="0" err="1" smtClean="0">
                <a:solidFill>
                  <a:srgbClr val="C00000"/>
                </a:solidFill>
                <a:latin typeface="Nikosban"/>
              </a:rPr>
              <a:t>রচনা</a:t>
            </a:r>
            <a:r>
              <a:rPr lang="en-US" sz="2800" dirty="0" smtClean="0">
                <a:solidFill>
                  <a:srgbClr val="C00000"/>
                </a:solidFill>
                <a:latin typeface="Nikosban"/>
              </a:rPr>
              <a:t> </a:t>
            </a:r>
            <a:r>
              <a:rPr lang="en-US" sz="2800" dirty="0" err="1" smtClean="0">
                <a:solidFill>
                  <a:srgbClr val="C00000"/>
                </a:solidFill>
                <a:latin typeface="Nikosban"/>
              </a:rPr>
              <a:t>কর</a:t>
            </a:r>
            <a:r>
              <a:rPr lang="en-US" sz="2800" dirty="0" smtClean="0">
                <a:solidFill>
                  <a:srgbClr val="C00000"/>
                </a:solidFill>
                <a:latin typeface="Nikosban"/>
              </a:rPr>
              <a:t>।</a:t>
            </a:r>
            <a:endParaRPr lang="en-US" sz="2800" dirty="0">
              <a:solidFill>
                <a:srgbClr val="C00000"/>
              </a:solidFill>
              <a:latin typeface="Nikosban"/>
            </a:endParaRPr>
          </a:p>
        </p:txBody>
      </p:sp>
      <p:sp>
        <p:nvSpPr>
          <p:cNvPr id="8" name="Rounded Rectangle 7"/>
          <p:cNvSpPr/>
          <p:nvPr/>
        </p:nvSpPr>
        <p:spPr>
          <a:xfrm>
            <a:off x="3505200" y="6096000"/>
            <a:ext cx="1905000" cy="457200"/>
          </a:xfrm>
          <a:prstGeom prst="roundRec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0070C0"/>
                </a:solidFill>
                <a:latin typeface="Nikosban"/>
              </a:rPr>
              <a:t>  </a:t>
            </a:r>
            <a:r>
              <a:rPr lang="en-US" sz="4000" dirty="0" err="1" smtClean="0">
                <a:solidFill>
                  <a:srgbClr val="0070C0"/>
                </a:solidFill>
                <a:latin typeface="Nikosban"/>
              </a:rPr>
              <a:t>ব্ব</a:t>
            </a:r>
            <a:r>
              <a:rPr lang="en-US" sz="4000" dirty="0" smtClean="0">
                <a:solidFill>
                  <a:srgbClr val="0070C0"/>
                </a:solidFill>
                <a:latin typeface="Nikosban"/>
              </a:rPr>
              <a:t>, </a:t>
            </a:r>
            <a:r>
              <a:rPr lang="en-US" sz="4000" dirty="0" err="1" smtClean="0">
                <a:solidFill>
                  <a:srgbClr val="0070C0"/>
                </a:solidFill>
                <a:latin typeface="Nikosban"/>
              </a:rPr>
              <a:t>ম্ভ</a:t>
            </a:r>
            <a:endParaRPr lang="en-US" sz="4000" dirty="0">
              <a:solidFill>
                <a:srgbClr val="0070C0"/>
              </a:solidFill>
              <a:latin typeface="Nikosb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set>
                                      <p:cBhvr>
                                        <p:cTn id="7" dur="455" fill="hold">
                                          <p:stCondLst>
                                            <p:cond delay="0"/>
                                          </p:stCondLst>
                                        </p:cTn>
                                        <p:tgtEl>
                                          <p:spTgt spid="3"/>
                                        </p:tgtEl>
                                        <p:attrNameLst>
                                          <p:attrName>style.rotation</p:attrName>
                                        </p:attrNameLst>
                                      </p:cBhvr>
                                      <p:to>
                                        <p:strVal val="-45.0"/>
                                      </p:to>
                                    </p:set>
                                    <p:anim calcmode="lin" valueType="num">
                                      <p:cBhvr>
                                        <p:cTn id="8" dur="455" fill="hold">
                                          <p:stCondLst>
                                            <p:cond delay="455"/>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Right)">
                                      <p:cBhvr>
                                        <p:cTn id="16" dur="2000"/>
                                        <p:tgtEl>
                                          <p:spTgt spid="5"/>
                                        </p:tgtEl>
                                      </p:cBhvr>
                                    </p:animEffect>
                                  </p:childTnLst>
                                </p:cTn>
                              </p:par>
                              <p:par>
                                <p:cTn id="17" presetID="18" presetClass="entr" presetSubtype="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trips(downRight)">
                                      <p:cBhvr>
                                        <p:cTn id="19" dur="2000"/>
                                        <p:tgtEl>
                                          <p:spTgt spid="6"/>
                                        </p:tgtEl>
                                      </p:cBhvr>
                                    </p:animEffect>
                                  </p:childTnLst>
                                </p:cTn>
                              </p:par>
                              <p:par>
                                <p:cTn id="20" presetID="18" presetClass="entr" presetSubtype="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Right)">
                                      <p:cBhvr>
                                        <p:cTn id="22" dur="2000"/>
                                        <p:tgtEl>
                                          <p:spTgt spid="7"/>
                                        </p:tgtEl>
                                      </p:cBhvr>
                                    </p:animEffect>
                                  </p:childTnLst>
                                </p:cTn>
                              </p:par>
                              <p:par>
                                <p:cTn id="23" presetID="18" presetClass="entr" presetSubtype="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strips(downRight)">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55566444.jpg"/>
          <p:cNvPicPr>
            <a:picLocks noChangeAspect="1"/>
          </p:cNvPicPr>
          <p:nvPr/>
        </p:nvPicPr>
        <p:blipFill>
          <a:blip r:embed="rId2"/>
          <a:stretch>
            <a:fillRect/>
          </a:stretch>
        </p:blipFill>
        <p:spPr>
          <a:xfrm>
            <a:off x="1219200" y="685800"/>
            <a:ext cx="6705600" cy="4470400"/>
          </a:xfrm>
          <a:prstGeom prst="rect">
            <a:avLst/>
          </a:prstGeom>
          <a:ln w="76200">
            <a:solidFill>
              <a:srgbClr val="002060"/>
            </a:solidFill>
          </a:ln>
        </p:spPr>
      </p:pic>
      <p:sp>
        <p:nvSpPr>
          <p:cNvPr id="3" name="Snip Diagonal Corner Rectangle 2"/>
          <p:cNvSpPr/>
          <p:nvPr/>
        </p:nvSpPr>
        <p:spPr>
          <a:xfrm>
            <a:off x="1752600" y="5791200"/>
            <a:ext cx="5638800" cy="685800"/>
          </a:xfrm>
          <a:prstGeom prst="snip2DiagRect">
            <a:avLst/>
          </a:prstGeom>
          <a:solidFill>
            <a:srgbClr val="92D05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600" dirty="0" smtClean="0">
                <a:solidFill>
                  <a:srgbClr val="FF0000"/>
                </a:solidFill>
                <a:latin typeface="Nikosban"/>
              </a:rPr>
              <a:t>শুভকামনা,দেশপ্রেমিক হও</a:t>
            </a:r>
            <a:endParaRPr lang="en-US" sz="3600" dirty="0">
              <a:solidFill>
                <a:srgbClr val="FF0000"/>
              </a:solidFill>
              <a:latin typeface="Nikosb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grpId="0" nodeType="clickEffect">
                                  <p:stCondLst>
                                    <p:cond delay="0"/>
                                  </p:stCondLst>
                                  <p:iterate type="lt">
                                    <p:tmPct val="50000"/>
                                  </p:iterate>
                                  <p:childTnLst>
                                    <p:set>
                                      <p:cBhvr>
                                        <p:cTn id="15" dur="1" fill="hold">
                                          <p:stCondLst>
                                            <p:cond delay="0"/>
                                          </p:stCondLst>
                                        </p:cTn>
                                        <p:tgtEl>
                                          <p:spTgt spid="3"/>
                                        </p:tgtEl>
                                        <p:attrNameLst>
                                          <p:attrName>style.visibility</p:attrName>
                                        </p:attrNameLst>
                                      </p:cBhvr>
                                      <p:to>
                                        <p:strVal val="visible"/>
                                      </p:to>
                                    </p:set>
                                    <p:set>
                                      <p:cBhvr>
                                        <p:cTn id="16" dur="455" fill="hold">
                                          <p:stCondLst>
                                            <p:cond delay="0"/>
                                          </p:stCondLst>
                                        </p:cTn>
                                        <p:tgtEl>
                                          <p:spTgt spid="3"/>
                                        </p:tgtEl>
                                        <p:attrNameLst>
                                          <p:attrName>style.rotation</p:attrName>
                                        </p:attrNameLst>
                                      </p:cBhvr>
                                      <p:to>
                                        <p:strVal val="-45.0"/>
                                      </p:to>
                                    </p:set>
                                    <p:anim calcmode="lin" valueType="num">
                                      <p:cBhvr>
                                        <p:cTn id="17" dur="455" fill="hold">
                                          <p:stCondLst>
                                            <p:cond delay="455"/>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18" dur="455"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9" dur="156" decel="50000" autoRev="1" fill="hold">
                                          <p:stCondLst>
                                            <p:cond delay="455"/>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20" dur="136" fill="hold">
                                          <p:stCondLst>
                                            <p:cond delay="864"/>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81200" y="457200"/>
            <a:ext cx="4724400" cy="12192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4000" dirty="0" smtClean="0">
                <a:solidFill>
                  <a:srgbClr val="C00000"/>
                </a:solidFill>
                <a:latin typeface="Nikosban"/>
              </a:rPr>
              <a:t>পাঠ পরিচিতি</a:t>
            </a:r>
            <a:endParaRPr lang="en-US" sz="4000" dirty="0">
              <a:solidFill>
                <a:srgbClr val="C00000"/>
              </a:solidFill>
              <a:latin typeface="Nikosban"/>
            </a:endParaRPr>
          </a:p>
        </p:txBody>
      </p:sp>
      <p:sp>
        <p:nvSpPr>
          <p:cNvPr id="3" name="Snip and Round Single Corner Rectangle 2"/>
          <p:cNvSpPr/>
          <p:nvPr/>
        </p:nvSpPr>
        <p:spPr>
          <a:xfrm>
            <a:off x="1066800" y="2133600"/>
            <a:ext cx="6553200" cy="3657600"/>
          </a:xfrm>
          <a:prstGeom prst="snipRoundRect">
            <a:avLst/>
          </a:prstGeom>
          <a:solidFill>
            <a:schemeClr val="accent5">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600" dirty="0" smtClean="0">
                <a:solidFill>
                  <a:srgbClr val="C00000"/>
                </a:solidFill>
                <a:latin typeface="Nikosban"/>
              </a:rPr>
              <a:t>শ্রেণিঃ</a:t>
            </a:r>
            <a:r>
              <a:rPr lang="en-US" sz="3600" dirty="0" smtClean="0">
                <a:solidFill>
                  <a:srgbClr val="C00000"/>
                </a:solidFill>
                <a:latin typeface="Nikosban"/>
              </a:rPr>
              <a:t> </a:t>
            </a:r>
            <a:r>
              <a:rPr lang="en-US" sz="3600" dirty="0" err="1" smtClean="0">
                <a:solidFill>
                  <a:srgbClr val="C00000"/>
                </a:solidFill>
                <a:latin typeface="Nikosban"/>
              </a:rPr>
              <a:t>তৃতীয়</a:t>
            </a:r>
            <a:endParaRPr lang="bn-BD" sz="3600" dirty="0" smtClean="0">
              <a:solidFill>
                <a:srgbClr val="C00000"/>
              </a:solidFill>
              <a:latin typeface="Nikosban"/>
            </a:endParaRPr>
          </a:p>
          <a:p>
            <a:pPr algn="ctr"/>
            <a:r>
              <a:rPr lang="bn-BD" sz="3600" dirty="0" smtClean="0">
                <a:solidFill>
                  <a:srgbClr val="0070C0"/>
                </a:solidFill>
                <a:latin typeface="Nikosban"/>
              </a:rPr>
              <a:t>বিষয়ঃ</a:t>
            </a:r>
            <a:r>
              <a:rPr lang="en-US" sz="3600" dirty="0" smtClean="0">
                <a:solidFill>
                  <a:srgbClr val="0070C0"/>
                </a:solidFill>
                <a:latin typeface="Nikosban"/>
              </a:rPr>
              <a:t> </a:t>
            </a:r>
            <a:r>
              <a:rPr lang="en-US" sz="3600" dirty="0" err="1" smtClean="0">
                <a:solidFill>
                  <a:srgbClr val="0070C0"/>
                </a:solidFill>
                <a:latin typeface="Nikosban"/>
              </a:rPr>
              <a:t>বাংলা</a:t>
            </a:r>
            <a:endParaRPr lang="bn-BD" sz="3600" dirty="0" smtClean="0">
              <a:solidFill>
                <a:srgbClr val="0070C0"/>
              </a:solidFill>
              <a:latin typeface="Nikosban"/>
            </a:endParaRPr>
          </a:p>
          <a:p>
            <a:pPr algn="ctr"/>
            <a:r>
              <a:rPr lang="bn-BD" sz="3600" dirty="0" smtClean="0">
                <a:solidFill>
                  <a:srgbClr val="C00000"/>
                </a:solidFill>
                <a:latin typeface="Nikosban"/>
              </a:rPr>
              <a:t>পাঠঃ</a:t>
            </a:r>
            <a:r>
              <a:rPr lang="en-US" sz="3600" dirty="0" err="1" smtClean="0">
                <a:solidFill>
                  <a:srgbClr val="C00000"/>
                </a:solidFill>
                <a:latin typeface="Nikosban"/>
              </a:rPr>
              <a:t>ভাষাশহীদদের</a:t>
            </a:r>
            <a:r>
              <a:rPr lang="en-US" sz="3600" dirty="0" smtClean="0">
                <a:solidFill>
                  <a:srgbClr val="C00000"/>
                </a:solidFill>
                <a:latin typeface="Nikosban"/>
              </a:rPr>
              <a:t> </a:t>
            </a:r>
            <a:r>
              <a:rPr lang="en-US" sz="3600" dirty="0" err="1" smtClean="0">
                <a:solidFill>
                  <a:srgbClr val="C00000"/>
                </a:solidFill>
                <a:latin typeface="Nikosban"/>
              </a:rPr>
              <a:t>কথা</a:t>
            </a:r>
            <a:endParaRPr lang="bn-BD" sz="3600" dirty="0" smtClean="0">
              <a:solidFill>
                <a:srgbClr val="C00000"/>
              </a:solidFill>
              <a:latin typeface="Nikosban"/>
            </a:endParaRPr>
          </a:p>
          <a:p>
            <a:pPr algn="ctr"/>
            <a:r>
              <a:rPr lang="bn-BD" sz="3600" dirty="0" smtClean="0">
                <a:solidFill>
                  <a:srgbClr val="0070C0"/>
                </a:solidFill>
                <a:latin typeface="Nikosban"/>
              </a:rPr>
              <a:t>পাঠ্যাংশঃ</a:t>
            </a:r>
            <a:r>
              <a:rPr lang="en-US" sz="3600" dirty="0" smtClean="0">
                <a:solidFill>
                  <a:srgbClr val="0070C0"/>
                </a:solidFill>
                <a:latin typeface="Nikosban"/>
              </a:rPr>
              <a:t> </a:t>
            </a:r>
            <a:r>
              <a:rPr lang="bn-BD" sz="3600" dirty="0" smtClean="0">
                <a:solidFill>
                  <a:srgbClr val="0070C0"/>
                </a:solidFill>
                <a:latin typeface="Nikosban"/>
              </a:rPr>
              <a:t>মিছিল বের হলো......মারা গেলেন।</a:t>
            </a:r>
            <a:endParaRPr lang="en-US" sz="3600" dirty="0">
              <a:solidFill>
                <a:srgbClr val="0070C0"/>
              </a:solidFill>
              <a:latin typeface="Nikosb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ppt_x"/>
                                          </p:val>
                                        </p:tav>
                                        <p:tav tm="100000">
                                          <p:val>
                                            <p:strVal val="#ppt_x"/>
                                          </p:val>
                                        </p:tav>
                                      </p:tavLst>
                                    </p:anim>
                                    <p:anim calcmode="lin" valueType="num">
                                      <p:cBhvr additive="base">
                                        <p:cTn id="13"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2057400" y="381000"/>
            <a:ext cx="4572000" cy="1219200"/>
          </a:xfrm>
          <a:prstGeom prst="round2Diag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6600" dirty="0" smtClean="0">
                <a:solidFill>
                  <a:srgbClr val="0070C0"/>
                </a:solidFill>
                <a:latin typeface="Nikosban"/>
              </a:rPr>
              <a:t>শিখনফল</a:t>
            </a:r>
            <a:endParaRPr lang="en-US" sz="6600" dirty="0">
              <a:solidFill>
                <a:srgbClr val="0070C0"/>
              </a:solidFill>
              <a:latin typeface="Nikosban"/>
            </a:endParaRPr>
          </a:p>
        </p:txBody>
      </p:sp>
      <p:sp>
        <p:nvSpPr>
          <p:cNvPr id="3" name="Snip Diagonal Corner Rectangle 2"/>
          <p:cNvSpPr/>
          <p:nvPr/>
        </p:nvSpPr>
        <p:spPr>
          <a:xfrm>
            <a:off x="914400" y="1905000"/>
            <a:ext cx="7315200" cy="1905000"/>
          </a:xfrm>
          <a:prstGeom prst="snip2Diag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n-BD" sz="2400" dirty="0" smtClean="0">
              <a:solidFill>
                <a:srgbClr val="C00000"/>
              </a:solidFill>
              <a:latin typeface="Nikosban"/>
            </a:endParaRPr>
          </a:p>
          <a:p>
            <a:pPr algn="ctr"/>
            <a:endParaRPr lang="bn-BD" sz="2400" dirty="0" smtClean="0">
              <a:solidFill>
                <a:srgbClr val="C00000"/>
              </a:solidFill>
              <a:latin typeface="Nikosban"/>
            </a:endParaRPr>
          </a:p>
          <a:p>
            <a:pPr algn="ctr"/>
            <a:endParaRPr lang="bn-BD" sz="2400" dirty="0" smtClean="0">
              <a:solidFill>
                <a:srgbClr val="C00000"/>
              </a:solidFill>
              <a:latin typeface="Nikosban"/>
            </a:endParaRPr>
          </a:p>
          <a:p>
            <a:pPr algn="ctr"/>
            <a:r>
              <a:rPr lang="bn-BD" sz="2400" dirty="0" smtClean="0">
                <a:solidFill>
                  <a:srgbClr val="C00000"/>
                </a:solidFill>
                <a:latin typeface="Nikosban"/>
              </a:rPr>
              <a:t>শোনাঃ</a:t>
            </a:r>
          </a:p>
          <a:p>
            <a:r>
              <a:rPr lang="bn-BD" sz="2400" dirty="0" smtClean="0">
                <a:solidFill>
                  <a:srgbClr val="002060"/>
                </a:solidFill>
                <a:latin typeface="Nikosban"/>
              </a:rPr>
              <a:t>১.১.১ বর্ণ ও যুক্তবর্ণসহযোগে তৈরি শব্দ শুনে স্পষ্ট ও শুদ্ধভাবে বলতে পারবে।</a:t>
            </a:r>
          </a:p>
          <a:p>
            <a:r>
              <a:rPr lang="bn-BD" sz="2400" dirty="0" smtClean="0">
                <a:solidFill>
                  <a:srgbClr val="5E0A52"/>
                </a:solidFill>
                <a:latin typeface="Nikosban"/>
              </a:rPr>
              <a:t>১.১.২ বর্ণ ও যুক্তবর্ণসহযোগে তৈরি শব্দযুক্ত বাক্য শুনে স্পষ্ট ও শুদ্ধভাবে বলতে পারবে।</a:t>
            </a:r>
          </a:p>
          <a:p>
            <a:pPr algn="ctr"/>
            <a:endParaRPr lang="bn-BD" sz="2400" dirty="0" smtClean="0">
              <a:solidFill>
                <a:srgbClr val="5E0A52"/>
              </a:solidFill>
              <a:latin typeface="Nikosban"/>
            </a:endParaRPr>
          </a:p>
          <a:p>
            <a:pPr algn="ctr"/>
            <a:endParaRPr lang="bn-BD" sz="2400" dirty="0" smtClean="0">
              <a:solidFill>
                <a:srgbClr val="C00000"/>
              </a:solidFill>
              <a:latin typeface="Nikosban"/>
            </a:endParaRPr>
          </a:p>
          <a:p>
            <a:pPr algn="ctr"/>
            <a:endParaRPr lang="en-US" sz="2400" dirty="0">
              <a:solidFill>
                <a:srgbClr val="C00000"/>
              </a:solidFill>
              <a:latin typeface="Nikosban"/>
            </a:endParaRPr>
          </a:p>
        </p:txBody>
      </p:sp>
      <p:sp>
        <p:nvSpPr>
          <p:cNvPr id="4" name="Snip Diagonal Corner Rectangle 3"/>
          <p:cNvSpPr/>
          <p:nvPr/>
        </p:nvSpPr>
        <p:spPr>
          <a:xfrm>
            <a:off x="914400" y="3962400"/>
            <a:ext cx="7315200" cy="2667000"/>
          </a:xfrm>
          <a:prstGeom prst="snip2Diag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smtClean="0">
                <a:solidFill>
                  <a:srgbClr val="C00000"/>
                </a:solidFill>
                <a:latin typeface="Nikosban"/>
              </a:rPr>
              <a:t>বলাঃ</a:t>
            </a:r>
          </a:p>
          <a:p>
            <a:r>
              <a:rPr lang="bn-BD" sz="2400" dirty="0" smtClean="0">
                <a:solidFill>
                  <a:srgbClr val="002060"/>
                </a:solidFill>
                <a:latin typeface="Nikosban"/>
              </a:rPr>
              <a:t>১.১.১যুক্তবর্ণসহযোগে তৈরি শব্দ স্পষ্ট ও শুদ্ধভাবে বলতে পারবে।</a:t>
            </a:r>
          </a:p>
          <a:p>
            <a:r>
              <a:rPr lang="bn-BD" sz="2400" dirty="0" smtClean="0">
                <a:solidFill>
                  <a:srgbClr val="5E0A52"/>
                </a:solidFill>
                <a:latin typeface="Nikosban"/>
              </a:rPr>
              <a:t>১.১.২ যুক্তবর্ণসহযোগে তৈরি শব্দযুক্ত বাক্য স্পষ্ট ও শুদ্ধভাবে বলতে পারবে।</a:t>
            </a:r>
          </a:p>
          <a:p>
            <a:r>
              <a:rPr lang="bn-BD" sz="2400" dirty="0" smtClean="0">
                <a:solidFill>
                  <a:srgbClr val="5E0A52"/>
                </a:solidFill>
                <a:latin typeface="Nikosban"/>
              </a:rPr>
              <a:t>২.৪.১ গল্পের বিষয় বলতে পারবে।           </a:t>
            </a:r>
          </a:p>
          <a:p>
            <a:pPr algn="ctr"/>
            <a:endParaRPr lang="bn-BD" sz="2400" dirty="0" smtClean="0">
              <a:solidFill>
                <a:srgbClr val="5E0A52"/>
              </a:solidFill>
              <a:latin typeface="Nikosb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2"/>
          <p:cNvSpPr/>
          <p:nvPr/>
        </p:nvSpPr>
        <p:spPr>
          <a:xfrm>
            <a:off x="914400" y="152400"/>
            <a:ext cx="7315200" cy="3276600"/>
          </a:xfrm>
          <a:prstGeom prst="snip2Diag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n-BD" sz="2400" dirty="0" smtClean="0">
              <a:solidFill>
                <a:srgbClr val="C00000"/>
              </a:solidFill>
              <a:latin typeface="Nikosban"/>
            </a:endParaRPr>
          </a:p>
          <a:p>
            <a:pPr algn="ctr"/>
            <a:endParaRPr lang="bn-BD" sz="2400" dirty="0" smtClean="0">
              <a:solidFill>
                <a:srgbClr val="002060"/>
              </a:solidFill>
              <a:latin typeface="Nikosban"/>
            </a:endParaRPr>
          </a:p>
          <a:p>
            <a:pPr algn="ctr"/>
            <a:endParaRPr lang="bn-BD" sz="2400" dirty="0" smtClean="0">
              <a:solidFill>
                <a:srgbClr val="002060"/>
              </a:solidFill>
              <a:latin typeface="Nikosban"/>
            </a:endParaRPr>
          </a:p>
          <a:p>
            <a:pPr algn="ctr"/>
            <a:endParaRPr lang="bn-BD" sz="2400" dirty="0" smtClean="0">
              <a:solidFill>
                <a:srgbClr val="002060"/>
              </a:solidFill>
              <a:latin typeface="Nikosban"/>
            </a:endParaRPr>
          </a:p>
          <a:p>
            <a:pPr algn="ctr"/>
            <a:r>
              <a:rPr lang="bn-BD" sz="2400" dirty="0" smtClean="0">
                <a:solidFill>
                  <a:srgbClr val="C00000"/>
                </a:solidFill>
                <a:latin typeface="Nikosban"/>
              </a:rPr>
              <a:t>পড়াঃ</a:t>
            </a:r>
          </a:p>
          <a:p>
            <a:r>
              <a:rPr lang="bn-BD" sz="2400" dirty="0" smtClean="0">
                <a:solidFill>
                  <a:srgbClr val="002060"/>
                </a:solidFill>
                <a:latin typeface="Nikosban"/>
              </a:rPr>
              <a:t>১.৩.১ যুক্তব্যঞ্জন স্পষ্ট ও শুদ্ধভাবে পড়তে পারবে।</a:t>
            </a:r>
          </a:p>
          <a:p>
            <a:r>
              <a:rPr lang="bn-IN" sz="2400" dirty="0" smtClean="0">
                <a:solidFill>
                  <a:srgbClr val="5E0A52"/>
                </a:solidFill>
                <a:latin typeface="NikoshBAN" pitchFamily="2" charset="0"/>
                <a:cs typeface="NikoshBAN" pitchFamily="2" charset="0"/>
              </a:rPr>
              <a:t>১</a:t>
            </a:r>
            <a:r>
              <a:rPr lang="en-US" sz="2400" dirty="0" smtClean="0">
                <a:solidFill>
                  <a:srgbClr val="5E0A52"/>
                </a:solidFill>
                <a:latin typeface="NikoshBAN" pitchFamily="2" charset="0"/>
                <a:cs typeface="NikoshBAN" pitchFamily="2" charset="0"/>
              </a:rPr>
              <a:t>.</a:t>
            </a:r>
            <a:r>
              <a:rPr lang="bn-IN" sz="2400" dirty="0" smtClean="0">
                <a:solidFill>
                  <a:srgbClr val="5E0A52"/>
                </a:solidFill>
                <a:latin typeface="NikoshBAN" pitchFamily="2" charset="0"/>
                <a:cs typeface="NikoshBAN" pitchFamily="2" charset="0"/>
              </a:rPr>
              <a:t>৪</a:t>
            </a:r>
            <a:r>
              <a:rPr lang="en-US" sz="2400" dirty="0" smtClean="0">
                <a:solidFill>
                  <a:srgbClr val="5E0A52"/>
                </a:solidFill>
                <a:latin typeface="NikoshBAN" pitchFamily="2" charset="0"/>
                <a:cs typeface="NikoshBAN" pitchFamily="2" charset="0"/>
              </a:rPr>
              <a:t>.</a:t>
            </a:r>
            <a:r>
              <a:rPr lang="bn-IN" sz="2400" dirty="0" smtClean="0">
                <a:solidFill>
                  <a:srgbClr val="5E0A52"/>
                </a:solidFill>
                <a:latin typeface="NikoshBAN" pitchFamily="2" charset="0"/>
                <a:cs typeface="NikoshBAN" pitchFamily="2" charset="0"/>
              </a:rPr>
              <a:t>১</a:t>
            </a:r>
            <a:r>
              <a:rPr lang="en-US" sz="2400" dirty="0" smtClean="0">
                <a:solidFill>
                  <a:srgbClr val="5E0A52"/>
                </a:solidFill>
                <a:latin typeface="NikoshBAN" pitchFamily="2" charset="0"/>
                <a:cs typeface="NikoshBAN" pitchFamily="2" charset="0"/>
              </a:rPr>
              <a:t>-</a:t>
            </a:r>
            <a:r>
              <a:rPr lang="bn-IN" sz="2400" dirty="0" smtClean="0">
                <a:solidFill>
                  <a:srgbClr val="5E0A52"/>
                </a:solidFill>
                <a:latin typeface="NikoshBAN" pitchFamily="2" charset="0"/>
                <a:cs typeface="NikoshBAN" pitchFamily="2" charset="0"/>
              </a:rPr>
              <a:t> পাঠ্য পুস্তকের শব্দ শ্রবণযোগ্য স্পষ্ট স্বরে ও শুদ্ধ উচ্চারণে পড়তে পারবে।   </a:t>
            </a:r>
          </a:p>
          <a:p>
            <a:r>
              <a:rPr lang="bn-IN" sz="2400" dirty="0" smtClean="0">
                <a:solidFill>
                  <a:srgbClr val="002060"/>
                </a:solidFill>
                <a:latin typeface="NikoshBAN" pitchFamily="2" charset="0"/>
                <a:cs typeface="NikoshBAN" pitchFamily="2" charset="0"/>
              </a:rPr>
              <a:t>১</a:t>
            </a:r>
            <a:r>
              <a:rPr lang="en-US" sz="2400" dirty="0" smtClean="0">
                <a:solidFill>
                  <a:srgbClr val="002060"/>
                </a:solidFill>
                <a:latin typeface="NikoshBAN" pitchFamily="2" charset="0"/>
                <a:cs typeface="NikoshBAN" pitchFamily="2" charset="0"/>
              </a:rPr>
              <a:t>.</a:t>
            </a:r>
            <a:r>
              <a:rPr lang="bn-IN" sz="2400" dirty="0" smtClean="0">
                <a:solidFill>
                  <a:srgbClr val="002060"/>
                </a:solidFill>
                <a:latin typeface="NikoshBAN" pitchFamily="2" charset="0"/>
                <a:cs typeface="NikoshBAN" pitchFamily="2" charset="0"/>
              </a:rPr>
              <a:t>৪</a:t>
            </a:r>
            <a:r>
              <a:rPr lang="en-US" sz="2400" dirty="0" smtClean="0">
                <a:solidFill>
                  <a:srgbClr val="002060"/>
                </a:solidFill>
                <a:latin typeface="NikoshBAN" pitchFamily="2" charset="0"/>
                <a:cs typeface="NikoshBAN" pitchFamily="2" charset="0"/>
              </a:rPr>
              <a:t>.</a:t>
            </a:r>
            <a:r>
              <a:rPr lang="bn-IN" sz="2400" dirty="0" smtClean="0">
                <a:solidFill>
                  <a:srgbClr val="002060"/>
                </a:solidFill>
                <a:latin typeface="NikoshBAN" pitchFamily="2" charset="0"/>
                <a:cs typeface="NikoshBAN" pitchFamily="2" charset="0"/>
              </a:rPr>
              <a:t>১</a:t>
            </a:r>
            <a:r>
              <a:rPr lang="en-US" sz="2400" dirty="0" smtClean="0">
                <a:solidFill>
                  <a:srgbClr val="002060"/>
                </a:solidFill>
                <a:latin typeface="NikoshBAN" pitchFamily="2" charset="0"/>
                <a:cs typeface="NikoshBAN" pitchFamily="2" charset="0"/>
              </a:rPr>
              <a:t>-</a:t>
            </a:r>
            <a:r>
              <a:rPr lang="bn-IN" sz="2400" dirty="0" smtClean="0">
                <a:solidFill>
                  <a:srgbClr val="002060"/>
                </a:solidFill>
                <a:latin typeface="NikoshBAN" pitchFamily="2" charset="0"/>
                <a:cs typeface="NikoshBAN" pitchFamily="2" charset="0"/>
              </a:rPr>
              <a:t> পা</a:t>
            </a:r>
            <a:r>
              <a:rPr lang="bn-BD" sz="2400" dirty="0" smtClean="0">
                <a:solidFill>
                  <a:srgbClr val="002060"/>
                </a:solidFill>
                <a:latin typeface="NikoshBAN" pitchFamily="2" charset="0"/>
                <a:cs typeface="NikoshBAN" pitchFamily="2" charset="0"/>
              </a:rPr>
              <a:t>ঠে ব্যবহৃত বাক্য </a:t>
            </a:r>
            <a:r>
              <a:rPr lang="bn-IN" sz="2400" dirty="0" smtClean="0">
                <a:solidFill>
                  <a:srgbClr val="002060"/>
                </a:solidFill>
                <a:latin typeface="NikoshBAN" pitchFamily="2" charset="0"/>
                <a:cs typeface="NikoshBAN" pitchFamily="2" charset="0"/>
              </a:rPr>
              <a:t>শ্রবণযোগ্য স্পষ্ট স্বরে ও</a:t>
            </a:r>
            <a:r>
              <a:rPr lang="bn-BD" sz="2400" dirty="0" smtClean="0">
                <a:solidFill>
                  <a:srgbClr val="002060"/>
                </a:solidFill>
                <a:latin typeface="NikoshBAN" pitchFamily="2" charset="0"/>
                <a:cs typeface="NikoshBAN" pitchFamily="2" charset="0"/>
              </a:rPr>
              <a:t> প্রমিত </a:t>
            </a:r>
            <a:r>
              <a:rPr lang="bn-IN" sz="2400" dirty="0" smtClean="0">
                <a:solidFill>
                  <a:srgbClr val="002060"/>
                </a:solidFill>
                <a:latin typeface="NikoshBAN" pitchFamily="2" charset="0"/>
                <a:cs typeface="NikoshBAN" pitchFamily="2" charset="0"/>
              </a:rPr>
              <a:t>উচ্চারণে পড়তে পারবে। </a:t>
            </a:r>
            <a:endParaRPr lang="bn-BD" sz="2400" dirty="0" smtClean="0">
              <a:solidFill>
                <a:srgbClr val="002060"/>
              </a:solidFill>
              <a:latin typeface="NikoshBAN" pitchFamily="2" charset="0"/>
              <a:cs typeface="NikoshBAN" pitchFamily="2" charset="0"/>
            </a:endParaRPr>
          </a:p>
          <a:p>
            <a:r>
              <a:rPr lang="bn-BD" sz="2400" dirty="0" smtClean="0">
                <a:solidFill>
                  <a:srgbClr val="5E0A52"/>
                </a:solidFill>
                <a:latin typeface="Nikosban"/>
              </a:rPr>
              <a:t>২.৪.১ </a:t>
            </a:r>
            <a:r>
              <a:rPr lang="bn-BD" sz="2400" dirty="0" smtClean="0">
                <a:solidFill>
                  <a:srgbClr val="5E0A52"/>
                </a:solidFill>
                <a:latin typeface="NikoshBAN" pitchFamily="2" charset="0"/>
                <a:cs typeface="NikoshBAN" pitchFamily="2" charset="0"/>
              </a:rPr>
              <a:t>প্রমিত </a:t>
            </a:r>
            <a:r>
              <a:rPr lang="bn-IN" sz="2400" dirty="0" smtClean="0">
                <a:solidFill>
                  <a:srgbClr val="5E0A52"/>
                </a:solidFill>
                <a:latin typeface="NikoshBAN" pitchFamily="2" charset="0"/>
                <a:cs typeface="NikoshBAN" pitchFamily="2" charset="0"/>
              </a:rPr>
              <a:t>উচ্চারণে </a:t>
            </a:r>
            <a:r>
              <a:rPr lang="bn-BD" sz="2400" dirty="0" smtClean="0">
                <a:solidFill>
                  <a:srgbClr val="5E0A52"/>
                </a:solidFill>
                <a:latin typeface="NikoshBAN" pitchFamily="2" charset="0"/>
                <a:cs typeface="NikoshBAN" pitchFamily="2" charset="0"/>
              </a:rPr>
              <a:t>গল্প </a:t>
            </a:r>
            <a:r>
              <a:rPr lang="bn-IN" sz="2400" dirty="0" smtClean="0">
                <a:solidFill>
                  <a:srgbClr val="5E0A52"/>
                </a:solidFill>
                <a:latin typeface="NikoshBAN" pitchFamily="2" charset="0"/>
                <a:cs typeface="NikoshBAN" pitchFamily="2" charset="0"/>
              </a:rPr>
              <a:t>পড়তে পারবে</a:t>
            </a:r>
            <a:r>
              <a:rPr lang="bn-BD" sz="2400" dirty="0" smtClean="0">
                <a:solidFill>
                  <a:srgbClr val="5E0A52"/>
                </a:solidFill>
                <a:latin typeface="Nikosban"/>
              </a:rPr>
              <a:t>।</a:t>
            </a:r>
          </a:p>
          <a:p>
            <a:r>
              <a:rPr lang="bn-BD" sz="2400" dirty="0" smtClean="0">
                <a:solidFill>
                  <a:srgbClr val="5E0A52"/>
                </a:solidFill>
                <a:latin typeface="Nikosban"/>
              </a:rPr>
              <a:t>২.৪.২ </a:t>
            </a:r>
            <a:r>
              <a:rPr lang="bn-BD" sz="2400" dirty="0" smtClean="0">
                <a:solidFill>
                  <a:srgbClr val="002060"/>
                </a:solidFill>
                <a:latin typeface="NikoshBAN" pitchFamily="2" charset="0"/>
              </a:rPr>
              <a:t>গ</a:t>
            </a:r>
            <a:r>
              <a:rPr lang="bn-BD" sz="2400" dirty="0" smtClean="0">
                <a:solidFill>
                  <a:srgbClr val="002060"/>
                </a:solidFill>
                <a:latin typeface="NikoshBAN" pitchFamily="2" charset="0"/>
                <a:cs typeface="NikoshBAN" pitchFamily="2" charset="0"/>
              </a:rPr>
              <a:t>ল্প </a:t>
            </a:r>
            <a:r>
              <a:rPr lang="bn-IN" sz="2400" dirty="0" smtClean="0">
                <a:solidFill>
                  <a:srgbClr val="002060"/>
                </a:solidFill>
                <a:latin typeface="NikoshBAN" pitchFamily="2" charset="0"/>
                <a:cs typeface="NikoshBAN" pitchFamily="2" charset="0"/>
              </a:rPr>
              <a:t>প</a:t>
            </a:r>
            <a:r>
              <a:rPr lang="bn-BD" sz="2400" dirty="0" smtClean="0">
                <a:solidFill>
                  <a:srgbClr val="002060"/>
                </a:solidFill>
                <a:latin typeface="NikoshBAN" pitchFamily="2" charset="0"/>
                <a:cs typeface="NikoshBAN" pitchFamily="2" charset="0"/>
              </a:rPr>
              <a:t>ড়ে বুঝ</a:t>
            </a:r>
            <a:r>
              <a:rPr lang="bn-IN" sz="2400" dirty="0" smtClean="0">
                <a:solidFill>
                  <a:srgbClr val="002060"/>
                </a:solidFill>
                <a:latin typeface="NikoshBAN" pitchFamily="2" charset="0"/>
                <a:cs typeface="NikoshBAN" pitchFamily="2" charset="0"/>
              </a:rPr>
              <a:t>তে পারবে</a:t>
            </a:r>
            <a:r>
              <a:rPr lang="bn-BD" sz="2400" dirty="0" smtClean="0">
                <a:solidFill>
                  <a:srgbClr val="5E0A52"/>
                </a:solidFill>
                <a:latin typeface="Nikosban"/>
              </a:rPr>
              <a:t>।</a:t>
            </a:r>
          </a:p>
          <a:p>
            <a:endParaRPr lang="bn-BD" sz="2400" dirty="0" smtClean="0">
              <a:solidFill>
                <a:srgbClr val="5E0A52"/>
              </a:solidFill>
              <a:latin typeface="Nikosban"/>
            </a:endParaRPr>
          </a:p>
          <a:p>
            <a:endParaRPr lang="bn-BD" sz="2400" dirty="0" smtClean="0">
              <a:solidFill>
                <a:srgbClr val="002060"/>
              </a:solidFill>
              <a:latin typeface="NikoshBAN" pitchFamily="2" charset="0"/>
              <a:cs typeface="NikoshBAN" pitchFamily="2" charset="0"/>
            </a:endParaRPr>
          </a:p>
          <a:p>
            <a:r>
              <a:rPr lang="bn-IN" sz="2400" dirty="0" smtClean="0">
                <a:solidFill>
                  <a:srgbClr val="002060"/>
                </a:solidFill>
                <a:latin typeface="NikoshBAN" pitchFamily="2" charset="0"/>
                <a:cs typeface="NikoshBAN" pitchFamily="2" charset="0"/>
              </a:rPr>
              <a:t>  </a:t>
            </a:r>
          </a:p>
          <a:p>
            <a:pPr algn="ctr"/>
            <a:endParaRPr lang="bn-BD" sz="2400" dirty="0" smtClean="0">
              <a:solidFill>
                <a:srgbClr val="C00000"/>
              </a:solidFill>
              <a:latin typeface="Nikosban"/>
            </a:endParaRPr>
          </a:p>
          <a:p>
            <a:pPr algn="ctr"/>
            <a:endParaRPr lang="en-US" sz="2400" dirty="0">
              <a:solidFill>
                <a:srgbClr val="C00000"/>
              </a:solidFill>
              <a:latin typeface="Nikosban"/>
            </a:endParaRPr>
          </a:p>
        </p:txBody>
      </p:sp>
      <p:sp>
        <p:nvSpPr>
          <p:cNvPr id="4" name="Snip Diagonal Corner Rectangle 3"/>
          <p:cNvSpPr/>
          <p:nvPr/>
        </p:nvSpPr>
        <p:spPr>
          <a:xfrm>
            <a:off x="914400" y="3581400"/>
            <a:ext cx="7315200" cy="2743200"/>
          </a:xfrm>
          <a:prstGeom prst="snip2Diag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n-BD" sz="2400" dirty="0" smtClean="0">
              <a:solidFill>
                <a:srgbClr val="C00000"/>
              </a:solidFill>
              <a:latin typeface="Nikosban"/>
            </a:endParaRPr>
          </a:p>
          <a:p>
            <a:pPr algn="ctr"/>
            <a:endParaRPr lang="bn-BD" sz="2400" dirty="0" smtClean="0">
              <a:solidFill>
                <a:srgbClr val="C00000"/>
              </a:solidFill>
              <a:latin typeface="Nikosban"/>
            </a:endParaRPr>
          </a:p>
          <a:p>
            <a:pPr algn="ctr"/>
            <a:r>
              <a:rPr lang="bn-BD" sz="2400" dirty="0" smtClean="0">
                <a:solidFill>
                  <a:srgbClr val="C00000"/>
                </a:solidFill>
                <a:latin typeface="Nikosban"/>
              </a:rPr>
              <a:t>লেখাঃ</a:t>
            </a:r>
          </a:p>
          <a:p>
            <a:r>
              <a:rPr lang="bn-BD" sz="2400" dirty="0" smtClean="0">
                <a:solidFill>
                  <a:srgbClr val="5E0A52"/>
                </a:solidFill>
                <a:latin typeface="Nikosban"/>
              </a:rPr>
              <a:t>১.৪.১</a:t>
            </a:r>
            <a:r>
              <a:rPr lang="bn-IN" sz="2400" dirty="0" smtClean="0">
                <a:solidFill>
                  <a:srgbClr val="5E0A52"/>
                </a:solidFill>
                <a:latin typeface="NikoshBAN" pitchFamily="2" charset="0"/>
                <a:cs typeface="NikoshBAN" pitchFamily="2" charset="0"/>
              </a:rPr>
              <a:t> যুক্তব্যঞ্জন ভেঙে লিখতে পারবে।</a:t>
            </a:r>
            <a:endParaRPr lang="bn-BD" sz="2400" dirty="0" smtClean="0">
              <a:solidFill>
                <a:srgbClr val="5E0A52"/>
              </a:solidFill>
              <a:latin typeface="NikoshBAN" pitchFamily="2" charset="0"/>
              <a:cs typeface="NikoshBAN" pitchFamily="2" charset="0"/>
            </a:endParaRPr>
          </a:p>
          <a:p>
            <a:r>
              <a:rPr lang="bn-BD" sz="2400" dirty="0" smtClean="0">
                <a:solidFill>
                  <a:srgbClr val="002060"/>
                </a:solidFill>
                <a:latin typeface="Nikosban"/>
              </a:rPr>
              <a:t>১.৪.২</a:t>
            </a:r>
            <a:r>
              <a:rPr lang="bn-IN" sz="2400" dirty="0" smtClean="0">
                <a:latin typeface="NikoshBAN" pitchFamily="2" charset="0"/>
                <a:cs typeface="NikoshBAN" pitchFamily="2" charset="0"/>
              </a:rPr>
              <a:t> </a:t>
            </a:r>
            <a:r>
              <a:rPr lang="bn-IN" sz="2400" dirty="0" smtClean="0">
                <a:solidFill>
                  <a:srgbClr val="002060"/>
                </a:solidFill>
                <a:latin typeface="NikoshBAN" pitchFamily="2" charset="0"/>
                <a:cs typeface="NikoshBAN" pitchFamily="2" charset="0"/>
              </a:rPr>
              <a:t>যুক্তব্যঞ্জন</a:t>
            </a:r>
            <a:r>
              <a:rPr lang="bn-BD" sz="2400" dirty="0" smtClean="0">
                <a:solidFill>
                  <a:srgbClr val="002060"/>
                </a:solidFill>
                <a:latin typeface="NikoshBAN" pitchFamily="2" charset="0"/>
                <a:cs typeface="NikoshBAN" pitchFamily="2" charset="0"/>
              </a:rPr>
              <a:t> ব্যবহার করে শব্দ </a:t>
            </a:r>
            <a:r>
              <a:rPr lang="bn-IN" sz="2400" dirty="0" smtClean="0">
                <a:solidFill>
                  <a:srgbClr val="002060"/>
                </a:solidFill>
                <a:latin typeface="NikoshBAN" pitchFamily="2" charset="0"/>
                <a:cs typeface="NikoshBAN" pitchFamily="2" charset="0"/>
              </a:rPr>
              <a:t>লিখতে পারবে।</a:t>
            </a:r>
            <a:endParaRPr lang="bn-BD" sz="2400" dirty="0" smtClean="0">
              <a:solidFill>
                <a:srgbClr val="002060"/>
              </a:solidFill>
              <a:latin typeface="NikoshBAN" pitchFamily="2" charset="0"/>
              <a:cs typeface="NikoshBAN" pitchFamily="2" charset="0"/>
            </a:endParaRPr>
          </a:p>
          <a:p>
            <a:r>
              <a:rPr lang="bn-BD" sz="2400" dirty="0" smtClean="0">
                <a:solidFill>
                  <a:srgbClr val="002060"/>
                </a:solidFill>
                <a:latin typeface="Nikosban"/>
              </a:rPr>
              <a:t>১.৪.৩</a:t>
            </a:r>
            <a:r>
              <a:rPr lang="bn-BD" sz="2400" dirty="0" smtClean="0">
                <a:solidFill>
                  <a:srgbClr val="5E0A52"/>
                </a:solidFill>
                <a:latin typeface="Nikosban"/>
              </a:rPr>
              <a:t>যুক্তব্যঞ্জনসহযোগে গঠিত শব্দ দিয়ে বাক্য লিখতে পারবে।</a:t>
            </a:r>
          </a:p>
          <a:p>
            <a:r>
              <a:rPr lang="bn-IN" sz="2400" dirty="0" smtClean="0">
                <a:solidFill>
                  <a:srgbClr val="002060"/>
                </a:solidFill>
                <a:latin typeface="NikoshBAN" pitchFamily="2" charset="0"/>
                <a:cs typeface="NikoshBAN" pitchFamily="2" charset="0"/>
              </a:rPr>
              <a:t>২</a:t>
            </a:r>
            <a:r>
              <a:rPr lang="en-US" sz="2400" dirty="0" smtClean="0">
                <a:solidFill>
                  <a:srgbClr val="002060"/>
                </a:solidFill>
                <a:latin typeface="NikoshBAN" pitchFamily="2" charset="0"/>
                <a:cs typeface="NikoshBAN" pitchFamily="2" charset="0"/>
              </a:rPr>
              <a:t>.</a:t>
            </a:r>
            <a:r>
              <a:rPr lang="bn-IN" sz="2400" dirty="0" smtClean="0">
                <a:solidFill>
                  <a:srgbClr val="002060"/>
                </a:solidFill>
                <a:latin typeface="NikoshBAN" pitchFamily="2" charset="0"/>
                <a:cs typeface="NikoshBAN" pitchFamily="2" charset="0"/>
              </a:rPr>
              <a:t>৩</a:t>
            </a:r>
            <a:r>
              <a:rPr lang="en-US" sz="2400" dirty="0" smtClean="0">
                <a:solidFill>
                  <a:srgbClr val="002060"/>
                </a:solidFill>
                <a:latin typeface="NikoshBAN" pitchFamily="2" charset="0"/>
                <a:cs typeface="NikoshBAN" pitchFamily="2" charset="0"/>
              </a:rPr>
              <a:t>.</a:t>
            </a:r>
            <a:r>
              <a:rPr lang="bn-BD" sz="2400" dirty="0" smtClean="0">
                <a:solidFill>
                  <a:srgbClr val="002060"/>
                </a:solidFill>
                <a:latin typeface="NikoshBAN" pitchFamily="2" charset="0"/>
                <a:cs typeface="NikoshBAN" pitchFamily="2" charset="0"/>
              </a:rPr>
              <a:t>৪</a:t>
            </a:r>
            <a:r>
              <a:rPr lang="en-US" sz="2400" dirty="0" smtClean="0">
                <a:solidFill>
                  <a:srgbClr val="002060"/>
                </a:solidFill>
                <a:latin typeface="NikoshBAN" pitchFamily="2" charset="0"/>
                <a:cs typeface="NikoshBAN" pitchFamily="2" charset="0"/>
              </a:rPr>
              <a:t>-</a:t>
            </a:r>
            <a:r>
              <a:rPr lang="bn-IN" sz="2400" dirty="0" smtClean="0">
                <a:solidFill>
                  <a:srgbClr val="002060"/>
                </a:solidFill>
                <a:latin typeface="NikoshBAN" pitchFamily="2" charset="0"/>
                <a:cs typeface="NikoshBAN" pitchFamily="2" charset="0"/>
              </a:rPr>
              <a:t> </a:t>
            </a:r>
            <a:r>
              <a:rPr lang="bn-BD" sz="2400" dirty="0" smtClean="0">
                <a:solidFill>
                  <a:srgbClr val="002060"/>
                </a:solidFill>
                <a:latin typeface="NikoshBAN" pitchFamily="2" charset="0"/>
                <a:cs typeface="NikoshBAN" pitchFamily="2" charset="0"/>
              </a:rPr>
              <a:t>গল্প</a:t>
            </a:r>
            <a:r>
              <a:rPr lang="bn-IN" sz="2400" dirty="0" smtClean="0">
                <a:solidFill>
                  <a:srgbClr val="002060"/>
                </a:solidFill>
                <a:latin typeface="NikoshBAN" pitchFamily="2" charset="0"/>
                <a:cs typeface="NikoshBAN" pitchFamily="2" charset="0"/>
              </a:rPr>
              <a:t>সংশ্লিষ্ট প্রশ্নের উত্তর লিখতে পারবে</a:t>
            </a:r>
            <a:r>
              <a:rPr lang="bn-IN" sz="2000" dirty="0" smtClean="0">
                <a:solidFill>
                  <a:srgbClr val="002060"/>
                </a:solidFill>
                <a:latin typeface="NikoshBAN" pitchFamily="2" charset="0"/>
                <a:cs typeface="NikoshBAN" pitchFamily="2" charset="0"/>
              </a:rPr>
              <a:t>। </a:t>
            </a:r>
            <a:endParaRPr lang="bn-BD" sz="2400" dirty="0" smtClean="0">
              <a:solidFill>
                <a:srgbClr val="002060"/>
              </a:solidFill>
              <a:latin typeface="NikoshBAN" pitchFamily="2" charset="0"/>
              <a:cs typeface="NikoshBAN" pitchFamily="2" charset="0"/>
            </a:endParaRPr>
          </a:p>
          <a:p>
            <a:r>
              <a:rPr lang="bn-IN" sz="2400" dirty="0" smtClean="0">
                <a:solidFill>
                  <a:srgbClr val="5E0A52"/>
                </a:solidFill>
                <a:latin typeface="NikoshBAN" pitchFamily="2" charset="0"/>
                <a:cs typeface="NikoshBAN" pitchFamily="2" charset="0"/>
              </a:rPr>
              <a:t>২</a:t>
            </a:r>
            <a:r>
              <a:rPr lang="en-US" sz="2400" dirty="0" smtClean="0">
                <a:solidFill>
                  <a:srgbClr val="5E0A52"/>
                </a:solidFill>
                <a:latin typeface="NikoshBAN" pitchFamily="2" charset="0"/>
                <a:cs typeface="NikoshBAN" pitchFamily="2" charset="0"/>
              </a:rPr>
              <a:t>.</a:t>
            </a:r>
            <a:r>
              <a:rPr lang="bn-IN" sz="2400" dirty="0" smtClean="0">
                <a:solidFill>
                  <a:srgbClr val="5E0A52"/>
                </a:solidFill>
                <a:latin typeface="NikoshBAN" pitchFamily="2" charset="0"/>
                <a:cs typeface="NikoshBAN" pitchFamily="2" charset="0"/>
              </a:rPr>
              <a:t>৩</a:t>
            </a:r>
            <a:r>
              <a:rPr lang="en-US" sz="2400" dirty="0" smtClean="0">
                <a:solidFill>
                  <a:srgbClr val="5E0A52"/>
                </a:solidFill>
                <a:latin typeface="NikoshBAN" pitchFamily="2" charset="0"/>
                <a:cs typeface="NikoshBAN" pitchFamily="2" charset="0"/>
              </a:rPr>
              <a:t>.</a:t>
            </a:r>
            <a:r>
              <a:rPr lang="bn-IN" sz="2400" dirty="0" smtClean="0">
                <a:solidFill>
                  <a:srgbClr val="5E0A52"/>
                </a:solidFill>
                <a:latin typeface="NikoshBAN" pitchFamily="2" charset="0"/>
                <a:cs typeface="NikoshBAN" pitchFamily="2" charset="0"/>
              </a:rPr>
              <a:t>৬</a:t>
            </a:r>
            <a:r>
              <a:rPr lang="en-US" sz="2400" dirty="0" smtClean="0">
                <a:solidFill>
                  <a:srgbClr val="5E0A52"/>
                </a:solidFill>
                <a:latin typeface="NikoshBAN" pitchFamily="2" charset="0"/>
                <a:cs typeface="NikoshBAN" pitchFamily="2" charset="0"/>
              </a:rPr>
              <a:t>-</a:t>
            </a:r>
            <a:r>
              <a:rPr lang="bn-IN" sz="2400" dirty="0" smtClean="0">
                <a:solidFill>
                  <a:srgbClr val="5E0A52"/>
                </a:solidFill>
                <a:latin typeface="NikoshBAN" pitchFamily="2" charset="0"/>
                <a:cs typeface="NikoshBAN" pitchFamily="2" charset="0"/>
              </a:rPr>
              <a:t> বর্ণনা সংশ্লিষ্ট প্রশ্নের উত্তর লিখতে পারবে</a:t>
            </a:r>
            <a:r>
              <a:rPr lang="bn-IN" sz="2000" dirty="0" smtClean="0">
                <a:solidFill>
                  <a:srgbClr val="5E0A52"/>
                </a:solidFill>
                <a:latin typeface="NikoshBAN" pitchFamily="2" charset="0"/>
                <a:cs typeface="NikoshBAN" pitchFamily="2" charset="0"/>
              </a:rPr>
              <a:t>। </a:t>
            </a:r>
          </a:p>
          <a:p>
            <a:pPr algn="ctr"/>
            <a:r>
              <a:rPr lang="bn-IN" sz="2400" dirty="0" smtClean="0">
                <a:solidFill>
                  <a:srgbClr val="002060"/>
                </a:solidFill>
                <a:latin typeface="NikoshBAN" pitchFamily="2" charset="0"/>
                <a:cs typeface="NikoshBAN" pitchFamily="2" charset="0"/>
              </a:rPr>
              <a:t> </a:t>
            </a:r>
            <a:endParaRPr lang="bn-BD" sz="2400" dirty="0" smtClean="0">
              <a:solidFill>
                <a:srgbClr val="002060"/>
              </a:solidFill>
              <a:latin typeface="Nikosban"/>
            </a:endParaRPr>
          </a:p>
          <a:p>
            <a:pPr algn="ctr"/>
            <a:endParaRPr lang="en-US" sz="2400" dirty="0">
              <a:solidFill>
                <a:srgbClr val="C00000"/>
              </a:solidFill>
              <a:latin typeface="Nikosb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2474509_570662543343949_2972685249407877120_n.jpg"/>
          <p:cNvPicPr>
            <a:picLocks noChangeAspect="1"/>
          </p:cNvPicPr>
          <p:nvPr/>
        </p:nvPicPr>
        <p:blipFill>
          <a:blip r:embed="rId2"/>
          <a:stretch>
            <a:fillRect/>
          </a:stretch>
        </p:blipFill>
        <p:spPr>
          <a:xfrm>
            <a:off x="1905000" y="838201"/>
            <a:ext cx="5105400" cy="3498900"/>
          </a:xfrm>
          <a:prstGeom prst="rect">
            <a:avLst/>
          </a:prstGeom>
        </p:spPr>
      </p:pic>
      <p:sp>
        <p:nvSpPr>
          <p:cNvPr id="5" name="Rectangle 4"/>
          <p:cNvSpPr/>
          <p:nvPr/>
        </p:nvSpPr>
        <p:spPr>
          <a:xfrm>
            <a:off x="2895600" y="4648200"/>
            <a:ext cx="3124200" cy="533400"/>
          </a:xfrm>
          <a:prstGeom prst="rect">
            <a:avLst/>
          </a:prstGeom>
          <a:solidFill>
            <a:schemeClr val="accent2">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5E0A52"/>
                </a:solidFill>
                <a:latin typeface="Nikosban"/>
              </a:rPr>
              <a:t>এটা</a:t>
            </a:r>
            <a:r>
              <a:rPr lang="en-US" sz="2800" dirty="0" smtClean="0">
                <a:solidFill>
                  <a:srgbClr val="5E0A52"/>
                </a:solidFill>
                <a:latin typeface="Nikosban"/>
              </a:rPr>
              <a:t> </a:t>
            </a:r>
            <a:r>
              <a:rPr lang="en-US" sz="2800" dirty="0" err="1" smtClean="0">
                <a:solidFill>
                  <a:srgbClr val="5E0A52"/>
                </a:solidFill>
                <a:latin typeface="Nikosban"/>
              </a:rPr>
              <a:t>কিসের</a:t>
            </a:r>
            <a:r>
              <a:rPr lang="en-US" sz="2800" dirty="0" smtClean="0">
                <a:solidFill>
                  <a:srgbClr val="5E0A52"/>
                </a:solidFill>
                <a:latin typeface="Nikosban"/>
              </a:rPr>
              <a:t> </a:t>
            </a:r>
            <a:r>
              <a:rPr lang="en-US" sz="2800" dirty="0" err="1" smtClean="0">
                <a:solidFill>
                  <a:srgbClr val="5E0A52"/>
                </a:solidFill>
                <a:latin typeface="Nikosban"/>
              </a:rPr>
              <a:t>ছবি</a:t>
            </a:r>
            <a:r>
              <a:rPr lang="en-US" sz="2800" dirty="0" smtClean="0">
                <a:solidFill>
                  <a:srgbClr val="5E0A52"/>
                </a:solidFill>
                <a:latin typeface="Nikosban"/>
              </a:rPr>
              <a:t>?</a:t>
            </a:r>
            <a:endParaRPr lang="en-US" sz="2800" dirty="0">
              <a:solidFill>
                <a:srgbClr val="5E0A52"/>
              </a:solidFill>
              <a:latin typeface="Nikosban"/>
            </a:endParaRPr>
          </a:p>
        </p:txBody>
      </p:sp>
      <p:sp>
        <p:nvSpPr>
          <p:cNvPr id="6" name="Rectangle 5"/>
          <p:cNvSpPr/>
          <p:nvPr/>
        </p:nvSpPr>
        <p:spPr>
          <a:xfrm>
            <a:off x="2362200" y="5257800"/>
            <a:ext cx="4267200" cy="533400"/>
          </a:xfrm>
          <a:prstGeom prst="rect">
            <a:avLst/>
          </a:prstGeom>
          <a:solidFill>
            <a:schemeClr val="accent2">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5E0A52"/>
                </a:solidFill>
                <a:latin typeface="Nikosban"/>
              </a:rPr>
              <a:t>এটা</a:t>
            </a:r>
            <a:r>
              <a:rPr lang="en-US" sz="2800" dirty="0" smtClean="0">
                <a:solidFill>
                  <a:srgbClr val="5E0A52"/>
                </a:solidFill>
                <a:latin typeface="Nikosban"/>
              </a:rPr>
              <a:t> </a:t>
            </a:r>
            <a:r>
              <a:rPr lang="en-US" sz="2800" dirty="0" err="1" smtClean="0">
                <a:solidFill>
                  <a:srgbClr val="5E0A52"/>
                </a:solidFill>
                <a:latin typeface="Nikosban"/>
              </a:rPr>
              <a:t>কেন</a:t>
            </a:r>
            <a:r>
              <a:rPr lang="en-US" sz="2800" dirty="0" smtClean="0">
                <a:solidFill>
                  <a:srgbClr val="5E0A52"/>
                </a:solidFill>
                <a:latin typeface="Nikosban"/>
              </a:rPr>
              <a:t> </a:t>
            </a:r>
            <a:r>
              <a:rPr lang="en-US" sz="2800" dirty="0" err="1" smtClean="0">
                <a:solidFill>
                  <a:srgbClr val="5E0A52"/>
                </a:solidFill>
                <a:latin typeface="Nikosban"/>
              </a:rPr>
              <a:t>তৈরি</a:t>
            </a:r>
            <a:r>
              <a:rPr lang="en-US" sz="2800" dirty="0" smtClean="0">
                <a:solidFill>
                  <a:srgbClr val="5E0A52"/>
                </a:solidFill>
                <a:latin typeface="Nikosban"/>
              </a:rPr>
              <a:t> </a:t>
            </a:r>
            <a:r>
              <a:rPr lang="en-US" sz="2800" dirty="0" err="1" smtClean="0">
                <a:solidFill>
                  <a:srgbClr val="5E0A52"/>
                </a:solidFill>
                <a:latin typeface="Nikosban"/>
              </a:rPr>
              <a:t>করা</a:t>
            </a:r>
            <a:r>
              <a:rPr lang="en-US" sz="2800" dirty="0" smtClean="0">
                <a:solidFill>
                  <a:srgbClr val="5E0A52"/>
                </a:solidFill>
                <a:latin typeface="Nikosban"/>
              </a:rPr>
              <a:t> </a:t>
            </a:r>
            <a:r>
              <a:rPr lang="en-US" sz="2800" dirty="0" err="1" smtClean="0">
                <a:solidFill>
                  <a:srgbClr val="5E0A52"/>
                </a:solidFill>
                <a:latin typeface="Nikosban"/>
              </a:rPr>
              <a:t>হয়</a:t>
            </a:r>
            <a:r>
              <a:rPr lang="en-US" sz="2800" dirty="0" smtClean="0">
                <a:solidFill>
                  <a:srgbClr val="5E0A52"/>
                </a:solidFill>
                <a:latin typeface="Nikosban"/>
              </a:rPr>
              <a:t>?</a:t>
            </a:r>
            <a:endParaRPr lang="en-US" sz="2800" dirty="0">
              <a:solidFill>
                <a:srgbClr val="5E0A52"/>
              </a:solidFill>
              <a:latin typeface="Nikosb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Horizontal)">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1600200" y="533400"/>
            <a:ext cx="5257800" cy="990600"/>
          </a:xfrm>
          <a:prstGeom prst="triangle">
            <a:avLst/>
          </a:prstGeom>
          <a:solidFill>
            <a:schemeClr val="accent5">
              <a:lumMod val="40000"/>
              <a:lumOff val="60000"/>
            </a:schemeClr>
          </a:solidFill>
          <a:effectLst>
            <a:glow rad="139700">
              <a:schemeClr val="accent2">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FF0000"/>
                </a:solidFill>
                <a:latin typeface="Nikosban"/>
              </a:rPr>
              <a:t>পাঠ</a:t>
            </a:r>
            <a:r>
              <a:rPr lang="en-US" sz="3600" b="1" dirty="0" smtClean="0">
                <a:solidFill>
                  <a:srgbClr val="FF0000"/>
                </a:solidFill>
                <a:latin typeface="Nikosban"/>
              </a:rPr>
              <a:t> </a:t>
            </a:r>
            <a:r>
              <a:rPr lang="en-US" sz="3600" b="1" dirty="0" err="1" smtClean="0">
                <a:solidFill>
                  <a:srgbClr val="FF0000"/>
                </a:solidFill>
                <a:latin typeface="Nikosban"/>
              </a:rPr>
              <a:t>ঘোষনা</a:t>
            </a:r>
            <a:endParaRPr lang="en-US" sz="3600" b="1" dirty="0">
              <a:solidFill>
                <a:srgbClr val="FF0000"/>
              </a:solidFill>
              <a:latin typeface="Nikosban"/>
            </a:endParaRPr>
          </a:p>
        </p:txBody>
      </p:sp>
      <p:pic>
        <p:nvPicPr>
          <p:cNvPr id="3"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404" r="3648" b="3778"/>
          <a:stretch/>
        </p:blipFill>
        <p:spPr bwMode="auto">
          <a:xfrm>
            <a:off x="304800" y="2209800"/>
            <a:ext cx="3505686" cy="3714691"/>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srcRect/>
          <a:stretch>
            <a:fillRect/>
          </a:stretch>
        </p:blipFill>
        <p:spPr bwMode="auto">
          <a:xfrm>
            <a:off x="4953000" y="1905000"/>
            <a:ext cx="2790825" cy="647700"/>
          </a:xfrm>
          <a:prstGeom prst="rect">
            <a:avLst/>
          </a:prstGeom>
          <a:noFill/>
          <a:ln w="9525">
            <a:noFill/>
            <a:miter lim="800000"/>
            <a:headEnd/>
            <a:tailEnd/>
          </a:ln>
          <a:effectLst/>
        </p:spPr>
      </p:pic>
      <p:pic>
        <p:nvPicPr>
          <p:cNvPr id="7" name="Picture 2"/>
          <p:cNvPicPr>
            <a:picLocks noChangeAspect="1" noChangeArrowheads="1"/>
          </p:cNvPicPr>
          <p:nvPr/>
        </p:nvPicPr>
        <p:blipFill>
          <a:blip r:embed="rId4"/>
          <a:srcRect/>
          <a:stretch>
            <a:fillRect/>
          </a:stretch>
        </p:blipFill>
        <p:spPr bwMode="auto">
          <a:xfrm>
            <a:off x="3976005" y="3276600"/>
            <a:ext cx="4634593" cy="2590800"/>
          </a:xfrm>
          <a:prstGeom prst="rect">
            <a:avLst/>
          </a:prstGeom>
          <a:noFill/>
          <a:ln w="9525">
            <a:noFill/>
            <a:miter lim="800000"/>
            <a:headEnd/>
            <a:tailEnd/>
          </a:ln>
          <a:effectLst/>
        </p:spPr>
      </p:pic>
      <p:sp>
        <p:nvSpPr>
          <p:cNvPr id="8" name="Oval 7"/>
          <p:cNvSpPr/>
          <p:nvPr/>
        </p:nvSpPr>
        <p:spPr>
          <a:xfrm>
            <a:off x="5334000" y="2667000"/>
            <a:ext cx="1905000" cy="533400"/>
          </a:xfrm>
          <a:prstGeom prst="ellipse">
            <a:avLst/>
          </a:prstGeom>
          <a:solidFill>
            <a:schemeClr val="accent2">
              <a:lumMod val="20000"/>
              <a:lumOff val="80000"/>
            </a:schemeClr>
          </a:solidFill>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b="1" dirty="0" smtClean="0">
                <a:solidFill>
                  <a:srgbClr val="FF0000"/>
                </a:solidFill>
                <a:latin typeface="Nikosban"/>
              </a:rPr>
              <a:t>পাঠ্যাংশ</a:t>
            </a:r>
            <a:endParaRPr lang="en-US" sz="2400" b="1" dirty="0">
              <a:solidFill>
                <a:srgbClr val="FF0000"/>
              </a:solidFill>
              <a:latin typeface="Nikosb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randombar(horizontal)">
                                      <p:cBhvr>
                                        <p:cTn id="16" dur="500"/>
                                        <p:tgtEl>
                                          <p:spTgt spid="102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him_mahamichil-1024x417.jpg"/>
          <p:cNvPicPr>
            <a:picLocks noChangeAspect="1"/>
          </p:cNvPicPr>
          <p:nvPr/>
        </p:nvPicPr>
        <p:blipFill>
          <a:blip r:embed="rId2"/>
          <a:stretch>
            <a:fillRect/>
          </a:stretch>
        </p:blipFill>
        <p:spPr>
          <a:xfrm>
            <a:off x="370584" y="685800"/>
            <a:ext cx="8316216" cy="3386584"/>
          </a:xfrm>
          <a:prstGeom prst="rect">
            <a:avLst/>
          </a:prstGeom>
        </p:spPr>
      </p:pic>
      <p:sp>
        <p:nvSpPr>
          <p:cNvPr id="3" name="Rounded Rectangle 2"/>
          <p:cNvSpPr/>
          <p:nvPr/>
        </p:nvSpPr>
        <p:spPr>
          <a:xfrm>
            <a:off x="457200" y="4495800"/>
            <a:ext cx="8153400" cy="1447800"/>
          </a:xfrm>
          <a:prstGeom prst="roundRect">
            <a:avLst/>
          </a:prstGeom>
          <a:solidFill>
            <a:schemeClr val="accent3">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4000" dirty="0" smtClean="0">
                <a:solidFill>
                  <a:srgbClr val="5E0A52"/>
                </a:solidFill>
                <a:latin typeface="Nikosban"/>
              </a:rPr>
              <a:t>মিছিল বের হলো। পুলিশ গুলি করল।</a:t>
            </a:r>
            <a:endParaRPr lang="en-US" sz="4000" dirty="0">
              <a:solidFill>
                <a:srgbClr val="5E0A52"/>
              </a:solidFill>
              <a:latin typeface="Nikosb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iterate type="lt">
                                    <p:tmPct val="5000"/>
                                  </p:iterate>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228600"/>
            <a:ext cx="6248400" cy="685800"/>
          </a:xfrm>
          <a:prstGeom prst="roundRect">
            <a:avLst/>
          </a:prstGeom>
          <a:solidFill>
            <a:schemeClr val="accent3">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4000" dirty="0" smtClean="0">
                <a:solidFill>
                  <a:srgbClr val="5E0A52"/>
                </a:solidFill>
                <a:latin typeface="Nikosban"/>
              </a:rPr>
              <a:t>গুলিতে নিহত হলেন কারা? </a:t>
            </a:r>
            <a:endParaRPr lang="en-US" sz="4000" dirty="0">
              <a:solidFill>
                <a:srgbClr val="5E0A52"/>
              </a:solidFill>
              <a:latin typeface="Nikosban"/>
            </a:endParaRPr>
          </a:p>
        </p:txBody>
      </p:sp>
      <p:pic>
        <p:nvPicPr>
          <p:cNvPr id="3" name="Picture 2" descr="unnamed (1).jpg"/>
          <p:cNvPicPr>
            <a:picLocks noChangeAspect="1"/>
          </p:cNvPicPr>
          <p:nvPr/>
        </p:nvPicPr>
        <p:blipFill>
          <a:blip r:embed="rId2"/>
          <a:stretch>
            <a:fillRect/>
          </a:stretch>
        </p:blipFill>
        <p:spPr>
          <a:xfrm>
            <a:off x="228600" y="1657350"/>
            <a:ext cx="1905000" cy="2457450"/>
          </a:xfrm>
          <a:prstGeom prst="rect">
            <a:avLst/>
          </a:prstGeom>
          <a:ln w="38100">
            <a:solidFill>
              <a:srgbClr val="C00000"/>
            </a:solidFill>
          </a:ln>
        </p:spPr>
      </p:pic>
      <p:pic>
        <p:nvPicPr>
          <p:cNvPr id="4" name="Picture 3" descr="rofik.jpg"/>
          <p:cNvPicPr>
            <a:picLocks noChangeAspect="1"/>
          </p:cNvPicPr>
          <p:nvPr/>
        </p:nvPicPr>
        <p:blipFill>
          <a:blip r:embed="rId3"/>
          <a:stretch>
            <a:fillRect/>
          </a:stretch>
        </p:blipFill>
        <p:spPr>
          <a:xfrm>
            <a:off x="2279267" y="1676400"/>
            <a:ext cx="1987933" cy="2438400"/>
          </a:xfrm>
          <a:prstGeom prst="rect">
            <a:avLst/>
          </a:prstGeom>
          <a:ln w="38100">
            <a:solidFill>
              <a:srgbClr val="C00000"/>
            </a:solidFill>
          </a:ln>
        </p:spPr>
      </p:pic>
      <p:pic>
        <p:nvPicPr>
          <p:cNvPr id="5" name="Picture 4" descr="jabbar.jpg"/>
          <p:cNvPicPr>
            <a:picLocks noChangeAspect="1"/>
          </p:cNvPicPr>
          <p:nvPr/>
        </p:nvPicPr>
        <p:blipFill>
          <a:blip r:embed="rId4" cstate="print"/>
          <a:stretch>
            <a:fillRect/>
          </a:stretch>
        </p:blipFill>
        <p:spPr>
          <a:xfrm>
            <a:off x="4381537" y="1676400"/>
            <a:ext cx="2171663" cy="2438400"/>
          </a:xfrm>
          <a:prstGeom prst="rect">
            <a:avLst/>
          </a:prstGeom>
          <a:ln w="38100">
            <a:solidFill>
              <a:srgbClr val="C00000"/>
            </a:solidFill>
          </a:ln>
        </p:spPr>
      </p:pic>
      <p:pic>
        <p:nvPicPr>
          <p:cNvPr id="7" name="Picture 6" descr="Vasashohid-Salam.jpg"/>
          <p:cNvPicPr>
            <a:picLocks noChangeAspect="1"/>
          </p:cNvPicPr>
          <p:nvPr/>
        </p:nvPicPr>
        <p:blipFill>
          <a:blip r:embed="rId5"/>
          <a:stretch>
            <a:fillRect/>
          </a:stretch>
        </p:blipFill>
        <p:spPr>
          <a:xfrm>
            <a:off x="6756625" y="1676399"/>
            <a:ext cx="1930175" cy="2438401"/>
          </a:xfrm>
          <a:prstGeom prst="rect">
            <a:avLst/>
          </a:prstGeom>
          <a:ln w="38100">
            <a:solidFill>
              <a:srgbClr val="C00000"/>
            </a:solidFill>
          </a:ln>
        </p:spPr>
      </p:pic>
      <p:sp>
        <p:nvSpPr>
          <p:cNvPr id="8" name="Round Diagonal Corner Rectangle 7"/>
          <p:cNvSpPr/>
          <p:nvPr/>
        </p:nvSpPr>
        <p:spPr>
          <a:xfrm>
            <a:off x="2438400" y="4572000"/>
            <a:ext cx="1600200" cy="381000"/>
          </a:xfrm>
          <a:prstGeom prst="round2Diag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FF0000"/>
                </a:solidFill>
                <a:latin typeface="Nikosban"/>
              </a:rPr>
              <a:t>রফিক</a:t>
            </a:r>
            <a:endParaRPr lang="en-US" sz="2000" dirty="0">
              <a:solidFill>
                <a:srgbClr val="FF0000"/>
              </a:solidFill>
              <a:latin typeface="Nikosban"/>
            </a:endParaRPr>
          </a:p>
        </p:txBody>
      </p:sp>
      <p:sp>
        <p:nvSpPr>
          <p:cNvPr id="9" name="Round Diagonal Corner Rectangle 8"/>
          <p:cNvSpPr/>
          <p:nvPr/>
        </p:nvSpPr>
        <p:spPr>
          <a:xfrm>
            <a:off x="6858000" y="4572000"/>
            <a:ext cx="1600200" cy="381000"/>
          </a:xfrm>
          <a:prstGeom prst="round2Diag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Nikosban"/>
              </a:rPr>
              <a:t>সালাম</a:t>
            </a:r>
            <a:endParaRPr lang="en-US" sz="2800" dirty="0">
              <a:solidFill>
                <a:srgbClr val="FF0000"/>
              </a:solidFill>
              <a:latin typeface="Nikosban"/>
            </a:endParaRPr>
          </a:p>
        </p:txBody>
      </p:sp>
      <p:sp>
        <p:nvSpPr>
          <p:cNvPr id="10" name="Round Diagonal Corner Rectangle 9"/>
          <p:cNvSpPr/>
          <p:nvPr/>
        </p:nvSpPr>
        <p:spPr>
          <a:xfrm>
            <a:off x="381000" y="4572000"/>
            <a:ext cx="1600200" cy="381000"/>
          </a:xfrm>
          <a:prstGeom prst="round2Diag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Nikosban"/>
              </a:rPr>
              <a:t>বরকত</a:t>
            </a:r>
            <a:endParaRPr lang="en-US" sz="2800" dirty="0">
              <a:solidFill>
                <a:srgbClr val="FF0000"/>
              </a:solidFill>
              <a:latin typeface="Nikosban"/>
            </a:endParaRPr>
          </a:p>
        </p:txBody>
      </p:sp>
      <p:sp>
        <p:nvSpPr>
          <p:cNvPr id="11" name="Round Diagonal Corner Rectangle 10"/>
          <p:cNvSpPr/>
          <p:nvPr/>
        </p:nvSpPr>
        <p:spPr>
          <a:xfrm>
            <a:off x="4724400" y="4572000"/>
            <a:ext cx="1600200" cy="381000"/>
          </a:xfrm>
          <a:prstGeom prst="round2Diag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Nikosban"/>
              </a:rPr>
              <a:t>জব্বার</a:t>
            </a:r>
            <a:endParaRPr lang="en-US" sz="2800" dirty="0">
              <a:solidFill>
                <a:srgbClr val="FF0000"/>
              </a:solidFill>
              <a:latin typeface="Nikosb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4)">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4)">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4)">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4)">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Horizont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grpId="1" nodeType="clickEffect">
                                  <p:stCondLst>
                                    <p:cond delay="0"/>
                                  </p:stCondLst>
                                  <p:childTnLst>
                                    <p:animMotion origin="layout" path="M 0 0 L 0 -0.05551 " pathEditMode="relative" ptsTypes="AA">
                                      <p:cBhvr>
                                        <p:cTn id="37" dur="500" fill="hold"/>
                                        <p:tgtEl>
                                          <p:spTgt spid="10"/>
                                        </p:tgtEl>
                                        <p:attrNameLst>
                                          <p:attrName>ppt_x</p:attrName>
                                          <p:attrName>ppt_y</p:attrName>
                                        </p:attrNameLst>
                                      </p:cBhvr>
                                    </p:animMotion>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1" nodeType="clickEffect">
                                  <p:stCondLst>
                                    <p:cond delay="0"/>
                                  </p:stCondLst>
                                  <p:childTnLst>
                                    <p:animMotion origin="layout" path="M 0 0 L 0 -0.05551 " pathEditMode="relative" ptsTypes="AA">
                                      <p:cBhvr>
                                        <p:cTn id="47" dur="500" fill="hold"/>
                                        <p:tgtEl>
                                          <p:spTgt spid="8"/>
                                        </p:tgtEl>
                                        <p:attrNameLst>
                                          <p:attrName>ppt_x</p:attrName>
                                          <p:attrName>ppt_y</p:attrName>
                                        </p:attrNameLst>
                                      </p:cBhvr>
                                    </p:animMotion>
                                  </p:childTnLst>
                                </p:cTn>
                              </p:par>
                            </p:childTnLst>
                          </p:cTn>
                        </p:par>
                      </p:childTnLst>
                    </p:cTn>
                  </p:par>
                  <p:par>
                    <p:cTn id="48" fill="hold">
                      <p:stCondLst>
                        <p:cond delay="indefinite"/>
                      </p:stCondLst>
                      <p:childTnLst>
                        <p:par>
                          <p:cTn id="49" fill="hold">
                            <p:stCondLst>
                              <p:cond delay="0"/>
                            </p:stCondLst>
                            <p:childTnLst>
                              <p:par>
                                <p:cTn id="50" presetID="17" presetClass="entr" presetSubtype="1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0" presetClass="path" presetSubtype="0" accel="50000" decel="50000" fill="hold" grpId="1" nodeType="clickEffect">
                                  <p:stCondLst>
                                    <p:cond delay="0"/>
                                  </p:stCondLst>
                                  <p:childTnLst>
                                    <p:animMotion origin="layout" path="M 0 0 L 0 -0.05551 " pathEditMode="relative" ptsTypes="AA">
                                      <p:cBhvr>
                                        <p:cTn id="57" dur="500" fill="hold"/>
                                        <p:tgtEl>
                                          <p:spTgt spid="11"/>
                                        </p:tgtEl>
                                        <p:attrNameLst>
                                          <p:attrName>ppt_x</p:attrName>
                                          <p:attrName>ppt_y</p:attrName>
                                        </p:attrNameLst>
                                      </p:cBhvr>
                                    </p:animMotion>
                                  </p:childTnLst>
                                </p:cTn>
                              </p:par>
                            </p:childTnLst>
                          </p:cTn>
                        </p:par>
                      </p:childTnLst>
                    </p:cTn>
                  </p:par>
                  <p:par>
                    <p:cTn id="58" fill="hold">
                      <p:stCondLst>
                        <p:cond delay="indefinite"/>
                      </p:stCondLst>
                      <p:childTnLst>
                        <p:par>
                          <p:cTn id="59" fill="hold">
                            <p:stCondLst>
                              <p:cond delay="0"/>
                            </p:stCondLst>
                            <p:childTnLst>
                              <p:par>
                                <p:cTn id="60" presetID="17" presetClass="entr" presetSubtype="1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500" fill="hold"/>
                                        <p:tgtEl>
                                          <p:spTgt spid="9"/>
                                        </p:tgtEl>
                                        <p:attrNameLst>
                                          <p:attrName>ppt_w</p:attrName>
                                        </p:attrNameLst>
                                      </p:cBhvr>
                                      <p:tavLst>
                                        <p:tav tm="0">
                                          <p:val>
                                            <p:fltVal val="0"/>
                                          </p:val>
                                        </p:tav>
                                        <p:tav tm="100000">
                                          <p:val>
                                            <p:strVal val="#ppt_w"/>
                                          </p:val>
                                        </p:tav>
                                      </p:tavLst>
                                    </p:anim>
                                    <p:anim calcmode="lin" valueType="num">
                                      <p:cBhvr>
                                        <p:cTn id="63"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0" presetClass="path" presetSubtype="0" accel="50000" decel="50000" fill="hold" grpId="1" nodeType="clickEffect">
                                  <p:stCondLst>
                                    <p:cond delay="0"/>
                                  </p:stCondLst>
                                  <p:childTnLst>
                                    <p:animMotion origin="layout" path="M 0 0 L 0 -0.05551 " pathEditMode="relative" ptsTypes="AA">
                                      <p:cBhvr>
                                        <p:cTn id="67" dur="5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8" grpId="1" animBg="1"/>
      <p:bldP spid="9" grpId="0" animBg="1"/>
      <p:bldP spid="9" grpId="1" animBg="1"/>
      <p:bldP spid="10" grpId="0" animBg="1"/>
      <p:bldP spid="10" grpId="1" animBg="1"/>
      <p:bldP spid="11" grpId="0" animBg="1"/>
      <p:bldP spid="11"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786</TotalTime>
  <Words>554</Words>
  <Application>Microsoft Office PowerPoint</Application>
  <PresentationFormat>On-screen Show (4:3)</PresentationFormat>
  <Paragraphs>105</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USER</cp:lastModifiedBy>
  <cp:revision>174</cp:revision>
  <dcterms:created xsi:type="dcterms:W3CDTF">2006-08-16T00:00:00Z</dcterms:created>
  <dcterms:modified xsi:type="dcterms:W3CDTF">2020-04-04T16:42:27Z</dcterms:modified>
</cp:coreProperties>
</file>