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62" r:id="rId2"/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76" r:id="rId16"/>
    <p:sldId id="265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99"/>
    <a:srgbClr val="FE9202"/>
    <a:srgbClr val="007033"/>
    <a:srgbClr val="00AACC"/>
    <a:srgbClr val="3E6D03"/>
    <a:srgbClr val="1D3A00"/>
    <a:srgbClr val="5EEC3C"/>
    <a:srgbClr val="990099"/>
    <a:srgbClr val="6C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49" d="100"/>
          <a:sy n="149" d="100"/>
        </p:scale>
        <p:origin x="46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0605" y="2724455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1D3A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8428" y="4098801"/>
            <a:ext cx="7164342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92D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91995"/>
            <a:ext cx="8246070" cy="610821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359507"/>
          </a:xfrm>
        </p:spPr>
        <p:txBody>
          <a:bodyPr/>
          <a:lstStyle>
            <a:lvl1pPr algn="l">
              <a:defRPr sz="2800">
                <a:solidFill>
                  <a:srgbClr val="1D3A00"/>
                </a:solidFill>
              </a:defRPr>
            </a:lvl1pPr>
            <a:lvl2pPr algn="l">
              <a:defRPr>
                <a:solidFill>
                  <a:srgbClr val="1D3A00"/>
                </a:solidFill>
              </a:defRPr>
            </a:lvl2pPr>
            <a:lvl3pPr algn="l">
              <a:defRPr>
                <a:solidFill>
                  <a:srgbClr val="1D3A00"/>
                </a:solidFill>
              </a:defRPr>
            </a:lvl3pPr>
            <a:lvl4pPr algn="l">
              <a:defRPr>
                <a:solidFill>
                  <a:srgbClr val="1D3A00"/>
                </a:solidFill>
              </a:defRPr>
            </a:lvl4pPr>
            <a:lvl5pPr algn="l">
              <a:defRPr>
                <a:solidFill>
                  <a:srgbClr val="1D3A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5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044700"/>
            <a:ext cx="6108200" cy="3511061"/>
          </a:xfrm>
        </p:spPr>
        <p:txBody>
          <a:bodyPr/>
          <a:lstStyle>
            <a:lvl1pPr>
              <a:defRPr sz="2800">
                <a:solidFill>
                  <a:srgbClr val="1D3A00"/>
                </a:solidFill>
              </a:defRPr>
            </a:lvl1pPr>
            <a:lvl2pPr>
              <a:defRPr>
                <a:solidFill>
                  <a:srgbClr val="1D3A00"/>
                </a:solidFill>
              </a:defRPr>
            </a:lvl2pPr>
            <a:lvl3pPr>
              <a:defRPr>
                <a:solidFill>
                  <a:srgbClr val="1D3A00"/>
                </a:solidFill>
              </a:defRPr>
            </a:lvl3pPr>
            <a:lvl4pPr>
              <a:defRPr>
                <a:solidFill>
                  <a:srgbClr val="1D3A00"/>
                </a:solidFill>
              </a:defRPr>
            </a:lvl4pPr>
            <a:lvl5pPr>
              <a:defRPr>
                <a:solidFill>
                  <a:srgbClr val="1D3A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80822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1D3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80622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1D3A00"/>
                </a:solidFill>
              </a:defRPr>
            </a:lvl1pPr>
            <a:lvl2pPr algn="ctr">
              <a:defRPr sz="2000">
                <a:solidFill>
                  <a:srgbClr val="1D3A00"/>
                </a:solidFill>
              </a:defRPr>
            </a:lvl2pPr>
            <a:lvl3pPr algn="ctr">
              <a:defRPr sz="1800">
                <a:solidFill>
                  <a:srgbClr val="1D3A00"/>
                </a:solidFill>
              </a:defRPr>
            </a:lvl3pPr>
            <a:lvl4pPr algn="ctr">
              <a:defRPr sz="1600">
                <a:solidFill>
                  <a:srgbClr val="1D3A00"/>
                </a:solidFill>
              </a:defRPr>
            </a:lvl4pPr>
            <a:lvl5pPr algn="ctr">
              <a:defRPr sz="1600">
                <a:solidFill>
                  <a:srgbClr val="1D3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0822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1D3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80622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1D3A00"/>
                </a:solidFill>
              </a:defRPr>
            </a:lvl1pPr>
            <a:lvl2pPr algn="ctr">
              <a:defRPr sz="2000">
                <a:solidFill>
                  <a:srgbClr val="1D3A00"/>
                </a:solidFill>
              </a:defRPr>
            </a:lvl2pPr>
            <a:lvl3pPr algn="ctr">
              <a:defRPr sz="1800">
                <a:solidFill>
                  <a:srgbClr val="1D3A00"/>
                </a:solidFill>
              </a:defRPr>
            </a:lvl3pPr>
            <a:lvl4pPr algn="ctr">
              <a:defRPr sz="1600">
                <a:solidFill>
                  <a:srgbClr val="1D3A00"/>
                </a:solidFill>
              </a:defRPr>
            </a:lvl4pPr>
            <a:lvl5pPr algn="ctr">
              <a:defRPr sz="1600">
                <a:solidFill>
                  <a:srgbClr val="1D3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teachers.gov.bd/profile/ashrafalisarkar7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teachers.gov.bd/profile/ashrafalisarkar7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teachers.gov.bd/profile/ashrafalisarkar7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teachers.gov.bd/profile/ashrafalisarkar7" TargetMode="Externa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teachers.gov.bd/profile/ashrafalisarkar7" TargetMode="Externa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teachers.gov.bd/profile/ashrafalisarkar7" TargetMode="Externa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.gov.bd/profile/ashrafalisarkar7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ers.gov.bd/profile/ashrafalisarkar7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ers.gov.bd/profile/ashrafalisarkar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ers.gov.bd/profile/ashrafalisarkar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.gov.bd/profile/ashrafalisarkar7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ers.gov.bd/profile/ashrafalisarkar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.gov.bd/profile/ashrafalisarkar7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ers.gov.bd/profile/ashrafalisarkar7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eachers.gov.bd/profile/ashrafalisarkar7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72" y="0"/>
            <a:ext cx="9226619" cy="5187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6517" y="4110222"/>
            <a:ext cx="21675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err="1" smtClean="0">
                <a:solidFill>
                  <a:schemeClr val="bg1"/>
                </a:solidFill>
              </a:rPr>
              <a:t>জীবন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পাঠ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পর্ব-৩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0935" y="104286"/>
            <a:ext cx="3664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</a:rPr>
              <a:t>জীববিজ্ঞান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2909" y="369319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প্রথম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অধ্যায়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93672" y="859067"/>
            <a:ext cx="1890968" cy="4393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26214" y="894075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নবম-দশম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শ্রেণি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5" y="1507885"/>
            <a:ext cx="2797965" cy="1851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0" y="1502815"/>
            <a:ext cx="24384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81" y="1502815"/>
            <a:ext cx="2970664" cy="1856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170" y="3491011"/>
            <a:ext cx="2880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কাঁঠাল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000" b="1" u="sng" dirty="0" err="1" smtClean="0">
                <a:solidFill>
                  <a:srgbClr val="FF0000"/>
                </a:solidFill>
              </a:rPr>
              <a:t>Artocarpus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heterophyllus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5301" y="3491011"/>
            <a:ext cx="2950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জবা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Hibiscus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rosa-sinensis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4306" y="3491011"/>
            <a:ext cx="2733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শাপলা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u="sng" dirty="0" err="1" smtClean="0">
                <a:solidFill>
                  <a:srgbClr val="FF0000"/>
                </a:solidFill>
              </a:rPr>
              <a:t>Nymphaea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nouchali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4460" y="4912668"/>
            <a:ext cx="2739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5" tooltip="Please Visit"/>
              </a:rPr>
              <a:t>https://www.teachers.gov.bd/profile/ashrafalisarkar7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490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17" y="1393587"/>
            <a:ext cx="2942138" cy="1975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" y="1384640"/>
            <a:ext cx="2950600" cy="1965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89" y="1399659"/>
            <a:ext cx="2426006" cy="1993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892" y="3487980"/>
            <a:ext cx="2125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</a:rPr>
              <a:t>কলেরা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জীবাণু</a:t>
            </a:r>
            <a:endParaRPr lang="en-US" sz="20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Vibrio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cholerae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9810" y="3457202"/>
            <a:ext cx="282032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আরশোলা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200" b="1" u="sng" dirty="0" err="1" smtClean="0">
                <a:solidFill>
                  <a:srgbClr val="FF0000"/>
                </a:solidFill>
              </a:rPr>
              <a:t>Periplaneta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</a:rPr>
              <a:t>americana</a:t>
            </a:r>
            <a:endParaRPr lang="en-US" sz="22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4672" y="3487980"/>
            <a:ext cx="24920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</a:rPr>
              <a:t>ম্যালেরিয়া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জীবাণু</a:t>
            </a:r>
            <a:endParaRPr lang="en-US" sz="20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Plasmodium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vivax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4460" y="4912668"/>
            <a:ext cx="2739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5" tooltip="Please Visit"/>
              </a:rPr>
              <a:t>https://www.teachers.gov.bd/profile/ashrafalisarkar7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43141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9" y="1654895"/>
            <a:ext cx="2964126" cy="1963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54" y="1654895"/>
            <a:ext cx="2493491" cy="1940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5" y="1648890"/>
            <a:ext cx="2587161" cy="19757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8006" y="3725917"/>
            <a:ext cx="179517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মৌমাছি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800" b="1" u="sng" dirty="0" err="1" smtClean="0">
                <a:solidFill>
                  <a:srgbClr val="FF0000"/>
                </a:solidFill>
              </a:rPr>
              <a:t>Apis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indica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6345" y="3757817"/>
            <a:ext cx="31974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কুনো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ব্যাঙ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000" b="1" u="sng" dirty="0" err="1" smtClean="0">
                <a:solidFill>
                  <a:srgbClr val="FF0000"/>
                </a:solidFill>
              </a:rPr>
              <a:t>Duttaphrynus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melanostictus</a:t>
            </a:r>
            <a:endParaRPr lang="en-US" sz="2000" b="1" u="sng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(</a:t>
            </a:r>
            <a:r>
              <a:rPr lang="en-US" sz="2000" b="1" u="sng" dirty="0" err="1" smtClean="0">
                <a:solidFill>
                  <a:srgbClr val="00B0F0"/>
                </a:solidFill>
              </a:rPr>
              <a:t>Bufo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u="sng" dirty="0" err="1">
                <a:solidFill>
                  <a:srgbClr val="00B0F0"/>
                </a:solidFill>
              </a:rPr>
              <a:t>melanostictus</a:t>
            </a:r>
            <a:r>
              <a:rPr lang="en-US" sz="2000" b="1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99458" y="3756694"/>
            <a:ext cx="2200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ইলিশ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u="sng" dirty="0" err="1" smtClean="0">
                <a:solidFill>
                  <a:srgbClr val="FF0000"/>
                </a:solidFill>
              </a:rPr>
              <a:t>Tenualosa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ilisha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4460" y="4912668"/>
            <a:ext cx="2739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5" tooltip="Please Visit"/>
              </a:rPr>
              <a:t>https://www.teachers.gov.bd/profile/ashrafalisarkar7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07436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1371099"/>
            <a:ext cx="3201480" cy="2134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07" y="1369899"/>
            <a:ext cx="2118378" cy="2119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70" y="1369899"/>
            <a:ext cx="2036462" cy="2036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6064" y="3573213"/>
            <a:ext cx="1681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পিঁয়াজ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Allium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cepa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9324" y="3573212"/>
            <a:ext cx="2564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দোয়েল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u="sng" dirty="0" err="1" smtClean="0">
                <a:solidFill>
                  <a:srgbClr val="FF0000"/>
                </a:solidFill>
              </a:rPr>
              <a:t>Copsychus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saularis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0325" y="3573212"/>
            <a:ext cx="2774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আলু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u="sng" dirty="0" err="1" smtClean="0">
                <a:solidFill>
                  <a:srgbClr val="FF0000"/>
                </a:solidFill>
              </a:rPr>
              <a:t>Solanum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tuberosum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4460" y="4912668"/>
            <a:ext cx="2739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5" tooltip="Please Visit"/>
              </a:rPr>
              <a:t>https://www.teachers.gov.bd/profile/ashrafalisarkar7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79456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46" y="1746179"/>
            <a:ext cx="2199984" cy="1649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1746179"/>
            <a:ext cx="2290718" cy="1718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1839990"/>
            <a:ext cx="2943106" cy="1530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375" y="3573211"/>
            <a:ext cx="1788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রুই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মাছ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u="sng" dirty="0" err="1" smtClean="0">
                <a:solidFill>
                  <a:srgbClr val="FF0000"/>
                </a:solidFill>
              </a:rPr>
              <a:t>Labeo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rohita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9870" y="3596265"/>
            <a:ext cx="1826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কাতলা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মাছ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u="sng" dirty="0" err="1" smtClean="0">
                <a:solidFill>
                  <a:srgbClr val="FF0000"/>
                </a:solidFill>
              </a:rPr>
              <a:t>Catla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catla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8246" y="3584738"/>
            <a:ext cx="2569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চিংড়ি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u="sng" dirty="0" err="1">
                <a:solidFill>
                  <a:srgbClr val="FF0000"/>
                </a:solidFill>
              </a:rPr>
              <a:t>Penaeus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monodon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4460" y="4912668"/>
            <a:ext cx="2739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5" tooltip="Please Visit"/>
              </a:rPr>
              <a:t>https://www.teachers.gov.bd/profile/ashrafalisarkar7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95952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1480309"/>
            <a:ext cx="3552555" cy="2023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65" y="856138"/>
            <a:ext cx="1662093" cy="27845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0" y="1502814"/>
            <a:ext cx="2973872" cy="19782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493" y="3838480"/>
            <a:ext cx="1804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সিংহ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u="sng" dirty="0" err="1" smtClean="0">
                <a:solidFill>
                  <a:srgbClr val="FF0000"/>
                </a:solidFill>
              </a:rPr>
              <a:t>Panthera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leo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3640" y="3867096"/>
            <a:ext cx="3100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রয়েল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বেঙ্গল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টাইগার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u="sng" dirty="0" err="1" smtClean="0">
                <a:solidFill>
                  <a:srgbClr val="FF0000"/>
                </a:solidFill>
              </a:rPr>
              <a:t>Panthera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tigris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0088" y="3839999"/>
            <a:ext cx="1988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মানুষ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H</a:t>
            </a:r>
            <a:r>
              <a:rPr lang="en-US" sz="2400" b="1" u="sng" dirty="0" smtClean="0">
                <a:solidFill>
                  <a:srgbClr val="FF0000"/>
                </a:solidFill>
              </a:rPr>
              <a:t>omo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</a:rPr>
              <a:t>sapiens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4460" y="4912668"/>
            <a:ext cx="2739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5" tooltip="Please Visit"/>
              </a:rPr>
              <a:t>https://www.teachers.gov.bd/profile/ashrafalisarkar7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990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6015" y="11974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8" y="1044700"/>
            <a:ext cx="2915444" cy="1297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3057" y="2877160"/>
            <a:ext cx="824607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 smtClean="0">
                <a:solidFill>
                  <a:srgbClr val="00B0F0"/>
                </a:solidFill>
              </a:rPr>
              <a:t>মানুষের</a:t>
            </a:r>
            <a:r>
              <a:rPr lang="en-US" sz="2600" b="1" dirty="0" smtClean="0">
                <a:solidFill>
                  <a:srgbClr val="00B0F0"/>
                </a:solidFill>
              </a:rPr>
              <a:t> </a:t>
            </a:r>
            <a:r>
              <a:rPr lang="en-US" sz="2600" b="1" dirty="0" err="1" smtClean="0">
                <a:solidFill>
                  <a:srgbClr val="00B0F0"/>
                </a:solidFill>
              </a:rPr>
              <a:t>শ্রেণিবিন্যাস</a:t>
            </a:r>
            <a:r>
              <a:rPr lang="en-US" sz="2600" b="1" dirty="0" smtClean="0">
                <a:solidFill>
                  <a:srgbClr val="00B0F0"/>
                </a:solidFill>
              </a:rPr>
              <a:t> </a:t>
            </a:r>
            <a:r>
              <a:rPr lang="en-US" sz="2600" b="1" dirty="0" err="1" smtClean="0"/>
              <a:t>বৈশিষ্ট্যসহ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লিখে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আনবে</a:t>
            </a:r>
            <a:r>
              <a:rPr lang="en-US" sz="2600" b="1" dirty="0" smtClean="0"/>
              <a:t>।</a:t>
            </a:r>
            <a:endParaRPr lang="en-US" sz="2400" b="1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404460" y="4912668"/>
            <a:ext cx="2739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3" tooltip="Please Visit"/>
              </a:rPr>
              <a:t>https://www.teachers.gov.bd/profile/ashrafalisarkar7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054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050" y="2571750"/>
            <a:ext cx="7177135" cy="1374345"/>
          </a:xfrm>
        </p:spPr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050" y="3640685"/>
            <a:ext cx="7467575" cy="916231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মোঃ</a:t>
            </a:r>
            <a:r>
              <a:rPr lang="en-US" b="1" dirty="0" smtClean="0"/>
              <a:t> </a:t>
            </a:r>
            <a:r>
              <a:rPr lang="en-US" b="1" dirty="0" err="1" smtClean="0"/>
              <a:t>আশরাফ</a:t>
            </a:r>
            <a:r>
              <a:rPr lang="en-US" b="1" dirty="0" smtClean="0"/>
              <a:t> </a:t>
            </a:r>
            <a:r>
              <a:rPr lang="en-US" b="1" dirty="0" err="1" smtClean="0"/>
              <a:t>আলী</a:t>
            </a:r>
            <a:r>
              <a:rPr lang="en-US" b="1" dirty="0" smtClean="0"/>
              <a:t> </a:t>
            </a:r>
            <a:r>
              <a:rPr lang="en-US" b="1" dirty="0" err="1"/>
              <a:t>স</a:t>
            </a:r>
            <a:r>
              <a:rPr lang="en-US" b="1" dirty="0" err="1" smtClean="0"/>
              <a:t>রকার</a:t>
            </a:r>
            <a:r>
              <a:rPr lang="en-US" b="1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0115" y="4079862"/>
            <a:ext cx="556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সিনিয়র</a:t>
            </a:r>
            <a:r>
              <a:rPr lang="en-US" b="1" dirty="0"/>
              <a:t> </a:t>
            </a:r>
            <a:r>
              <a:rPr lang="en-US" b="1" dirty="0" err="1"/>
              <a:t>শিক্ষক</a:t>
            </a:r>
            <a:r>
              <a:rPr lang="en-US" sz="1100" dirty="0"/>
              <a:t>, </a:t>
            </a:r>
          </a:p>
          <a:p>
            <a:r>
              <a:rPr lang="en-US" sz="1400" dirty="0" err="1"/>
              <a:t>মুগদাপাড়া</a:t>
            </a:r>
            <a:r>
              <a:rPr lang="en-US" sz="1400" dirty="0"/>
              <a:t> </a:t>
            </a:r>
            <a:r>
              <a:rPr lang="en-US" sz="1400" dirty="0" err="1"/>
              <a:t>কাজী</a:t>
            </a:r>
            <a:r>
              <a:rPr lang="en-US" sz="1400" dirty="0"/>
              <a:t> </a:t>
            </a:r>
            <a:r>
              <a:rPr lang="en-US" sz="1400" dirty="0" err="1"/>
              <a:t>জাফর</a:t>
            </a:r>
            <a:r>
              <a:rPr lang="en-US" sz="1400" dirty="0"/>
              <a:t> </a:t>
            </a:r>
            <a:r>
              <a:rPr lang="en-US" sz="1400" dirty="0" err="1"/>
              <a:t>আহমেদ</a:t>
            </a:r>
            <a:r>
              <a:rPr lang="en-US" sz="1400" dirty="0"/>
              <a:t> </a:t>
            </a:r>
            <a:r>
              <a:rPr lang="en-US" sz="1400" dirty="0" err="1"/>
              <a:t>উচ্চ</a:t>
            </a:r>
            <a:r>
              <a:rPr lang="en-US" sz="1400" dirty="0"/>
              <a:t> </a:t>
            </a:r>
            <a:r>
              <a:rPr lang="en-US" sz="1400" dirty="0" err="1"/>
              <a:t>বিদ্যালয়</a:t>
            </a:r>
            <a:r>
              <a:rPr lang="en-US" sz="1400" dirty="0"/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4460" y="4912668"/>
            <a:ext cx="2739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 tooltip="Please Visit"/>
              </a:rPr>
              <a:t>https://www.teachers.gov.bd/profile/ashrafalisarkar7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11" y="1502815"/>
            <a:ext cx="8246070" cy="610821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শ্রেণিবিন্যাসের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সঙ্গাঃ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2113635"/>
            <a:ext cx="8246070" cy="2595985"/>
          </a:xfrm>
        </p:spPr>
        <p:txBody>
          <a:bodyPr/>
          <a:lstStyle/>
          <a:p>
            <a:pPr marL="0" indent="3827463">
              <a:buNone/>
            </a:pPr>
            <a:r>
              <a:rPr lang="en-US" dirty="0" err="1" smtClean="0"/>
              <a:t>জীবের</a:t>
            </a:r>
            <a:r>
              <a:rPr lang="en-US" dirty="0" smtClean="0"/>
              <a:t> </a:t>
            </a:r>
            <a:r>
              <a:rPr lang="en-US" dirty="0" err="1" smtClean="0"/>
              <a:t>পারস্পরিক</a:t>
            </a:r>
            <a:r>
              <a:rPr lang="en-US" dirty="0" smtClean="0"/>
              <a:t> </a:t>
            </a:r>
            <a:r>
              <a:rPr lang="en-US" dirty="0" err="1" smtClean="0"/>
              <a:t>সম্পর্ক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চারিত্রিক</a:t>
            </a:r>
            <a:r>
              <a:rPr lang="en-US" dirty="0" smtClean="0"/>
              <a:t> </a:t>
            </a:r>
            <a:r>
              <a:rPr lang="en-US" dirty="0" err="1" smtClean="0"/>
              <a:t>বৈশিষ্টের</a:t>
            </a:r>
            <a:r>
              <a:rPr lang="en-US" dirty="0" smtClean="0"/>
              <a:t> </a:t>
            </a:r>
            <a:r>
              <a:rPr lang="en-US" dirty="0" err="1" smtClean="0"/>
              <a:t>মিল</a:t>
            </a:r>
            <a:r>
              <a:rPr lang="en-US" dirty="0" smtClean="0"/>
              <a:t> ও </a:t>
            </a:r>
            <a:r>
              <a:rPr lang="en-US" dirty="0" err="1" smtClean="0"/>
              <a:t>অমিলের</a:t>
            </a:r>
            <a:r>
              <a:rPr lang="en-US" dirty="0" smtClean="0"/>
              <a:t> </a:t>
            </a:r>
            <a:r>
              <a:rPr lang="en-US" dirty="0" err="1" smtClean="0"/>
              <a:t>ভিত্তিতে</a:t>
            </a:r>
            <a:r>
              <a:rPr lang="en-US" dirty="0" smtClean="0"/>
              <a:t> </a:t>
            </a:r>
            <a:r>
              <a:rPr lang="en-US" dirty="0" err="1" smtClean="0"/>
              <a:t>বিজ্ঞান</a:t>
            </a:r>
            <a:r>
              <a:rPr lang="en-US" dirty="0" smtClean="0"/>
              <a:t> </a:t>
            </a:r>
            <a:r>
              <a:rPr lang="en-US" dirty="0" err="1" smtClean="0"/>
              <a:t>সম্মত</a:t>
            </a:r>
            <a:r>
              <a:rPr lang="en-US" dirty="0" smtClean="0"/>
              <a:t> </a:t>
            </a:r>
            <a:r>
              <a:rPr lang="en-US" dirty="0" err="1" smtClean="0"/>
              <a:t>উপায়ে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দল-উপদলে</a:t>
            </a:r>
            <a:r>
              <a:rPr lang="en-US" dirty="0" smtClean="0"/>
              <a:t> </a:t>
            </a:r>
            <a:r>
              <a:rPr lang="en-US" dirty="0" err="1" smtClean="0"/>
              <a:t>পর্যায়ক্রমে</a:t>
            </a:r>
            <a:r>
              <a:rPr lang="en-US" dirty="0" smtClean="0"/>
              <a:t> </a:t>
            </a:r>
            <a:r>
              <a:rPr lang="en-US" dirty="0" err="1" smtClean="0"/>
              <a:t>বিন্যস্ত</a:t>
            </a:r>
            <a:r>
              <a:rPr lang="en-US" dirty="0" smtClean="0"/>
              <a:t> </a:t>
            </a:r>
            <a:r>
              <a:rPr lang="en-US" dirty="0" err="1" smtClean="0"/>
              <a:t>করাকে</a:t>
            </a:r>
            <a:r>
              <a:rPr lang="en-US" dirty="0" smtClean="0"/>
              <a:t> </a:t>
            </a:r>
            <a:r>
              <a:rPr lang="en-US" dirty="0" err="1" smtClean="0"/>
              <a:t>শ্রেণিবিন্যাস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04460" y="4912668"/>
            <a:ext cx="2739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 tooltip="Please Visit"/>
              </a:rPr>
              <a:t>https://www.teachers.gov.bd/profile/ashrafalisarkar7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013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1044700"/>
            <a:ext cx="3664920" cy="533311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 smtClean="0">
                <a:solidFill>
                  <a:srgbClr val="007033"/>
                </a:solidFill>
              </a:rPr>
              <a:t>শ্রেণিবিন্যাসের</a:t>
            </a:r>
            <a:r>
              <a:rPr lang="en-US" sz="2800" b="1" dirty="0" smtClean="0">
                <a:solidFill>
                  <a:srgbClr val="007033"/>
                </a:solidFill>
              </a:rPr>
              <a:t> </a:t>
            </a:r>
            <a:r>
              <a:rPr lang="en-US" sz="2800" b="1" dirty="0" err="1" smtClean="0">
                <a:solidFill>
                  <a:srgbClr val="007033"/>
                </a:solidFill>
              </a:rPr>
              <a:t>ধাপঃ</a:t>
            </a:r>
            <a:r>
              <a:rPr lang="en-US" sz="2800" b="1" dirty="0" smtClean="0">
                <a:solidFill>
                  <a:srgbClr val="007033"/>
                </a:solidFill>
              </a:rPr>
              <a:t> </a:t>
            </a:r>
            <a:endParaRPr lang="en-US" sz="2800" b="1" dirty="0">
              <a:solidFill>
                <a:srgbClr val="0070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2888" y="1070928"/>
            <a:ext cx="3621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 </a:t>
            </a:r>
            <a:r>
              <a:rPr lang="en-US" sz="32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</a:t>
            </a: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</a:t>
            </a: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</a:t>
            </a:r>
            <a:r>
              <a:rPr lang="en-US" sz="3200" b="1" dirty="0" smtClean="0">
                <a:solidFill>
                  <a:srgbClr val="CC0099"/>
                </a:solidFill>
                <a:latin typeface="Arial Black" panose="020B0A04020102020204" pitchFamily="34" charset="0"/>
              </a:rPr>
              <a:t>F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S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5195" y="1960930"/>
            <a:ext cx="22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300" dirty="0" err="1" smtClean="0">
                <a:solidFill>
                  <a:srgbClr val="FF0000"/>
                </a:solidFill>
              </a:rPr>
              <a:t>রাজ্য</a:t>
            </a:r>
            <a:r>
              <a:rPr lang="en-US" spc="300" dirty="0" smtClean="0">
                <a:solidFill>
                  <a:srgbClr val="FF0000"/>
                </a:solidFill>
              </a:rPr>
              <a:t> (Kingdom) </a:t>
            </a:r>
            <a:endParaRPr lang="en-US" spc="3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2923" y="2329725"/>
            <a:ext cx="182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300" dirty="0" err="1" smtClean="0">
                <a:solidFill>
                  <a:srgbClr val="00B050"/>
                </a:solidFill>
              </a:rPr>
              <a:t>পর্ব</a:t>
            </a:r>
            <a:r>
              <a:rPr lang="en-US" spc="300" dirty="0" smtClean="0">
                <a:solidFill>
                  <a:srgbClr val="00B050"/>
                </a:solidFill>
              </a:rPr>
              <a:t> (Phylum)</a:t>
            </a:r>
            <a:endParaRPr lang="en-US" spc="3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4143" y="2769951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300" dirty="0" err="1" smtClean="0">
                <a:solidFill>
                  <a:schemeClr val="accent1">
                    <a:lumMod val="75000"/>
                  </a:schemeClr>
                </a:solidFill>
              </a:rPr>
              <a:t>শ্রেণি</a:t>
            </a:r>
            <a:r>
              <a:rPr lang="en-US" spc="300" dirty="0" smtClean="0">
                <a:solidFill>
                  <a:schemeClr val="accent1">
                    <a:lumMod val="75000"/>
                  </a:schemeClr>
                </a:solidFill>
              </a:rPr>
              <a:t> (Class)</a:t>
            </a:r>
            <a:endParaRPr lang="en-US" spc="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3903" y="3216792"/>
            <a:ext cx="161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300" dirty="0" err="1" smtClean="0">
                <a:solidFill>
                  <a:srgbClr val="FE9202"/>
                </a:solidFill>
              </a:rPr>
              <a:t>বর্গ</a:t>
            </a:r>
            <a:r>
              <a:rPr lang="en-US" spc="300" dirty="0" smtClean="0">
                <a:solidFill>
                  <a:srgbClr val="FE9202"/>
                </a:solidFill>
              </a:rPr>
              <a:t> (Order)</a:t>
            </a:r>
            <a:endParaRPr lang="en-US" spc="300" dirty="0">
              <a:solidFill>
                <a:srgbClr val="FE920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9142" y="3643377"/>
            <a:ext cx="191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300" dirty="0" err="1" smtClean="0">
                <a:solidFill>
                  <a:srgbClr val="CC0099"/>
                </a:solidFill>
              </a:rPr>
              <a:t>গোত্র</a:t>
            </a:r>
            <a:r>
              <a:rPr lang="en-US" spc="300" dirty="0" smtClean="0">
                <a:solidFill>
                  <a:srgbClr val="CC0099"/>
                </a:solidFill>
              </a:rPr>
              <a:t> (Family)</a:t>
            </a:r>
            <a:endParaRPr lang="en-US" spc="300" dirty="0">
              <a:solidFill>
                <a:srgbClr val="CC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2708" y="4026699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300" dirty="0" err="1" smtClean="0">
                <a:solidFill>
                  <a:srgbClr val="00B0F0"/>
                </a:solidFill>
              </a:rPr>
              <a:t>গণ</a:t>
            </a:r>
            <a:r>
              <a:rPr lang="en-US" spc="300" dirty="0" smtClean="0">
                <a:solidFill>
                  <a:srgbClr val="00B0F0"/>
                </a:solidFill>
              </a:rPr>
              <a:t> (Genus)</a:t>
            </a:r>
            <a:endParaRPr lang="en-US" spc="3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0115" y="4401843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300" dirty="0" err="1" smtClean="0">
                <a:solidFill>
                  <a:schemeClr val="accent2">
                    <a:lumMod val="75000"/>
                  </a:schemeClr>
                </a:solidFill>
              </a:rPr>
              <a:t>প্রজাতি</a:t>
            </a:r>
            <a:r>
              <a:rPr lang="en-US" spc="300" dirty="0" smtClean="0">
                <a:solidFill>
                  <a:schemeClr val="accent2">
                    <a:lumMod val="75000"/>
                  </a:schemeClr>
                </a:solidFill>
              </a:rPr>
              <a:t> (Species)</a:t>
            </a:r>
            <a:endParaRPr lang="en-US" spc="3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4460" y="4912668"/>
            <a:ext cx="2739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 tooltip="Please Visit"/>
              </a:rPr>
              <a:t>https://www.teachers.gov.bd/profile/ashrafalisarkar7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808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5" y="128470"/>
            <a:ext cx="6108200" cy="572644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নেস্টেড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হায়ারার্কি</a:t>
            </a:r>
            <a:r>
              <a:rPr lang="en-US" sz="2800" b="1" dirty="0" smtClean="0"/>
              <a:t> (Nested </a:t>
            </a:r>
            <a:r>
              <a:rPr lang="en-US" sz="2800" b="1" dirty="0"/>
              <a:t>H</a:t>
            </a:r>
            <a:r>
              <a:rPr lang="en-US" sz="2800" b="1" dirty="0" smtClean="0"/>
              <a:t>ierarchy):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6" y="891995"/>
            <a:ext cx="6862574" cy="1374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রাজ্যের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উপসেট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হলো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পর্ব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পর্বের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উপসেট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হলো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শ্রেণি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শ্রেণির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উপসেট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হলো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বর্গ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বর্গের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উপসেট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হলো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গোত্র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গোত্রের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উপসেট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হলো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গণ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এবং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গণের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উপসেট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হলো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প্রজাতি</a:t>
            </a:r>
            <a:r>
              <a:rPr lang="en-US" sz="2000" dirty="0" smtClean="0">
                <a:solidFill>
                  <a:schemeClr val="tx1"/>
                </a:solidFill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</a:rPr>
              <a:t>শ্রেণিবিন্যাসের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এই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পদ্ধতিকে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নেস্টেড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হায়ারার্কি</a:t>
            </a:r>
            <a:r>
              <a:rPr lang="en-US" sz="2000" dirty="0" smtClean="0">
                <a:solidFill>
                  <a:schemeClr val="tx1"/>
                </a:solidFill>
              </a:rPr>
              <a:t>(nested hierarchy) </a:t>
            </a:r>
            <a:r>
              <a:rPr lang="en-US" sz="2000" dirty="0" err="1" smtClean="0">
                <a:solidFill>
                  <a:schemeClr val="tx1"/>
                </a:solidFill>
              </a:rPr>
              <a:t>বলে</a:t>
            </a:r>
            <a:r>
              <a:rPr lang="en-US" sz="2000" dirty="0" smtClean="0">
                <a:solidFill>
                  <a:schemeClr val="tx1"/>
                </a:solidFill>
              </a:rPr>
              <a:t>।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15" y="2113635"/>
            <a:ext cx="3965787" cy="29096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4460" y="4912668"/>
            <a:ext cx="2739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3" tooltip="Please Visit"/>
              </a:rPr>
              <a:t>https://www.teachers.gov.bd/profile/ashrafalisarkar7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945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699"/>
            <a:ext cx="8246070" cy="610821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7033"/>
                </a:solidFill>
              </a:rPr>
              <a:t>মানুষের</a:t>
            </a:r>
            <a:r>
              <a:rPr lang="en-US" sz="2800" b="1" dirty="0" smtClean="0">
                <a:solidFill>
                  <a:srgbClr val="007033"/>
                </a:solidFill>
              </a:rPr>
              <a:t> </a:t>
            </a:r>
            <a:r>
              <a:rPr lang="en-US" sz="2800" b="1" dirty="0" err="1" smtClean="0">
                <a:solidFill>
                  <a:srgbClr val="007033"/>
                </a:solidFill>
              </a:rPr>
              <a:t>শ্রেণিবিন্যাসের</a:t>
            </a:r>
            <a:r>
              <a:rPr lang="en-US" sz="2800" b="1" dirty="0" smtClean="0">
                <a:solidFill>
                  <a:srgbClr val="007033"/>
                </a:solidFill>
              </a:rPr>
              <a:t> </a:t>
            </a:r>
            <a:r>
              <a:rPr lang="en-US" sz="2800" b="1" dirty="0" err="1">
                <a:solidFill>
                  <a:srgbClr val="007033"/>
                </a:solidFill>
              </a:rPr>
              <a:t>ধাপঃ</a:t>
            </a:r>
            <a:r>
              <a:rPr lang="en-US" sz="2800" b="1" dirty="0">
                <a:solidFill>
                  <a:srgbClr val="007033"/>
                </a:solidFill>
              </a:rPr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70605" y="1960930"/>
            <a:ext cx="275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রাজ্য</a:t>
            </a:r>
            <a:r>
              <a:rPr lang="en-US" dirty="0" smtClean="0">
                <a:solidFill>
                  <a:srgbClr val="FF0000"/>
                </a:solidFill>
              </a:rPr>
              <a:t> (Kingdom) - </a:t>
            </a:r>
            <a:r>
              <a:rPr lang="en-US" dirty="0" smtClean="0"/>
              <a:t>Animalia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4008" y="2329725"/>
            <a:ext cx="244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পর্ব</a:t>
            </a:r>
            <a:r>
              <a:rPr lang="en-US" dirty="0" smtClean="0">
                <a:solidFill>
                  <a:srgbClr val="00B050"/>
                </a:solidFill>
              </a:rPr>
              <a:t> (Phylum) - </a:t>
            </a:r>
            <a:r>
              <a:rPr lang="en-US" dirty="0" err="1" smtClean="0"/>
              <a:t>Chordata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4602" y="2769951"/>
            <a:ext cx="252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শ্রেণি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(Class) - </a:t>
            </a:r>
            <a:r>
              <a:rPr lang="en-US" dirty="0" smtClean="0"/>
              <a:t>Mammalia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7472" y="3216792"/>
            <a:ext cx="2142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E9202"/>
                </a:solidFill>
              </a:rPr>
              <a:t>বর্গ</a:t>
            </a:r>
            <a:r>
              <a:rPr lang="en-US" dirty="0" smtClean="0">
                <a:solidFill>
                  <a:srgbClr val="FE9202"/>
                </a:solidFill>
              </a:rPr>
              <a:t> (Order) - </a:t>
            </a:r>
            <a:r>
              <a:rPr lang="en-US" dirty="0" smtClean="0"/>
              <a:t>Primate</a:t>
            </a:r>
            <a:endParaRPr lang="en-US" dirty="0">
              <a:solidFill>
                <a:srgbClr val="FE920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9323" y="3643377"/>
            <a:ext cx="269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C0099"/>
                </a:solidFill>
              </a:rPr>
              <a:t>গোত্র</a:t>
            </a:r>
            <a:r>
              <a:rPr lang="en-US" dirty="0" smtClean="0">
                <a:solidFill>
                  <a:srgbClr val="CC0099"/>
                </a:solidFill>
              </a:rPr>
              <a:t> (Family) - </a:t>
            </a:r>
            <a:r>
              <a:rPr lang="en-US" dirty="0" err="1" smtClean="0"/>
              <a:t>Hominidae</a:t>
            </a:r>
            <a:endParaRPr lang="en-US" dirty="0">
              <a:solidFill>
                <a:srgbClr val="CC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0659" y="4026699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গণ</a:t>
            </a:r>
            <a:r>
              <a:rPr lang="en-US" dirty="0" smtClean="0">
                <a:solidFill>
                  <a:srgbClr val="00B0F0"/>
                </a:solidFill>
              </a:rPr>
              <a:t> (Genus) - </a:t>
            </a:r>
            <a:r>
              <a:rPr lang="en-US" dirty="0" smtClean="0"/>
              <a:t>Homo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9533" y="4401843"/>
            <a:ext cx="332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প্রজাতি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(Species) - </a:t>
            </a:r>
            <a:r>
              <a:rPr lang="en-US" u="sng" dirty="0" smtClean="0"/>
              <a:t>Homo</a:t>
            </a:r>
            <a:r>
              <a:rPr lang="en-US" dirty="0" smtClean="0"/>
              <a:t> </a:t>
            </a:r>
            <a:r>
              <a:rPr lang="en-US" u="sng" dirty="0" smtClean="0"/>
              <a:t>sapiens</a:t>
            </a:r>
            <a:endParaRPr lang="en-US" u="sng" dirty="0"/>
          </a:p>
        </p:txBody>
      </p:sp>
      <p:sp>
        <p:nvSpPr>
          <p:cNvPr id="11" name="Rectangle 10"/>
          <p:cNvSpPr/>
          <p:nvPr/>
        </p:nvSpPr>
        <p:spPr>
          <a:xfrm>
            <a:off x="6404460" y="4912668"/>
            <a:ext cx="2739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 tooltip="Please Visit"/>
              </a:rPr>
              <a:t>https://www.teachers.gov.bd/profile/ashrafalisarkar7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802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555" y="1197405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দ্বিপদ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নামকরণঃ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117" y="1591598"/>
            <a:ext cx="705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গণ</a:t>
            </a:r>
            <a:r>
              <a:rPr lang="en-US" dirty="0" smtClean="0"/>
              <a:t> ও </a:t>
            </a:r>
            <a:r>
              <a:rPr lang="en-US" dirty="0" err="1" smtClean="0"/>
              <a:t>প্রজাতির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নামকরণ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দ্বিপদ</a:t>
            </a:r>
            <a:r>
              <a:rPr lang="en-US" dirty="0" smtClean="0"/>
              <a:t> </a:t>
            </a:r>
            <a:r>
              <a:rPr lang="en-US" dirty="0" err="1" smtClean="0"/>
              <a:t>নামকরণ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2191" y="2113635"/>
            <a:ext cx="526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ICBN – </a:t>
            </a:r>
            <a:r>
              <a:rPr lang="en-US" b="1" dirty="0" smtClean="0"/>
              <a:t>International Code of Botanical Nomenclature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2191" y="2482967"/>
            <a:ext cx="529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ICZN – </a:t>
            </a:r>
            <a:r>
              <a:rPr lang="en-US" b="1" dirty="0" smtClean="0"/>
              <a:t>International Code of Zoological Nomenclature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60" y="2113635"/>
            <a:ext cx="3278344" cy="27302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871" y="3487980"/>
            <a:ext cx="5191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1753</a:t>
            </a:r>
            <a:r>
              <a:rPr lang="en-US" dirty="0" smtClean="0"/>
              <a:t> </a:t>
            </a:r>
            <a:r>
              <a:rPr lang="en-US" dirty="0" err="1" smtClean="0"/>
              <a:t>সালে</a:t>
            </a:r>
            <a:r>
              <a:rPr lang="en-US" dirty="0" smtClean="0"/>
              <a:t> </a:t>
            </a:r>
            <a:r>
              <a:rPr lang="en-US" dirty="0" err="1" smtClean="0"/>
              <a:t>রচিত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“Species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Plantarum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 </a:t>
            </a:r>
            <a:r>
              <a:rPr lang="en-US" dirty="0" err="1" smtClean="0"/>
              <a:t>বইটিতে</a:t>
            </a:r>
            <a:r>
              <a:rPr lang="en-US" dirty="0" smtClean="0"/>
              <a:t> </a:t>
            </a:r>
            <a:r>
              <a:rPr lang="en-US" dirty="0" err="1" smtClean="0"/>
              <a:t>সুইডিস</a:t>
            </a:r>
            <a:r>
              <a:rPr lang="en-US" dirty="0" smtClean="0"/>
              <a:t> </a:t>
            </a:r>
            <a:r>
              <a:rPr lang="en-US" dirty="0" err="1" smtClean="0"/>
              <a:t>বিজ্ঞানী</a:t>
            </a:r>
            <a:r>
              <a:rPr lang="en-US" dirty="0" smtClean="0"/>
              <a:t> “</a:t>
            </a:r>
            <a:r>
              <a:rPr lang="en-US" dirty="0" err="1" smtClean="0"/>
              <a:t>ক্যারোলাস</a:t>
            </a:r>
            <a:r>
              <a:rPr lang="en-US" dirty="0" smtClean="0"/>
              <a:t> </a:t>
            </a:r>
            <a:r>
              <a:rPr lang="en-US" dirty="0" err="1" smtClean="0"/>
              <a:t>লিনিয়াস</a:t>
            </a:r>
            <a:r>
              <a:rPr lang="en-US" dirty="0" smtClean="0"/>
              <a:t>” </a:t>
            </a:r>
            <a:r>
              <a:rPr lang="en-US" dirty="0" err="1" smtClean="0"/>
              <a:t>দ্বিপদ</a:t>
            </a:r>
            <a:r>
              <a:rPr lang="en-US" dirty="0" smtClean="0"/>
              <a:t> </a:t>
            </a:r>
            <a:r>
              <a:rPr lang="en-US" dirty="0" err="1" smtClean="0"/>
              <a:t>নামকরণ</a:t>
            </a:r>
            <a:r>
              <a:rPr lang="en-US" dirty="0" smtClean="0"/>
              <a:t> </a:t>
            </a:r>
            <a:r>
              <a:rPr lang="en-US" dirty="0" err="1" smtClean="0"/>
              <a:t>প্রবর্তন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4460" y="4912668"/>
            <a:ext cx="2739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3" tooltip="Please Visit"/>
              </a:rPr>
              <a:t>https://www.teachers.gov.bd/profile/ashrafalisarkar7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565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255" y="73929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দ্বিপদ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নামকরণের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পদ্ধতিঃ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375" y="1383267"/>
            <a:ext cx="79406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 err="1" smtClean="0"/>
              <a:t>নামকরণ</a:t>
            </a:r>
            <a:r>
              <a:rPr lang="en-US" dirty="0" smtClean="0"/>
              <a:t> </a:t>
            </a:r>
            <a:r>
              <a:rPr lang="en-US" dirty="0" err="1" smtClean="0"/>
              <a:t>ল্যাটিন</a:t>
            </a:r>
            <a:r>
              <a:rPr lang="en-US" dirty="0" smtClean="0"/>
              <a:t> </a:t>
            </a:r>
            <a:r>
              <a:rPr lang="en-US" dirty="0" err="1" smtClean="0"/>
              <a:t>ভাষায়</a:t>
            </a:r>
            <a:r>
              <a:rPr lang="en-US" dirty="0" smtClean="0"/>
              <a:t> </a:t>
            </a:r>
            <a:r>
              <a:rPr lang="en-US" dirty="0" err="1" smtClean="0"/>
              <a:t>কিংবা</a:t>
            </a:r>
            <a:r>
              <a:rPr lang="en-US" dirty="0" smtClean="0"/>
              <a:t> </a:t>
            </a:r>
            <a:r>
              <a:rPr lang="en-US" dirty="0" err="1" smtClean="0"/>
              <a:t>ল্যাটিন</a:t>
            </a:r>
            <a:r>
              <a:rPr lang="en-US" dirty="0" smtClean="0"/>
              <a:t> </a:t>
            </a:r>
            <a:r>
              <a:rPr lang="en-US" dirty="0" err="1" smtClean="0"/>
              <a:t>ভাষার</a:t>
            </a:r>
            <a:r>
              <a:rPr lang="en-US" dirty="0" smtClean="0"/>
              <a:t> </a:t>
            </a:r>
            <a:r>
              <a:rPr lang="en-US" dirty="0" err="1" smtClean="0"/>
              <a:t>মতো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উপস্থাপন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 err="1" smtClean="0"/>
              <a:t>বৈজ্ঞানিক</a:t>
            </a:r>
            <a:r>
              <a:rPr lang="en-US" dirty="0" smtClean="0"/>
              <a:t> </a:t>
            </a:r>
            <a:r>
              <a:rPr lang="en-US" dirty="0" err="1" smtClean="0"/>
              <a:t>নামের</a:t>
            </a:r>
            <a:r>
              <a:rPr lang="en-US" dirty="0" smtClean="0"/>
              <a:t> </a:t>
            </a:r>
            <a:r>
              <a:rPr lang="en-US" dirty="0" err="1" smtClean="0"/>
              <a:t>দুটি</a:t>
            </a:r>
            <a:r>
              <a:rPr lang="en-US" dirty="0" smtClean="0"/>
              <a:t> </a:t>
            </a:r>
            <a:r>
              <a:rPr lang="en-US" dirty="0" err="1" smtClean="0"/>
              <a:t>অংশ</a:t>
            </a:r>
            <a:r>
              <a:rPr lang="en-US" dirty="0" smtClean="0"/>
              <a:t> </a:t>
            </a:r>
            <a:r>
              <a:rPr lang="en-US" dirty="0" err="1" smtClean="0"/>
              <a:t>থাকবে</a:t>
            </a:r>
            <a:r>
              <a:rPr lang="en-US" dirty="0" smtClean="0"/>
              <a:t>, </a:t>
            </a:r>
            <a:r>
              <a:rPr lang="en-US" dirty="0" err="1" smtClean="0"/>
              <a:t>প্রথম</a:t>
            </a:r>
            <a:r>
              <a:rPr lang="en-US" dirty="0" smtClean="0"/>
              <a:t> </a:t>
            </a:r>
            <a:r>
              <a:rPr lang="en-US" dirty="0" err="1" smtClean="0"/>
              <a:t>অংশটি</a:t>
            </a:r>
            <a:r>
              <a:rPr lang="en-US" dirty="0" smtClean="0"/>
              <a:t> </a:t>
            </a:r>
            <a:r>
              <a:rPr lang="en-US" dirty="0" err="1" smtClean="0"/>
              <a:t>গণ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দ্বিতীয়</a:t>
            </a:r>
            <a:r>
              <a:rPr lang="en-US" dirty="0" smtClean="0"/>
              <a:t> </a:t>
            </a:r>
            <a:r>
              <a:rPr lang="en-US" dirty="0" err="1" smtClean="0"/>
              <a:t>অংশটি</a:t>
            </a:r>
            <a:r>
              <a:rPr lang="en-US" dirty="0" smtClean="0"/>
              <a:t> </a:t>
            </a:r>
            <a:r>
              <a:rPr lang="en-US" dirty="0" err="1" smtClean="0"/>
              <a:t>প্রজাতির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। 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 err="1" smtClean="0"/>
              <a:t>জীবজগতের</a:t>
            </a:r>
            <a:r>
              <a:rPr lang="en-US" dirty="0" smtClean="0"/>
              <a:t> </a:t>
            </a:r>
            <a:r>
              <a:rPr lang="en-US" dirty="0" err="1" smtClean="0"/>
              <a:t>প্রতিটি</a:t>
            </a:r>
            <a:r>
              <a:rPr lang="en-US" dirty="0" smtClean="0"/>
              <a:t> </a:t>
            </a:r>
            <a:r>
              <a:rPr lang="en-US" dirty="0" err="1" smtClean="0"/>
              <a:t>বৈজ্ঞানিক</a:t>
            </a:r>
            <a:r>
              <a:rPr lang="en-US" dirty="0" smtClean="0"/>
              <a:t> </a:t>
            </a:r>
            <a:r>
              <a:rPr lang="en-US" dirty="0" err="1" smtClean="0"/>
              <a:t>নামকে</a:t>
            </a:r>
            <a:r>
              <a:rPr lang="en-US" dirty="0" smtClean="0"/>
              <a:t> </a:t>
            </a:r>
            <a:r>
              <a:rPr lang="en-US" dirty="0" err="1" smtClean="0"/>
              <a:t>অনন্য</a:t>
            </a:r>
            <a:r>
              <a:rPr lang="en-US" dirty="0" smtClean="0"/>
              <a:t>(unique)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 err="1" smtClean="0"/>
              <a:t>বৈজ্ঞানিক</a:t>
            </a:r>
            <a:r>
              <a:rPr lang="en-US" dirty="0" smtClean="0"/>
              <a:t> </a:t>
            </a:r>
            <a:r>
              <a:rPr lang="en-US" dirty="0" err="1" smtClean="0"/>
              <a:t>নামের</a:t>
            </a:r>
            <a:r>
              <a:rPr lang="en-US" dirty="0" smtClean="0"/>
              <a:t> </a:t>
            </a:r>
            <a:r>
              <a:rPr lang="en-US" dirty="0" err="1" smtClean="0"/>
              <a:t>প্রথম</a:t>
            </a:r>
            <a:r>
              <a:rPr lang="en-US" dirty="0" smtClean="0"/>
              <a:t> </a:t>
            </a:r>
            <a:r>
              <a:rPr lang="en-US" dirty="0" err="1" smtClean="0"/>
              <a:t>অক্ষর</a:t>
            </a:r>
            <a:r>
              <a:rPr lang="en-US" dirty="0" smtClean="0"/>
              <a:t> </a:t>
            </a:r>
            <a:r>
              <a:rPr lang="en-US" dirty="0" err="1" smtClean="0"/>
              <a:t>বড়</a:t>
            </a:r>
            <a:r>
              <a:rPr lang="en-US" dirty="0" smtClean="0"/>
              <a:t> </a:t>
            </a:r>
            <a:r>
              <a:rPr lang="en-US" dirty="0" err="1" smtClean="0"/>
              <a:t>অক্ষর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, </a:t>
            </a:r>
            <a:r>
              <a:rPr lang="en-US" dirty="0" err="1" smtClean="0"/>
              <a:t>বাকি</a:t>
            </a:r>
            <a:r>
              <a:rPr lang="en-US" dirty="0" smtClean="0"/>
              <a:t> </a:t>
            </a:r>
            <a:r>
              <a:rPr lang="en-US" dirty="0" err="1" smtClean="0"/>
              <a:t>অক্ষরগুলো</a:t>
            </a:r>
            <a:r>
              <a:rPr lang="en-US" dirty="0" smtClean="0"/>
              <a:t> </a:t>
            </a:r>
            <a:r>
              <a:rPr lang="en-US" dirty="0" err="1" smtClean="0"/>
              <a:t>ছোট</a:t>
            </a:r>
            <a:r>
              <a:rPr lang="en-US" dirty="0" smtClean="0"/>
              <a:t> </a:t>
            </a:r>
            <a:r>
              <a:rPr lang="en-US" dirty="0" err="1" smtClean="0"/>
              <a:t>অক্ষর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দ্বিতীয়</a:t>
            </a:r>
            <a:r>
              <a:rPr lang="en-US" dirty="0" smtClean="0"/>
              <a:t> </a:t>
            </a:r>
            <a:r>
              <a:rPr lang="en-US" dirty="0" err="1" smtClean="0"/>
              <a:t>অংশটির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ছোট</a:t>
            </a:r>
            <a:r>
              <a:rPr lang="en-US" dirty="0" smtClean="0"/>
              <a:t> </a:t>
            </a:r>
            <a:r>
              <a:rPr lang="en-US" dirty="0" err="1" smtClean="0"/>
              <a:t>অক্ষর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লিখতে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 err="1" smtClean="0"/>
              <a:t>বৈজ্ঞানিক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মুদ্রণের</a:t>
            </a:r>
            <a:r>
              <a:rPr lang="en-US" dirty="0" smtClean="0"/>
              <a:t> </a:t>
            </a:r>
            <a:r>
              <a:rPr lang="en-US" dirty="0" err="1" smtClean="0"/>
              <a:t>সময়</a:t>
            </a:r>
            <a:r>
              <a:rPr lang="en-US" dirty="0" smtClean="0"/>
              <a:t> </a:t>
            </a:r>
            <a:r>
              <a:rPr lang="en-US" dirty="0" err="1" smtClean="0"/>
              <a:t>সর্বদা</a:t>
            </a:r>
            <a:r>
              <a:rPr lang="en-US" dirty="0" smtClean="0"/>
              <a:t> </a:t>
            </a:r>
            <a:r>
              <a:rPr lang="en-US" dirty="0" err="1" smtClean="0"/>
              <a:t>ইটালিক</a:t>
            </a:r>
            <a:r>
              <a:rPr lang="en-US" dirty="0" smtClean="0"/>
              <a:t> </a:t>
            </a:r>
            <a:r>
              <a:rPr lang="en-US" dirty="0" err="1" smtClean="0"/>
              <a:t>অক্ষরে</a:t>
            </a:r>
            <a:r>
              <a:rPr lang="en-US" dirty="0" smtClean="0"/>
              <a:t> </a:t>
            </a:r>
            <a:r>
              <a:rPr lang="en-US" dirty="0" err="1" smtClean="0"/>
              <a:t>লিখতে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 err="1" smtClean="0"/>
              <a:t>হাতে</a:t>
            </a:r>
            <a:r>
              <a:rPr lang="en-US" dirty="0" smtClean="0"/>
              <a:t> </a:t>
            </a:r>
            <a:r>
              <a:rPr lang="en-US" dirty="0" err="1" smtClean="0"/>
              <a:t>লেখার</a:t>
            </a:r>
            <a:r>
              <a:rPr lang="en-US" dirty="0" smtClean="0"/>
              <a:t> </a:t>
            </a:r>
            <a:r>
              <a:rPr lang="en-US" dirty="0" err="1" smtClean="0"/>
              <a:t>সময়</a:t>
            </a:r>
            <a:r>
              <a:rPr lang="en-US" dirty="0" smtClean="0"/>
              <a:t> </a:t>
            </a:r>
            <a:r>
              <a:rPr lang="en-US" dirty="0" err="1" smtClean="0"/>
              <a:t>গণ</a:t>
            </a:r>
            <a:r>
              <a:rPr lang="en-US" dirty="0" smtClean="0"/>
              <a:t> ও </a:t>
            </a:r>
            <a:r>
              <a:rPr lang="en-US" dirty="0" err="1" smtClean="0"/>
              <a:t>প্রজাতির</a:t>
            </a:r>
            <a:r>
              <a:rPr lang="en-US" dirty="0" smtClean="0"/>
              <a:t> </a:t>
            </a:r>
            <a:r>
              <a:rPr lang="en-US" dirty="0" err="1" smtClean="0"/>
              <a:t>নামের</a:t>
            </a:r>
            <a:r>
              <a:rPr lang="en-US" dirty="0" smtClean="0"/>
              <a:t> </a:t>
            </a:r>
            <a:r>
              <a:rPr lang="en-US" dirty="0" err="1" smtClean="0"/>
              <a:t>নিচে</a:t>
            </a:r>
            <a:r>
              <a:rPr lang="en-US" dirty="0" smtClean="0"/>
              <a:t> </a:t>
            </a:r>
            <a:r>
              <a:rPr lang="en-US" dirty="0" err="1" smtClean="0"/>
              <a:t>আলাদা</a:t>
            </a:r>
            <a:r>
              <a:rPr lang="en-US" dirty="0" smtClean="0"/>
              <a:t> </a:t>
            </a:r>
            <a:r>
              <a:rPr lang="en-US" dirty="0" err="1"/>
              <a:t>আলাদা</a:t>
            </a:r>
            <a:r>
              <a:rPr lang="en-US" dirty="0"/>
              <a:t> </a:t>
            </a:r>
            <a:r>
              <a:rPr lang="en-US" dirty="0" err="1"/>
              <a:t>দাগ</a:t>
            </a:r>
            <a:r>
              <a:rPr lang="en-US" dirty="0"/>
              <a:t> </a:t>
            </a:r>
            <a:r>
              <a:rPr lang="en-US" dirty="0" err="1" smtClean="0"/>
              <a:t>দিতে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 err="1" smtClean="0"/>
              <a:t>যিনি</a:t>
            </a:r>
            <a:r>
              <a:rPr lang="en-US" dirty="0" smtClean="0"/>
              <a:t> </a:t>
            </a:r>
            <a:r>
              <a:rPr lang="en-US" dirty="0" err="1" smtClean="0"/>
              <a:t>প্রথম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বিজ্ঞান</a:t>
            </a:r>
            <a:r>
              <a:rPr lang="en-US" dirty="0" smtClean="0"/>
              <a:t> </a:t>
            </a:r>
            <a:r>
              <a:rPr lang="en-US" dirty="0" err="1" smtClean="0"/>
              <a:t>সম্মত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দিবেন</a:t>
            </a:r>
            <a:r>
              <a:rPr lang="en-US" dirty="0" smtClean="0"/>
              <a:t>। </a:t>
            </a:r>
            <a:r>
              <a:rPr lang="en-US" dirty="0" err="1" smtClean="0"/>
              <a:t>তাঁর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প্রকাশের</a:t>
            </a:r>
            <a:r>
              <a:rPr lang="en-US" dirty="0" smtClean="0"/>
              <a:t> </a:t>
            </a:r>
            <a:r>
              <a:rPr lang="en-US" dirty="0" err="1" smtClean="0"/>
              <a:t>সালসহ</a:t>
            </a:r>
            <a:r>
              <a:rPr lang="en-US" dirty="0" smtClean="0"/>
              <a:t> </a:t>
            </a:r>
            <a:r>
              <a:rPr lang="en-US" dirty="0" err="1" smtClean="0"/>
              <a:t>উক্ত</a:t>
            </a:r>
            <a:r>
              <a:rPr lang="en-US" dirty="0" smtClean="0"/>
              <a:t> </a:t>
            </a:r>
            <a:r>
              <a:rPr lang="en-US" dirty="0" err="1" smtClean="0"/>
              <a:t>জীবের</a:t>
            </a:r>
            <a:r>
              <a:rPr lang="en-US" dirty="0" smtClean="0"/>
              <a:t> </a:t>
            </a:r>
            <a:r>
              <a:rPr lang="en-US" dirty="0" err="1" smtClean="0"/>
              <a:t>বৈজ্ঞানিক</a:t>
            </a:r>
            <a:r>
              <a:rPr lang="en-US" dirty="0" smtClean="0"/>
              <a:t> </a:t>
            </a:r>
            <a:r>
              <a:rPr lang="en-US" dirty="0" err="1" smtClean="0"/>
              <a:t>নামের</a:t>
            </a:r>
            <a:r>
              <a:rPr lang="en-US" dirty="0" smtClean="0"/>
              <a:t> </a:t>
            </a:r>
            <a:r>
              <a:rPr lang="en-US" dirty="0" err="1" smtClean="0"/>
              <a:t>শেষে</a:t>
            </a:r>
            <a:r>
              <a:rPr lang="en-US" dirty="0" smtClean="0"/>
              <a:t> </a:t>
            </a:r>
            <a:r>
              <a:rPr lang="en-US" dirty="0" err="1" smtClean="0"/>
              <a:t>সংক্ষেপে</a:t>
            </a:r>
            <a:r>
              <a:rPr lang="en-US" dirty="0" smtClean="0"/>
              <a:t> </a:t>
            </a:r>
            <a:r>
              <a:rPr lang="en-US" dirty="0" err="1" smtClean="0"/>
              <a:t>সংযোজন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04460" y="4912668"/>
            <a:ext cx="2739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 tooltip="Please Visit"/>
              </a:rPr>
              <a:t>https://www.teachers.gov.bd/profile/ashrafalisarkar7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403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1655520"/>
            <a:ext cx="3068922" cy="1611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24" y="1655520"/>
            <a:ext cx="2402721" cy="1601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21" y="1655520"/>
            <a:ext cx="1774214" cy="1623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648" y="3335276"/>
            <a:ext cx="1735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</a:rPr>
              <a:t>ধান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u="sng" dirty="0" err="1">
                <a:solidFill>
                  <a:srgbClr val="FF0000"/>
                </a:solidFill>
              </a:rPr>
              <a:t>Oryza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sativa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6860" y="3335275"/>
            <a:ext cx="2323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আম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u="sng" dirty="0" err="1" smtClean="0">
                <a:solidFill>
                  <a:srgbClr val="FF0000"/>
                </a:solidFill>
              </a:rPr>
              <a:t>Mangifera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indica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0360" y="3335275"/>
            <a:ext cx="2809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পাট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u="sng" dirty="0" err="1" smtClean="0">
                <a:solidFill>
                  <a:srgbClr val="FF0000"/>
                </a:solidFill>
              </a:rPr>
              <a:t>Corchorus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capsularis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4460" y="4912668"/>
            <a:ext cx="2739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5" tooltip="Please Visit"/>
              </a:rPr>
              <a:t>https://www.teachers.gov.bd/profile/ashrafalisarkar7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327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Microsoft Office PowerPoint</Application>
  <PresentationFormat>On-screen Show (16:9)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Office Theme</vt:lpstr>
      <vt:lpstr>PowerPoint Presentation</vt:lpstr>
      <vt:lpstr>শিক্ষক,</vt:lpstr>
      <vt:lpstr>শ্রেণিবিন্যাসের সঙ্গাঃ </vt:lpstr>
      <vt:lpstr>শ্রেণিবিন্যাসের ধাপঃ </vt:lpstr>
      <vt:lpstr>নেস্টেড হায়ারার্কি (Nested Hierarchy):</vt:lpstr>
      <vt:lpstr>মানুষের শ্রেণিবিন্যাসের ধাপঃ </vt:lpstr>
      <vt:lpstr>PowerPoint Presentation</vt:lpstr>
      <vt:lpstr>দ্বিপদ নামকরণের পদ্ধতিঃ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Biology, 1st chapter, lesson-3</dc:title>
  <dc:creator/>
  <cp:keywords>Ashraf Sir</cp:keywords>
  <cp:lastModifiedBy/>
  <cp:revision>1</cp:revision>
  <dcterms:created xsi:type="dcterms:W3CDTF">2017-08-01T15:40:51Z</dcterms:created>
  <dcterms:modified xsi:type="dcterms:W3CDTF">2020-04-04T09:19:48Z</dcterms:modified>
</cp:coreProperties>
</file>