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63" r:id="rId4"/>
    <p:sldId id="262" r:id="rId5"/>
    <p:sldId id="256" r:id="rId6"/>
    <p:sldId id="259" r:id="rId7"/>
    <p:sldId id="264" r:id="rId8"/>
    <p:sldId id="260" r:id="rId9"/>
    <p:sldId id="267" r:id="rId10"/>
    <p:sldId id="268" r:id="rId11"/>
    <p:sldId id="266" r:id="rId12"/>
    <p:sldId id="270" r:id="rId13"/>
    <p:sldId id="273" r:id="rId14"/>
    <p:sldId id="265" r:id="rId15"/>
    <p:sldId id="269" r:id="rId16"/>
    <p:sldId id="271" r:id="rId17"/>
    <p:sldId id="258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9E58F4-1946-4AAA-B1DD-4B8D912E2D3A}">
          <p14:sldIdLst>
            <p14:sldId id="257"/>
            <p14:sldId id="261"/>
            <p14:sldId id="263"/>
            <p14:sldId id="262"/>
            <p14:sldId id="256"/>
            <p14:sldId id="259"/>
            <p14:sldId id="264"/>
            <p14:sldId id="260"/>
            <p14:sldId id="267"/>
            <p14:sldId id="268"/>
            <p14:sldId id="266"/>
            <p14:sldId id="270"/>
            <p14:sldId id="273"/>
            <p14:sldId id="265"/>
            <p14:sldId id="269"/>
            <p14:sldId id="271"/>
            <p14:sldId id="258"/>
            <p14:sldId id="272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30D7D-B297-425A-8925-8FDBEB7BA5E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D50D05-2F1B-4CFB-B6F6-1EE67C411CE5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বৃক্ষ ১</a:t>
          </a:r>
          <a:endParaRPr lang="en-US" dirty="0"/>
        </a:p>
      </dgm:t>
    </dgm:pt>
    <dgm:pt modelId="{867DBC08-8C28-48C3-A62F-8F1101EBD05E}" type="parTrans" cxnId="{48E05B82-3E93-4501-9B1C-96D463B2E094}">
      <dgm:prSet/>
      <dgm:spPr/>
      <dgm:t>
        <a:bodyPr/>
        <a:lstStyle/>
        <a:p>
          <a:endParaRPr lang="en-US"/>
        </a:p>
      </dgm:t>
    </dgm:pt>
    <dgm:pt modelId="{73B9B814-0E26-4F2F-8200-DDC664E45E4B}" type="sibTrans" cxnId="{48E05B82-3E93-4501-9B1C-96D463B2E094}">
      <dgm:prSet/>
      <dgm:spPr/>
      <dgm:t>
        <a:bodyPr/>
        <a:lstStyle/>
        <a:p>
          <a:endParaRPr lang="en-US"/>
        </a:p>
      </dgm:t>
    </dgm:pt>
    <dgm:pt modelId="{6CC7DB45-5B5D-4530-ABE4-51F21B8DD1E7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গুল্ম ২</a:t>
          </a:r>
          <a:endParaRPr lang="en-US" dirty="0"/>
        </a:p>
      </dgm:t>
    </dgm:pt>
    <dgm:pt modelId="{56AE7157-460A-475A-9D64-E18B4F185743}" type="parTrans" cxnId="{5E848210-B516-419F-A8DC-234739728279}">
      <dgm:prSet/>
      <dgm:spPr/>
      <dgm:t>
        <a:bodyPr/>
        <a:lstStyle/>
        <a:p>
          <a:endParaRPr lang="en-US"/>
        </a:p>
      </dgm:t>
    </dgm:pt>
    <dgm:pt modelId="{E2B69893-0B47-4549-8477-9E09349A4BA5}" type="sibTrans" cxnId="{5E848210-B516-419F-A8DC-234739728279}">
      <dgm:prSet/>
      <dgm:spPr/>
      <dgm:t>
        <a:bodyPr/>
        <a:lstStyle/>
        <a:p>
          <a:endParaRPr lang="en-US"/>
        </a:p>
      </dgm:t>
    </dgm:pt>
    <dgm:pt modelId="{DCD6E786-CC9F-4911-8EDD-C0B6A13746C3}">
      <dgm:prSet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বিরুৎ ৩</a:t>
          </a:r>
          <a:endParaRPr lang="en-US" dirty="0"/>
        </a:p>
      </dgm:t>
    </dgm:pt>
    <dgm:pt modelId="{913CE2F3-ABA4-4D0A-9AA6-15621121BEA5}" type="parTrans" cxnId="{2831A3ED-6487-4D8D-90AC-33229B91FA81}">
      <dgm:prSet/>
      <dgm:spPr/>
      <dgm:t>
        <a:bodyPr/>
        <a:lstStyle/>
        <a:p>
          <a:endParaRPr lang="en-US"/>
        </a:p>
      </dgm:t>
    </dgm:pt>
    <dgm:pt modelId="{DAEA9852-98DD-4D17-964A-723666EBF506}" type="sibTrans" cxnId="{2831A3ED-6487-4D8D-90AC-33229B91FA81}">
      <dgm:prSet/>
      <dgm:spPr/>
      <dgm:t>
        <a:bodyPr/>
        <a:lstStyle/>
        <a:p>
          <a:endParaRPr lang="en-US"/>
        </a:p>
      </dgm:t>
    </dgm:pt>
    <dgm:pt modelId="{44A87729-63DF-4C85-BB44-2B08043919FF}" type="pres">
      <dgm:prSet presAssocID="{C5B30D7D-B297-425A-8925-8FDBEB7BA5E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6359466-6DA9-4AFD-BE9D-1370720BD614}" type="pres">
      <dgm:prSet presAssocID="{DAD50D05-2F1B-4CFB-B6F6-1EE67C411CE5}" presName="horFlow" presStyleCnt="0"/>
      <dgm:spPr/>
    </dgm:pt>
    <dgm:pt modelId="{D415ABAD-F000-4317-A637-F1EDC6821684}" type="pres">
      <dgm:prSet presAssocID="{DAD50D05-2F1B-4CFB-B6F6-1EE67C411CE5}" presName="bigChev" presStyleLbl="node1" presStyleIdx="0" presStyleCnt="3" custScaleX="93293" custLinFactX="-76600" custLinFactNeighborX="-100000"/>
      <dgm:spPr/>
    </dgm:pt>
    <dgm:pt modelId="{0C4EC7E2-5333-4051-A283-FA2B54F04F05}" type="pres">
      <dgm:prSet presAssocID="{DAD50D05-2F1B-4CFB-B6F6-1EE67C411CE5}" presName="vSp" presStyleCnt="0"/>
      <dgm:spPr/>
    </dgm:pt>
    <dgm:pt modelId="{E16F9D3E-4FD5-4ADB-B66B-C49345FCA63E}" type="pres">
      <dgm:prSet presAssocID="{6CC7DB45-5B5D-4530-ABE4-51F21B8DD1E7}" presName="horFlow" presStyleCnt="0"/>
      <dgm:spPr/>
    </dgm:pt>
    <dgm:pt modelId="{6F8F67FB-19FA-4CE7-B949-730882B84786}" type="pres">
      <dgm:prSet presAssocID="{6CC7DB45-5B5D-4530-ABE4-51F21B8DD1E7}" presName="bigChev" presStyleLbl="node1" presStyleIdx="1" presStyleCnt="3" custLinFactX="-89765" custLinFactNeighborX="-100000" custLinFactNeighborY="-3802"/>
      <dgm:spPr/>
    </dgm:pt>
    <dgm:pt modelId="{15E49596-EEC0-4E31-9D46-DAFC76B36592}" type="pres">
      <dgm:prSet presAssocID="{6CC7DB45-5B5D-4530-ABE4-51F21B8DD1E7}" presName="vSp" presStyleCnt="0"/>
      <dgm:spPr/>
    </dgm:pt>
    <dgm:pt modelId="{1587873A-5863-41D3-B93B-F82FF9357DE9}" type="pres">
      <dgm:prSet presAssocID="{DCD6E786-CC9F-4911-8EDD-C0B6A13746C3}" presName="horFlow" presStyleCnt="0"/>
      <dgm:spPr/>
    </dgm:pt>
    <dgm:pt modelId="{3B05EE7D-D5B7-4519-806F-AC733261C8A3}" type="pres">
      <dgm:prSet presAssocID="{DCD6E786-CC9F-4911-8EDD-C0B6A13746C3}" presName="bigChev" presStyleLbl="node1" presStyleIdx="2" presStyleCnt="3" custScaleY="86224" custLinFactX="-88401" custLinFactNeighborX="-100000"/>
      <dgm:spPr/>
    </dgm:pt>
  </dgm:ptLst>
  <dgm:cxnLst>
    <dgm:cxn modelId="{5E848210-B516-419F-A8DC-234739728279}" srcId="{C5B30D7D-B297-425A-8925-8FDBEB7BA5E3}" destId="{6CC7DB45-5B5D-4530-ABE4-51F21B8DD1E7}" srcOrd="1" destOrd="0" parTransId="{56AE7157-460A-475A-9D64-E18B4F185743}" sibTransId="{E2B69893-0B47-4549-8477-9E09349A4BA5}"/>
    <dgm:cxn modelId="{40AF7F25-1C9E-4A82-A559-C27FCD18121F}" type="presOf" srcId="{C5B30D7D-B297-425A-8925-8FDBEB7BA5E3}" destId="{44A87729-63DF-4C85-BB44-2B08043919FF}" srcOrd="0" destOrd="0" presId="urn:microsoft.com/office/officeart/2005/8/layout/lProcess3"/>
    <dgm:cxn modelId="{5D28D05D-F751-475F-ADB6-730D84A6BFA3}" type="presOf" srcId="{6CC7DB45-5B5D-4530-ABE4-51F21B8DD1E7}" destId="{6F8F67FB-19FA-4CE7-B949-730882B84786}" srcOrd="0" destOrd="0" presId="urn:microsoft.com/office/officeart/2005/8/layout/lProcess3"/>
    <dgm:cxn modelId="{E02A0643-C330-4575-924F-928DBFF160E0}" type="presOf" srcId="{DCD6E786-CC9F-4911-8EDD-C0B6A13746C3}" destId="{3B05EE7D-D5B7-4519-806F-AC733261C8A3}" srcOrd="0" destOrd="0" presId="urn:microsoft.com/office/officeart/2005/8/layout/lProcess3"/>
    <dgm:cxn modelId="{48E05B82-3E93-4501-9B1C-96D463B2E094}" srcId="{C5B30D7D-B297-425A-8925-8FDBEB7BA5E3}" destId="{DAD50D05-2F1B-4CFB-B6F6-1EE67C411CE5}" srcOrd="0" destOrd="0" parTransId="{867DBC08-8C28-48C3-A62F-8F1101EBD05E}" sibTransId="{73B9B814-0E26-4F2F-8200-DDC664E45E4B}"/>
    <dgm:cxn modelId="{C1C032A7-50F5-4D07-A4A2-42069209A952}" type="presOf" srcId="{DAD50D05-2F1B-4CFB-B6F6-1EE67C411CE5}" destId="{D415ABAD-F000-4317-A637-F1EDC6821684}" srcOrd="0" destOrd="0" presId="urn:microsoft.com/office/officeart/2005/8/layout/lProcess3"/>
    <dgm:cxn modelId="{2831A3ED-6487-4D8D-90AC-33229B91FA81}" srcId="{C5B30D7D-B297-425A-8925-8FDBEB7BA5E3}" destId="{DCD6E786-CC9F-4911-8EDD-C0B6A13746C3}" srcOrd="2" destOrd="0" parTransId="{913CE2F3-ABA4-4D0A-9AA6-15621121BEA5}" sibTransId="{DAEA9852-98DD-4D17-964A-723666EBF506}"/>
    <dgm:cxn modelId="{FDA34E52-106A-4950-B9B7-C5F306E727D7}" type="presParOf" srcId="{44A87729-63DF-4C85-BB44-2B08043919FF}" destId="{C6359466-6DA9-4AFD-BE9D-1370720BD614}" srcOrd="0" destOrd="0" presId="urn:microsoft.com/office/officeart/2005/8/layout/lProcess3"/>
    <dgm:cxn modelId="{4FE944A5-70F8-4D2A-B716-60EB5EE1DFFC}" type="presParOf" srcId="{C6359466-6DA9-4AFD-BE9D-1370720BD614}" destId="{D415ABAD-F000-4317-A637-F1EDC6821684}" srcOrd="0" destOrd="0" presId="urn:microsoft.com/office/officeart/2005/8/layout/lProcess3"/>
    <dgm:cxn modelId="{526BB6D8-6C9B-4037-ABF8-472A98DCEBFA}" type="presParOf" srcId="{44A87729-63DF-4C85-BB44-2B08043919FF}" destId="{0C4EC7E2-5333-4051-A283-FA2B54F04F05}" srcOrd="1" destOrd="0" presId="urn:microsoft.com/office/officeart/2005/8/layout/lProcess3"/>
    <dgm:cxn modelId="{6A2BA93F-2A6E-40FD-B4B4-6EB65E3FDFE1}" type="presParOf" srcId="{44A87729-63DF-4C85-BB44-2B08043919FF}" destId="{E16F9D3E-4FD5-4ADB-B66B-C49345FCA63E}" srcOrd="2" destOrd="0" presId="urn:microsoft.com/office/officeart/2005/8/layout/lProcess3"/>
    <dgm:cxn modelId="{D01A9BAF-7E90-4C61-A515-F7466FEEF6EF}" type="presParOf" srcId="{E16F9D3E-4FD5-4ADB-B66B-C49345FCA63E}" destId="{6F8F67FB-19FA-4CE7-B949-730882B84786}" srcOrd="0" destOrd="0" presId="urn:microsoft.com/office/officeart/2005/8/layout/lProcess3"/>
    <dgm:cxn modelId="{BBD6C34D-A74A-40F8-9CF0-A10DA7381ABC}" type="presParOf" srcId="{44A87729-63DF-4C85-BB44-2B08043919FF}" destId="{15E49596-EEC0-4E31-9D46-DAFC76B36592}" srcOrd="3" destOrd="0" presId="urn:microsoft.com/office/officeart/2005/8/layout/lProcess3"/>
    <dgm:cxn modelId="{B48706D3-0513-453C-896D-913BB1AD1DDB}" type="presParOf" srcId="{44A87729-63DF-4C85-BB44-2B08043919FF}" destId="{1587873A-5863-41D3-B93B-F82FF9357DE9}" srcOrd="4" destOrd="0" presId="urn:microsoft.com/office/officeart/2005/8/layout/lProcess3"/>
    <dgm:cxn modelId="{B2C1817B-6643-4EEC-9D2A-46DCD6474CF3}" type="presParOf" srcId="{1587873A-5863-41D3-B93B-F82FF9357DE9}" destId="{3B05EE7D-D5B7-4519-806F-AC733261C8A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5ABAD-F000-4317-A637-F1EDC6821684}">
      <dsp:nvSpPr>
        <dsp:cNvPr id="0" name=""/>
        <dsp:cNvSpPr/>
      </dsp:nvSpPr>
      <dsp:spPr>
        <a:xfrm>
          <a:off x="63251" y="99"/>
          <a:ext cx="1813393" cy="777504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latin typeface="NikoshBAN" pitchFamily="2" charset="0"/>
              <a:cs typeface="NikoshBAN" pitchFamily="2" charset="0"/>
            </a:rPr>
            <a:t>বৃক্ষ ১</a:t>
          </a:r>
          <a:endParaRPr lang="en-US" sz="4100" kern="1200" dirty="0"/>
        </a:p>
      </dsp:txBody>
      <dsp:txXfrm>
        <a:off x="452003" y="99"/>
        <a:ext cx="1035889" cy="777504"/>
      </dsp:txXfrm>
    </dsp:sp>
    <dsp:sp modelId="{6F8F67FB-19FA-4CE7-B949-730882B84786}">
      <dsp:nvSpPr>
        <dsp:cNvPr id="0" name=""/>
        <dsp:cNvSpPr/>
      </dsp:nvSpPr>
      <dsp:spPr>
        <a:xfrm>
          <a:off x="0" y="856894"/>
          <a:ext cx="1943761" cy="777504"/>
        </a:xfrm>
        <a:prstGeom prst="chevron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latin typeface="NikoshBAN" pitchFamily="2" charset="0"/>
              <a:cs typeface="NikoshBAN" pitchFamily="2" charset="0"/>
            </a:rPr>
            <a:t>গুল্ম ২</a:t>
          </a:r>
          <a:endParaRPr lang="en-US" sz="4100" kern="1200" dirty="0"/>
        </a:p>
      </dsp:txBody>
      <dsp:txXfrm>
        <a:off x="388752" y="856894"/>
        <a:ext cx="1166257" cy="777504"/>
      </dsp:txXfrm>
    </dsp:sp>
    <dsp:sp modelId="{3B05EE7D-D5B7-4519-806F-AC733261C8A3}">
      <dsp:nvSpPr>
        <dsp:cNvPr id="0" name=""/>
        <dsp:cNvSpPr/>
      </dsp:nvSpPr>
      <dsp:spPr>
        <a:xfrm>
          <a:off x="0" y="1772810"/>
          <a:ext cx="1943761" cy="670395"/>
        </a:xfrm>
        <a:prstGeom prst="chevron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latin typeface="NikoshBAN" pitchFamily="2" charset="0"/>
              <a:cs typeface="NikoshBAN" pitchFamily="2" charset="0"/>
            </a:rPr>
            <a:t>বিরুৎ ৩</a:t>
          </a:r>
          <a:endParaRPr lang="en-US" sz="4100" kern="1200" dirty="0"/>
        </a:p>
      </dsp:txBody>
      <dsp:txXfrm>
        <a:off x="335198" y="1772810"/>
        <a:ext cx="1273366" cy="670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B989-65EE-4C52-85D0-52EC7F87823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5EA6-E96F-4E7E-855D-CBC0B4E9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35EA6-E96F-4E7E-855D-CBC0B4E9E5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7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35EA6-E96F-4E7E-855D-CBC0B4E9E5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0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5EBB-2F82-4384-8AF8-9659A3A09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4E40D-6F1C-4729-BFB5-01D039A9E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60FD1-CE20-4992-9B2E-2A6D6033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BF2F-7DEB-493C-ACAC-E1E05A4E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B86E-90EB-4AAF-A951-AFAA23EB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3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9F72-6A6F-40F8-ACD6-5DA4733A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7F430-7AC2-490D-AD98-2F6864AE5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9665-5786-4760-899A-A8E12C0D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13D1F-0E5E-4C6B-AC39-B9F1A94C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81B6-FD68-43E1-8F97-F90A383B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150BB-7566-407F-8E40-CFB7B8962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33AFF-481E-46CD-8CC5-BDB31B6DC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E9E-58CE-4E7E-A4F3-3F363D96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F27E-3BCA-4EF7-9461-906B9FF6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363DF-88A6-477F-AAE5-8554D29E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3061-F3D9-47F8-B616-45D2F922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D9F9-C4F6-4672-8F5A-5A7D460D0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31EC-4DC3-4F37-95A5-AF76E04D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BF31A-8EDF-493A-AEE1-430781BA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65609-7353-4587-A9EE-6496E769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3DBB-B8D1-4BAA-AE7C-B2E4F503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09FD-C7EB-418F-A087-3DF17F884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DD42-8F28-46EA-AB9D-9EF864D3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608C7-3AC5-435E-9615-68B14BDB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6D13-0E93-4FA8-9FCE-B2D83E5A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3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FDE1-B84F-404E-BFF2-D57BF309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CE96-4316-488C-9610-4D0749946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D5DB3-7090-4D3E-AA23-A4D7BF7C3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8AB13-0621-4E63-88F8-06DC1E7F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47E35-2A87-4D67-83C6-2EEB72BE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5B0D8-5F81-4A91-9341-3B5D1711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0B5D-C776-44F8-BC1E-AC03D707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082F2-E963-4333-AE78-D15E9564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0DC36-B0EF-43B4-971C-A82E7199F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2631A-E88E-4110-9E2B-A79D6AD33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4D18B-FBBD-42A8-8719-74BAC6A9D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C22FC-1F86-43CF-B434-3A999054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CBE41-FB21-4C9E-9EDD-AA79374A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269F7-2BB2-4B8E-9E6B-2658AA31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CD1B-28DC-4899-90B7-13129112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8E47-3612-48C6-882A-C5A73086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267F-7B67-4FA8-97B6-72247E22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1D1C6-088A-4BEC-BB44-E7ED3AE0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3DC44-1D29-4900-B1C2-C35D233F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F3B78-F653-4F69-BB3D-9FDBEB40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3E8EE-9C0F-4327-9FE8-6E78F672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C1D6-76A7-40DC-9B92-2E1D765F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E8C9-B90C-478C-8DCF-6CF2B5C1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3819B-7D66-490C-97F5-9493D08B8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DF155-A4F2-44C9-A44F-31A51C2B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D3202-DE3C-44E0-AB97-85E78A63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37F9C-1C38-49C2-9199-5E099CEF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C71E-A5FF-4A24-9EA4-58016AF5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4A113-A88F-4BAC-8885-645C5CF4E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5DFBB-B257-4FAB-999E-D35F25B1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E381-7A63-4B73-871C-BD3FA6E5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51B5D-85B3-4271-97A7-20310973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9EC78-DB05-409C-84D4-19CFE53D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7A079-1741-4ECB-955D-BCE67FF8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9724F-26C7-4CAA-8779-FDED7AD5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A2B6-2A98-45BF-A08F-1198C7E94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4027-29BA-43EE-BBE4-F49B1D310EC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DA2BC-84AA-4CB1-A773-A2DBCFBBC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134F-67A1-49D7-9693-52A49055D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F08A-E2B9-45A5-A26F-F109957E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7.jpeg"/><Relationship Id="rId7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AD3D3-9639-4082-B76F-BCB92385FD8E}"/>
              </a:ext>
            </a:extLst>
          </p:cNvPr>
          <p:cNvSpPr txBox="1"/>
          <p:nvPr/>
        </p:nvSpPr>
        <p:spPr>
          <a:xfrm>
            <a:off x="749299" y="109005"/>
            <a:ext cx="10617793" cy="1200329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F13D3-5990-409E-871A-FDC1C8B89608}"/>
              </a:ext>
            </a:extLst>
          </p:cNvPr>
          <p:cNvSpPr txBox="1"/>
          <p:nvPr/>
        </p:nvSpPr>
        <p:spPr>
          <a:xfrm>
            <a:off x="749299" y="5650266"/>
            <a:ext cx="10617793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E3A17-8861-4FE9-9F9D-3ADCE992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7" y="1485900"/>
            <a:ext cx="10109193" cy="40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75B3A5-C30B-4FA2-B128-4FB4CF4A9566}"/>
              </a:ext>
            </a:extLst>
          </p:cNvPr>
          <p:cNvSpPr/>
          <p:nvPr/>
        </p:nvSpPr>
        <p:spPr>
          <a:xfrm>
            <a:off x="1854200" y="3426146"/>
            <a:ext cx="567690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কাণ্ড মোটা,দীর্ঘ ও শক্ত।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3C228-D127-4BE0-BEF4-5A23EE4AC590}"/>
              </a:ext>
            </a:extLst>
          </p:cNvPr>
          <p:cNvSpPr/>
          <p:nvPr/>
        </p:nvSpPr>
        <p:spPr>
          <a:xfrm>
            <a:off x="1858654" y="4643359"/>
            <a:ext cx="9266546" cy="6047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কাণ্ড থেকে শাখা প্রশাখা এবং পাতা হয় ,এ গুলোকে বৃক্ষ বলা হয়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D4718-847C-46F3-B9EE-F6B1A3111F02}"/>
              </a:ext>
            </a:extLst>
          </p:cNvPr>
          <p:cNvSpPr/>
          <p:nvPr/>
        </p:nvSpPr>
        <p:spPr>
          <a:xfrm>
            <a:off x="1866900" y="5750870"/>
            <a:ext cx="53721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শেকড় মাটির গভীরে যায়।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8EAFD-A4BB-4B38-9D25-8FBA800C4F61}"/>
              </a:ext>
            </a:extLst>
          </p:cNvPr>
          <p:cNvSpPr/>
          <p:nvPr/>
        </p:nvSpPr>
        <p:spPr>
          <a:xfrm>
            <a:off x="1816100" y="2303541"/>
            <a:ext cx="699770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আম,কাঁঠাল,বেল ইত্যাদি উদ্ভিদ আকারে বড়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223084-DBE8-443B-81E0-AD6CBC03E742}"/>
              </a:ext>
            </a:extLst>
          </p:cNvPr>
          <p:cNvSpPr txBox="1"/>
          <p:nvPr/>
        </p:nvSpPr>
        <p:spPr>
          <a:xfrm>
            <a:off x="920750" y="152383"/>
            <a:ext cx="7543800" cy="8610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আকার অনুযায়ী উদ্ভিদের বিভিন্ন শ্রেণি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E42B3805-63AA-4E50-BBF2-60E7B0234A4C}"/>
              </a:ext>
            </a:extLst>
          </p:cNvPr>
          <p:cNvSpPr/>
          <p:nvPr/>
        </p:nvSpPr>
        <p:spPr>
          <a:xfrm>
            <a:off x="148774" y="5735853"/>
            <a:ext cx="1511299" cy="661720"/>
          </a:xfrm>
          <a:prstGeom prst="notchedRightArrow">
            <a:avLst>
              <a:gd name="adj1" fmla="val 45613"/>
              <a:gd name="adj2" fmla="val 67969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0C668E71-6AE8-43A0-913D-5C4E4A448DFD}"/>
              </a:ext>
            </a:extLst>
          </p:cNvPr>
          <p:cNvSpPr/>
          <p:nvPr/>
        </p:nvSpPr>
        <p:spPr>
          <a:xfrm>
            <a:off x="174174" y="4621799"/>
            <a:ext cx="1424214" cy="661720"/>
          </a:xfrm>
          <a:prstGeom prst="notchedRightArrow">
            <a:avLst>
              <a:gd name="adj1" fmla="val 48255"/>
              <a:gd name="adj2" fmla="val 6577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A783BADC-2CBF-464D-BEA1-50F8B3F0AFB1}"/>
              </a:ext>
            </a:extLst>
          </p:cNvPr>
          <p:cNvSpPr/>
          <p:nvPr/>
        </p:nvSpPr>
        <p:spPr>
          <a:xfrm>
            <a:off x="174174" y="2286207"/>
            <a:ext cx="1424214" cy="661720"/>
          </a:xfrm>
          <a:prstGeom prst="notchedRightArrow">
            <a:avLst>
              <a:gd name="adj1" fmla="val 50000"/>
              <a:gd name="adj2" fmla="val 67969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A6022238-C1C5-4F21-896A-1DF28DC078E6}"/>
              </a:ext>
            </a:extLst>
          </p:cNvPr>
          <p:cNvSpPr/>
          <p:nvPr/>
        </p:nvSpPr>
        <p:spPr>
          <a:xfrm>
            <a:off x="174174" y="3400261"/>
            <a:ext cx="1424214" cy="663938"/>
          </a:xfrm>
          <a:prstGeom prst="notchedRightArrow">
            <a:avLst>
              <a:gd name="adj1" fmla="val 50000"/>
              <a:gd name="adj2" fmla="val 6796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B6939F-E124-4FCA-9427-D8E10D69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14" y="431224"/>
            <a:ext cx="3039499" cy="395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4A0F014-0DCB-4BB6-BAEC-F14B7726BCBF}"/>
              </a:ext>
            </a:extLst>
          </p:cNvPr>
          <p:cNvGrpSpPr/>
          <p:nvPr/>
        </p:nvGrpSpPr>
        <p:grpSpPr>
          <a:xfrm>
            <a:off x="2946400" y="1196395"/>
            <a:ext cx="3556000" cy="962605"/>
            <a:chOff x="2946400" y="1196395"/>
            <a:chExt cx="3556000" cy="962605"/>
          </a:xfrm>
          <a:blipFill>
            <a:blip r:embed="rId7"/>
            <a:tile tx="0" ty="0" sx="100000" sy="100000" flip="none" algn="tl"/>
          </a:blip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22DBA6E-BB7C-4F2D-BD52-28E720CE7C8D}"/>
                </a:ext>
              </a:extLst>
            </p:cNvPr>
            <p:cNvSpPr/>
            <p:nvPr/>
          </p:nvSpPr>
          <p:spPr>
            <a:xfrm>
              <a:off x="2946400" y="1196395"/>
              <a:ext cx="3556000" cy="96260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19A753-9993-45F1-B062-046381845562}"/>
                </a:ext>
              </a:extLst>
            </p:cNvPr>
            <p:cNvSpPr txBox="1"/>
            <p:nvPr/>
          </p:nvSpPr>
          <p:spPr>
            <a:xfrm>
              <a:off x="3949700" y="1211959"/>
              <a:ext cx="1536700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বৃক্ষ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2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B4CB1-2401-4222-A6A6-3F03FA283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65100"/>
            <a:ext cx="5784648" cy="5420154"/>
          </a:xfrm>
          <a:prstGeom prst="roundRect">
            <a:avLst>
              <a:gd name="adj" fmla="val 327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8A359-07C3-48B2-A887-DAB9BDCED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2" y="165099"/>
            <a:ext cx="5898948" cy="542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DD4D8C-3231-4F2C-B6BF-B806F6CC3331}"/>
              </a:ext>
            </a:extLst>
          </p:cNvPr>
          <p:cNvSpPr txBox="1"/>
          <p:nvPr/>
        </p:nvSpPr>
        <p:spPr>
          <a:xfrm>
            <a:off x="673100" y="5880100"/>
            <a:ext cx="4521200" cy="923330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গাছ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BB49-2021-4B24-8305-AB9D3CBBE55E}"/>
              </a:ext>
            </a:extLst>
          </p:cNvPr>
          <p:cNvSpPr txBox="1"/>
          <p:nvPr/>
        </p:nvSpPr>
        <p:spPr>
          <a:xfrm>
            <a:off x="7099300" y="5867400"/>
            <a:ext cx="45212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রঙ্গন গাছ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B4D80-7543-4132-ABF8-17E4F959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147"/>
            <a:ext cx="5943600" cy="5685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F4D54-8238-49FF-A57B-765D40EF4FDF}"/>
              </a:ext>
            </a:extLst>
          </p:cNvPr>
          <p:cNvSpPr txBox="1"/>
          <p:nvPr/>
        </p:nvSpPr>
        <p:spPr>
          <a:xfrm>
            <a:off x="1219200" y="6019800"/>
            <a:ext cx="33147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 গাছ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আকন্দ রোগ নিরাময়ে অত্যন্ত উপকারী ...">
            <a:extLst>
              <a:ext uri="{FF2B5EF4-FFF2-40B4-BE49-F238E27FC236}">
                <a16:creationId xmlns:a16="http://schemas.microsoft.com/office/drawing/2014/main" id="{F4B2D745-7B27-4FAA-8404-EFD14B7D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32147"/>
            <a:ext cx="5575300" cy="5685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549BD7-DEB9-4FD6-9F1C-58FF722ECCA9}"/>
              </a:ext>
            </a:extLst>
          </p:cNvPr>
          <p:cNvSpPr txBox="1"/>
          <p:nvPr/>
        </p:nvSpPr>
        <p:spPr>
          <a:xfrm>
            <a:off x="8001002" y="6019800"/>
            <a:ext cx="2971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আকন্দ গাছ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7016C0-AA14-4EE2-A708-26405637203C}"/>
              </a:ext>
            </a:extLst>
          </p:cNvPr>
          <p:cNvSpPr txBox="1"/>
          <p:nvPr/>
        </p:nvSpPr>
        <p:spPr>
          <a:xfrm>
            <a:off x="2219325" y="1955800"/>
            <a:ext cx="546150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গোলাপ,রঙ্গন,জবা উদ্ভিদ গুল্ম শ্রেণির।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BA827-8C55-4924-8F04-A0E833A5967A}"/>
              </a:ext>
            </a:extLst>
          </p:cNvPr>
          <p:cNvSpPr txBox="1"/>
          <p:nvPr/>
        </p:nvSpPr>
        <p:spPr>
          <a:xfrm>
            <a:off x="2181225" y="3327400"/>
            <a:ext cx="904557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উদ্ভিদের কাণ্ড শক্ত কিন্তু বৃক্ষের মতো দীর্ঘ ও মোটা নয়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9E4F2-33D5-44E2-8B4E-E1550069748F}"/>
              </a:ext>
            </a:extLst>
          </p:cNvPr>
          <p:cNvSpPr txBox="1"/>
          <p:nvPr/>
        </p:nvSpPr>
        <p:spPr>
          <a:xfrm>
            <a:off x="2181227" y="4546600"/>
            <a:ext cx="754697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কাণ্ডের গোড়ার কাছ থেকেই শাখা - প্রশাখা বের 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0ABD0-3C71-4047-88EE-842E1877CA85}"/>
              </a:ext>
            </a:extLst>
          </p:cNvPr>
          <p:cNvSpPr txBox="1"/>
          <p:nvPr/>
        </p:nvSpPr>
        <p:spPr>
          <a:xfrm>
            <a:off x="2181225" y="5801955"/>
            <a:ext cx="6073775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এদের শেকড় মাটির বেশী গভীরে যায়না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FFC9B5-8989-4B57-B5B4-E943CBFD7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09" y="3255027"/>
            <a:ext cx="1749491" cy="732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2A6BB4-DB29-443A-A658-461F4F327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11" y="4541380"/>
            <a:ext cx="1749491" cy="737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85ADDB-24D3-4F1C-829A-219949217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10" y="1943951"/>
            <a:ext cx="1749491" cy="731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4BFD36-B834-4134-A0EA-549CBFEED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11" y="5702301"/>
            <a:ext cx="1749491" cy="784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907C9-6EE8-49C9-9857-E51E119E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1026419"/>
            <a:ext cx="3835399" cy="2123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58DC9C-2E9B-4A1D-9FD2-A811E072D7CB}"/>
              </a:ext>
            </a:extLst>
          </p:cNvPr>
          <p:cNvGrpSpPr/>
          <p:nvPr/>
        </p:nvGrpSpPr>
        <p:grpSpPr>
          <a:xfrm>
            <a:off x="1721353" y="298182"/>
            <a:ext cx="7829550" cy="1281187"/>
            <a:chOff x="1721353" y="298182"/>
            <a:chExt cx="7829550" cy="1281187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CB568206-3BCB-46EF-8B2D-552FD51B57EA}"/>
                </a:ext>
              </a:extLst>
            </p:cNvPr>
            <p:cNvSpPr/>
            <p:nvPr/>
          </p:nvSpPr>
          <p:spPr>
            <a:xfrm>
              <a:off x="1721353" y="298182"/>
              <a:ext cx="7829550" cy="1281187"/>
            </a:xfrm>
            <a:prstGeom prst="downArrow">
              <a:avLst>
                <a:gd name="adj1" fmla="val 50000"/>
                <a:gd name="adj2" fmla="val 73196"/>
              </a:avLst>
            </a:prstGeom>
            <a:blipFill>
              <a:blip r:embed="rId8"/>
              <a:tile tx="0" ty="0" sx="100000" sy="100000" flip="none" algn="tl"/>
            </a:blipFill>
            <a:ln w="76200"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45927F8F-D4DB-4320-A4CF-2B4CE8893FA7}"/>
                </a:ext>
              </a:extLst>
            </p:cNvPr>
            <p:cNvSpPr txBox="1"/>
            <p:nvPr/>
          </p:nvSpPr>
          <p:spPr>
            <a:xfrm>
              <a:off x="4000500" y="398790"/>
              <a:ext cx="3225800" cy="70788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গুল্ম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চেনার উপায়</a:t>
              </a:r>
              <a:r>
                <a:rPr lang="en-US" sz="4000" b="1" dirty="0">
                  <a:latin typeface="NikoshBAN" panose="02000000000000000000" pitchFamily="2" charset="0"/>
                  <a:cs typeface="NikoshBAN" pitchFamily="2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35A10-7A05-4DB9-9415-7C4E3E083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3"/>
          <a:stretch/>
        </p:blipFill>
        <p:spPr>
          <a:xfrm>
            <a:off x="260467" y="187637"/>
            <a:ext cx="5835533" cy="5472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85FA51-973F-4144-8BB4-91A1D41AA83E}"/>
              </a:ext>
            </a:extLst>
          </p:cNvPr>
          <p:cNvSpPr txBox="1"/>
          <p:nvPr/>
        </p:nvSpPr>
        <p:spPr>
          <a:xfrm>
            <a:off x="1240577" y="5858784"/>
            <a:ext cx="3875314" cy="830997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মরিচ গাছ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BAB13-66E2-42E6-9B4A-56B18D77A3E4}"/>
              </a:ext>
            </a:extLst>
          </p:cNvPr>
          <p:cNvSpPr txBox="1"/>
          <p:nvPr/>
        </p:nvSpPr>
        <p:spPr>
          <a:xfrm>
            <a:off x="7645400" y="5889563"/>
            <a:ext cx="3657600" cy="830997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লাউ গাছ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লাউ উৎপাদনের কলাকৌশল | Greeniculture">
            <a:extLst>
              <a:ext uri="{FF2B5EF4-FFF2-40B4-BE49-F238E27FC236}">
                <a16:creationId xmlns:a16="http://schemas.microsoft.com/office/drawing/2014/main" id="{768BA704-26B9-4D63-8A07-14B6F920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13639"/>
            <a:ext cx="5430720" cy="5446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F415B3-AF12-4CCB-BA79-A2C3000D4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"/>
          <a:stretch/>
        </p:blipFill>
        <p:spPr>
          <a:xfrm>
            <a:off x="255696" y="242066"/>
            <a:ext cx="5953215" cy="5370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2528A-5414-4A06-8116-BDC60128E39F}"/>
              </a:ext>
            </a:extLst>
          </p:cNvPr>
          <p:cNvSpPr txBox="1"/>
          <p:nvPr/>
        </p:nvSpPr>
        <p:spPr>
          <a:xfrm>
            <a:off x="1331686" y="5818723"/>
            <a:ext cx="3701143" cy="76944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সরিষা গাছ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ধান - উইকিপিডিয়া">
            <a:extLst>
              <a:ext uri="{FF2B5EF4-FFF2-40B4-BE49-F238E27FC236}">
                <a16:creationId xmlns:a16="http://schemas.microsoft.com/office/drawing/2014/main" id="{4F5C5414-4428-4BF7-A603-07242555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28600"/>
            <a:ext cx="5395804" cy="5372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C790A2-431A-434F-80E5-B61C4FBD6D3F}"/>
              </a:ext>
            </a:extLst>
          </p:cNvPr>
          <p:cNvSpPr txBox="1"/>
          <p:nvPr/>
        </p:nvSpPr>
        <p:spPr>
          <a:xfrm>
            <a:off x="7366001" y="5806572"/>
            <a:ext cx="3735614" cy="825559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 গাছ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403B-4D9D-4800-A958-E128E5E7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00" y="296622"/>
            <a:ext cx="3479800" cy="6463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বিরুৎ চেনার উপায়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51302-3BE3-44A9-AFF0-F845DDC78F65}"/>
              </a:ext>
            </a:extLst>
          </p:cNvPr>
          <p:cNvSpPr txBox="1"/>
          <p:nvPr/>
        </p:nvSpPr>
        <p:spPr>
          <a:xfrm>
            <a:off x="2903682" y="2109678"/>
            <a:ext cx="6172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ধান,মরিচ,সরিষা,লাউ উদ্ভিদ বিরুৎ শ্রেণির ।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3A822-FB97-475E-82E2-AC2CED1F3FF9}"/>
              </a:ext>
            </a:extLst>
          </p:cNvPr>
          <p:cNvSpPr txBox="1"/>
          <p:nvPr/>
        </p:nvSpPr>
        <p:spPr>
          <a:xfrm>
            <a:off x="1892300" y="3987800"/>
            <a:ext cx="8153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বিরুৎ উদ্ভিদ গুল্ম উদ্ভিদের চেয়ে আকারে ছোট,কাণ্ড নরম ।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A862C-A525-4A28-85F0-409B519280FE}"/>
              </a:ext>
            </a:extLst>
          </p:cNvPr>
          <p:cNvSpPr txBox="1"/>
          <p:nvPr/>
        </p:nvSpPr>
        <p:spPr>
          <a:xfrm>
            <a:off x="3213100" y="5923965"/>
            <a:ext cx="55245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এদের শেকড় মাটির গভীরে যায়না ।</a:t>
            </a:r>
            <a:endParaRPr lang="en-US" sz="36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CB848DD-36DB-4523-AB84-3154698B2909}"/>
              </a:ext>
            </a:extLst>
          </p:cNvPr>
          <p:cNvSpPr/>
          <p:nvPr/>
        </p:nvSpPr>
        <p:spPr>
          <a:xfrm>
            <a:off x="5726684" y="1135245"/>
            <a:ext cx="484632" cy="769441"/>
          </a:xfrm>
          <a:prstGeom prst="downArrow">
            <a:avLst>
              <a:gd name="adj1" fmla="val 34277"/>
              <a:gd name="adj2" fmla="val 84067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D623E8A-19F4-423D-AE1A-C242CC49BDA3}"/>
              </a:ext>
            </a:extLst>
          </p:cNvPr>
          <p:cNvSpPr/>
          <p:nvPr/>
        </p:nvSpPr>
        <p:spPr>
          <a:xfrm>
            <a:off x="5724652" y="4920556"/>
            <a:ext cx="484632" cy="769441"/>
          </a:xfrm>
          <a:prstGeom prst="downArrow">
            <a:avLst>
              <a:gd name="adj1" fmla="val 34277"/>
              <a:gd name="adj2" fmla="val 84067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F372323-18B5-46F2-8B7C-E4400A282768}"/>
              </a:ext>
            </a:extLst>
          </p:cNvPr>
          <p:cNvSpPr/>
          <p:nvPr/>
        </p:nvSpPr>
        <p:spPr>
          <a:xfrm>
            <a:off x="5724652" y="2961001"/>
            <a:ext cx="484632" cy="769441"/>
          </a:xfrm>
          <a:prstGeom prst="downArrow">
            <a:avLst>
              <a:gd name="adj1" fmla="val 34277"/>
              <a:gd name="adj2" fmla="val 84067"/>
            </a:avLst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ধান - উইকিপিডিয়া">
            <a:extLst>
              <a:ext uri="{FF2B5EF4-FFF2-40B4-BE49-F238E27FC236}">
                <a16:creationId xmlns:a16="http://schemas.microsoft.com/office/drawing/2014/main" id="{618E9CCE-A174-4AAE-953F-9DAEB5D0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18" y="228600"/>
            <a:ext cx="2647986" cy="33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লাউ উৎপাদনের কলাকৌশল | Greeniculture">
            <a:extLst>
              <a:ext uri="{FF2B5EF4-FFF2-40B4-BE49-F238E27FC236}">
                <a16:creationId xmlns:a16="http://schemas.microsoft.com/office/drawing/2014/main" id="{F5034F42-DC5D-4E4D-B41D-A6E5D250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7" y="228600"/>
            <a:ext cx="2480262" cy="3297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59287DA-2DB3-4EF5-BF4C-4EB456942C4C}"/>
              </a:ext>
            </a:extLst>
          </p:cNvPr>
          <p:cNvSpPr txBox="1"/>
          <p:nvPr/>
        </p:nvSpPr>
        <p:spPr>
          <a:xfrm rot="19448052">
            <a:off x="23584" y="749726"/>
            <a:ext cx="245442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সাথে সংযুক্তি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F4B14F-9894-40F4-AB4D-920A480ED28F}"/>
              </a:ext>
            </a:extLst>
          </p:cNvPr>
          <p:cNvSpPr/>
          <p:nvPr/>
        </p:nvSpPr>
        <p:spPr>
          <a:xfrm>
            <a:off x="172455" y="3244334"/>
            <a:ext cx="4904871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সবাই পাঠ্য বইয়ের 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বাহির কর এবং পড়।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2D80F5-0B9C-4F2E-AA2D-E13233C9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77800"/>
            <a:ext cx="6736345" cy="654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>
            <a:extLst>
              <a:ext uri="{FF2B5EF4-FFF2-40B4-BE49-F238E27FC236}">
                <a16:creationId xmlns:a16="http://schemas.microsoft.com/office/drawing/2014/main" id="{BA2A71A8-3397-4627-BF4D-BEB7D926727A}"/>
              </a:ext>
            </a:extLst>
          </p:cNvPr>
          <p:cNvSpPr txBox="1"/>
          <p:nvPr/>
        </p:nvSpPr>
        <p:spPr>
          <a:xfrm>
            <a:off x="3160460" y="319157"/>
            <a:ext cx="5600700" cy="707886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EE8EE-F74A-4632-B130-2BCBA9B946CC}"/>
              </a:ext>
            </a:extLst>
          </p:cNvPr>
          <p:cNvSpPr txBox="1"/>
          <p:nvPr/>
        </p:nvSpPr>
        <p:spPr>
          <a:xfrm>
            <a:off x="3198541" y="1429434"/>
            <a:ext cx="5600700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বৃক্ষ,গুল্ম,বিরুৎ আলাদা করে দেখাওঃ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3B8F5D-259C-46F7-96D2-766D7579700B}"/>
              </a:ext>
            </a:extLst>
          </p:cNvPr>
          <p:cNvGrpSpPr/>
          <p:nvPr/>
        </p:nvGrpSpPr>
        <p:grpSpPr>
          <a:xfrm>
            <a:off x="1549123" y="2374900"/>
            <a:ext cx="8935631" cy="1629275"/>
            <a:chOff x="1598769" y="2679700"/>
            <a:chExt cx="8935631" cy="162927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3B32071-F7A1-4D80-B525-B3E878F04977}"/>
                </a:ext>
              </a:extLst>
            </p:cNvPr>
            <p:cNvGrpSpPr/>
            <p:nvPr/>
          </p:nvGrpSpPr>
          <p:grpSpPr>
            <a:xfrm>
              <a:off x="1598769" y="2685713"/>
              <a:ext cx="8916831" cy="1623262"/>
              <a:chOff x="1598769" y="1758613"/>
              <a:chExt cx="8916831" cy="162326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2AEEAC-A303-4DED-96E4-80FFF705962E}"/>
                  </a:ext>
                </a:extLst>
              </p:cNvPr>
              <p:cNvSpPr txBox="1"/>
              <p:nvPr/>
            </p:nvSpPr>
            <p:spPr>
              <a:xfrm>
                <a:off x="1598769" y="1758613"/>
                <a:ext cx="1561691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গোলাপ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508558-776F-441C-9A37-0F0121DF673A}"/>
                  </a:ext>
                </a:extLst>
              </p:cNvPr>
              <p:cNvSpPr txBox="1"/>
              <p:nvPr/>
            </p:nvSpPr>
            <p:spPr>
              <a:xfrm>
                <a:off x="3311921" y="1758613"/>
                <a:ext cx="1703659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আম গাছ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8B86A2-5947-4B3E-8434-534139811F25}"/>
                  </a:ext>
                </a:extLst>
              </p:cNvPr>
              <p:cNvSpPr txBox="1"/>
              <p:nvPr/>
            </p:nvSpPr>
            <p:spPr>
              <a:xfrm>
                <a:off x="8850041" y="2813385"/>
                <a:ext cx="1665559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কাঁঠাল গগাছ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D7C92B-0D69-457F-B543-A088B38350F2}"/>
                  </a:ext>
                </a:extLst>
              </p:cNvPr>
              <p:cNvSpPr txBox="1"/>
              <p:nvPr/>
            </p:nvSpPr>
            <p:spPr>
              <a:xfrm>
                <a:off x="7123762" y="1758613"/>
                <a:ext cx="1703660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মরিচ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5DFE6E-F6BD-4CCE-9367-1BB90D7718EF}"/>
                  </a:ext>
                </a:extLst>
              </p:cNvPr>
              <p:cNvSpPr txBox="1"/>
              <p:nvPr/>
            </p:nvSpPr>
            <p:spPr>
              <a:xfrm>
                <a:off x="5326844" y="2858655"/>
                <a:ext cx="1315924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জবা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EBF0AD-D200-4203-923E-0EFA710FE034}"/>
                  </a:ext>
                </a:extLst>
              </p:cNvPr>
              <p:cNvSpPr txBox="1"/>
              <p:nvPr/>
            </p:nvSpPr>
            <p:spPr>
              <a:xfrm>
                <a:off x="1598769" y="2858655"/>
                <a:ext cx="1565319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বেল গাছ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15012F-9DB7-4AA7-9409-554624C1E835}"/>
                  </a:ext>
                </a:extLst>
              </p:cNvPr>
              <p:cNvSpPr txBox="1"/>
              <p:nvPr/>
            </p:nvSpPr>
            <p:spPr>
              <a:xfrm>
                <a:off x="3401750" y="2835041"/>
                <a:ext cx="1703660" cy="527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ব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েল গাছ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32F193-ABAC-490C-AA0A-329985657FFA}"/>
                  </a:ext>
                </a:extLst>
              </p:cNvPr>
              <p:cNvSpPr txBox="1"/>
              <p:nvPr/>
            </p:nvSpPr>
            <p:spPr>
              <a:xfrm>
                <a:off x="5230541" y="1758613"/>
                <a:ext cx="1703660" cy="527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লাউ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15EAB0-C13A-4201-9442-D42BC4B74B2E}"/>
                  </a:ext>
                </a:extLst>
              </p:cNvPr>
              <p:cNvSpPr txBox="1"/>
              <p:nvPr/>
            </p:nvSpPr>
            <p:spPr>
              <a:xfrm>
                <a:off x="7035801" y="2849725"/>
                <a:ext cx="1592598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আকন্দ গাছ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5F1DFD-EF37-4F5D-B759-7F0906C2CE4C}"/>
                </a:ext>
              </a:extLst>
            </p:cNvPr>
            <p:cNvSpPr/>
            <p:nvPr/>
          </p:nvSpPr>
          <p:spPr>
            <a:xfrm>
              <a:off x="8969081" y="2679700"/>
              <a:ext cx="1565319" cy="507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রঙ্গন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DB03DC-24D0-4BAF-BB40-F485CF2C44A0}"/>
              </a:ext>
            </a:extLst>
          </p:cNvPr>
          <p:cNvGrpSpPr/>
          <p:nvPr/>
        </p:nvGrpSpPr>
        <p:grpSpPr>
          <a:xfrm>
            <a:off x="1611468" y="4325793"/>
            <a:ext cx="8935631" cy="2443306"/>
            <a:chOff x="1674968" y="4325793"/>
            <a:chExt cx="8935631" cy="2443306"/>
          </a:xfrm>
        </p:grpSpPr>
        <p:graphicFrame>
          <p:nvGraphicFramePr>
            <p:cNvPr id="47" name="Diagram 46">
              <a:extLst>
                <a:ext uri="{FF2B5EF4-FFF2-40B4-BE49-F238E27FC236}">
                  <a16:creationId xmlns:a16="http://schemas.microsoft.com/office/drawing/2014/main" id="{3D54C167-608B-4BB0-B606-1ACF06ACA8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18566628"/>
                </p:ext>
              </p:extLst>
            </p:nvPr>
          </p:nvGraphicFramePr>
          <p:xfrm>
            <a:off x="1674968" y="4325793"/>
            <a:ext cx="8935631" cy="2443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90B1F17-65B7-49FF-BF97-7CE9AB28DC3B}"/>
                </a:ext>
              </a:extLst>
            </p:cNvPr>
            <p:cNvSpPr/>
            <p:nvPr/>
          </p:nvSpPr>
          <p:spPr>
            <a:xfrm>
              <a:off x="3594099" y="4353673"/>
              <a:ext cx="6921501" cy="646331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D652D4-3992-4107-BFEF-7E749B676095}"/>
                </a:ext>
              </a:extLst>
            </p:cNvPr>
            <p:cNvSpPr/>
            <p:nvPr/>
          </p:nvSpPr>
          <p:spPr>
            <a:xfrm>
              <a:off x="3594100" y="5166473"/>
              <a:ext cx="6921500" cy="64633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167A5B-F372-47F9-8E08-0624ACE30941}"/>
                </a:ext>
              </a:extLst>
            </p:cNvPr>
            <p:cNvSpPr/>
            <p:nvPr/>
          </p:nvSpPr>
          <p:spPr>
            <a:xfrm>
              <a:off x="3606800" y="5991973"/>
              <a:ext cx="6921500" cy="646331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0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F7F044-3CDA-4A74-B12D-B918B914E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28227"/>
              </p:ext>
            </p:extLst>
          </p:nvPr>
        </p:nvGraphicFramePr>
        <p:xfrm>
          <a:off x="930595" y="1935462"/>
          <a:ext cx="1021724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5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bn-IN" sz="4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বৃক্ষ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 গাছ,কাঁঠালগাছ,বেলগাছ। </a:t>
                      </a:r>
                      <a:endParaRPr lang="en-US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গুল্ম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গোলাপ,রঙ্গন, জবা, আকন্দ।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bn-IN" sz="4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বিরুৎ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bn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ধান,মরিচ,সরিষা,লাউ।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B2532A-7090-4931-90F8-72ACEB78A499}"/>
              </a:ext>
            </a:extLst>
          </p:cNvPr>
          <p:cNvSpPr txBox="1"/>
          <p:nvPr/>
        </p:nvSpPr>
        <p:spPr>
          <a:xfrm>
            <a:off x="1184140" y="489577"/>
            <a:ext cx="958545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নেই-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1C89FF-1275-4E35-95CB-27A245E0CB3A}"/>
              </a:ext>
            </a:extLst>
          </p:cNvPr>
          <p:cNvSpPr txBox="1"/>
          <p:nvPr/>
        </p:nvSpPr>
        <p:spPr>
          <a:xfrm>
            <a:off x="325221" y="3429000"/>
            <a:ext cx="6087978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ঃবিজিত দাস চৌধুরী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ফাগুবাঁশবাড়ি স প্রা বি কানাইঘাট, সিলেট।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মোবাইলঃ০১৭২৬৪৯৮৯৪০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Bijitdas.ict@gmail.com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1485E-974A-4AED-AC8F-F2DE1C898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6" y="522946"/>
            <a:ext cx="5297633" cy="5981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EEAEF-75B6-433E-8263-C684EE33B73C}"/>
              </a:ext>
            </a:extLst>
          </p:cNvPr>
          <p:cNvSpPr txBox="1"/>
          <p:nvPr/>
        </p:nvSpPr>
        <p:spPr>
          <a:xfrm>
            <a:off x="325220" y="522946"/>
            <a:ext cx="608797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Left-Right-Up 6">
            <a:extLst>
              <a:ext uri="{FF2B5EF4-FFF2-40B4-BE49-F238E27FC236}">
                <a16:creationId xmlns:a16="http://schemas.microsoft.com/office/drawing/2014/main" id="{0C03ACBC-B31F-409C-AA1E-4D4838B6DA81}"/>
              </a:ext>
            </a:extLst>
          </p:cNvPr>
          <p:cNvSpPr/>
          <p:nvPr/>
        </p:nvSpPr>
        <p:spPr>
          <a:xfrm rot="5400000">
            <a:off x="3640282" y="723901"/>
            <a:ext cx="1724888" cy="3186545"/>
          </a:xfrm>
          <a:prstGeom prst="leftRightUpArrow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1CB5-6702-4FE2-9F0C-E682E7C5FA1C}"/>
              </a:ext>
            </a:extLst>
          </p:cNvPr>
          <p:cNvSpPr txBox="1"/>
          <p:nvPr/>
        </p:nvSpPr>
        <p:spPr>
          <a:xfrm>
            <a:off x="3304309" y="126515"/>
            <a:ext cx="576935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63C6D-300E-40B1-91D5-8CB555FFF240}"/>
              </a:ext>
            </a:extLst>
          </p:cNvPr>
          <p:cNvSpPr/>
          <p:nvPr/>
        </p:nvSpPr>
        <p:spPr>
          <a:xfrm>
            <a:off x="337621" y="1214730"/>
            <a:ext cx="967857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প্রশ্নঃ আমরা কিভাবে উদ্ভিদের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শ্রেণিবিভাগ করতে পারি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FE321-5497-4B8F-A721-45068CAE1AEE}"/>
              </a:ext>
            </a:extLst>
          </p:cNvPr>
          <p:cNvSpPr txBox="1"/>
          <p:nvPr/>
        </p:nvSpPr>
        <p:spPr>
          <a:xfrm>
            <a:off x="351692" y="2186104"/>
            <a:ext cx="7540283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উত্তরঃ ফুল,কান্ড ও আকার অনুযায়ী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864C6-08D7-411A-9494-16979366986B}"/>
              </a:ext>
            </a:extLst>
          </p:cNvPr>
          <p:cNvSpPr/>
          <p:nvPr/>
        </p:nvSpPr>
        <p:spPr>
          <a:xfrm rot="10800000" flipV="1">
            <a:off x="337624" y="3148414"/>
            <a:ext cx="994585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জাতীয় উদ্ভিদের শেকড় মাটির গভীরে যায়না?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057AE-18EB-4158-A4F8-FD2E8DA5871E}"/>
              </a:ext>
            </a:extLst>
          </p:cNvPr>
          <p:cNvSpPr txBox="1"/>
          <p:nvPr/>
        </p:nvSpPr>
        <p:spPr>
          <a:xfrm>
            <a:off x="337624" y="4124981"/>
            <a:ext cx="10086535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বিরুৎ জাতীয়। যেমনঃ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ধান,মরিচ,সরিষ,লাউ ইত্যাদি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687C2-DC2C-4F08-9868-A875251CB5E3}"/>
              </a:ext>
            </a:extLst>
          </p:cNvPr>
          <p:cNvSpPr/>
          <p:nvPr/>
        </p:nvSpPr>
        <p:spPr>
          <a:xfrm rot="10800000" flipV="1">
            <a:off x="323554" y="5045242"/>
            <a:ext cx="9945859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 কোন জাতীয় উদ্ভিদের শেকড় মাটির গভীরে যায়?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27984-969C-4498-8E8F-11810A7C5494}"/>
              </a:ext>
            </a:extLst>
          </p:cNvPr>
          <p:cNvSpPr txBox="1"/>
          <p:nvPr/>
        </p:nvSpPr>
        <p:spPr>
          <a:xfrm>
            <a:off x="337621" y="5979569"/>
            <a:ext cx="11338563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বৃক্ষ জাতীয়। যেমনঃ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গাছ,আম গাছ,বেল গাছ ইত্যাদি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5ED98-2DF1-4787-86B9-38B874969FFE}"/>
              </a:ext>
            </a:extLst>
          </p:cNvPr>
          <p:cNvSpPr txBox="1"/>
          <p:nvPr/>
        </p:nvSpPr>
        <p:spPr>
          <a:xfrm>
            <a:off x="195971" y="431223"/>
            <a:ext cx="4699588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94CAD-6C49-46C6-9CF6-E7801514D172}"/>
              </a:ext>
            </a:extLst>
          </p:cNvPr>
          <p:cNvSpPr txBox="1"/>
          <p:nvPr/>
        </p:nvSpPr>
        <p:spPr>
          <a:xfrm>
            <a:off x="659567" y="5289633"/>
            <a:ext cx="10974416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পাঠ্যবইয়ে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এ ন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াই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ত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ুমি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জ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ানো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এ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দ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ুটি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বৃক্ষ,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বিরুৎ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নাম খাতায়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8ED58-065B-4000-875C-BB4810A20672}"/>
              </a:ext>
            </a:extLst>
          </p:cNvPr>
          <p:cNvGrpSpPr/>
          <p:nvPr/>
        </p:nvGrpSpPr>
        <p:grpSpPr>
          <a:xfrm>
            <a:off x="5247249" y="39002"/>
            <a:ext cx="6734714" cy="4659603"/>
            <a:chOff x="5929747" y="207819"/>
            <a:chExt cx="6122555" cy="5597236"/>
          </a:xfrm>
          <a:blipFill>
            <a:blip r:embed="rId4"/>
            <a:tile tx="0" ty="0" sx="100000" sy="100000" flip="none" algn="tl"/>
          </a:blip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5042CC-4A3A-44EE-9021-6B9BB1988F28}"/>
                </a:ext>
              </a:extLst>
            </p:cNvPr>
            <p:cNvGrpSpPr/>
            <p:nvPr/>
          </p:nvGrpSpPr>
          <p:grpSpPr>
            <a:xfrm>
              <a:off x="5929747" y="207819"/>
              <a:ext cx="6122555" cy="5597236"/>
              <a:chOff x="3241963" y="263237"/>
              <a:chExt cx="6511637" cy="4584686"/>
            </a:xfrm>
            <a:grpFill/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A5238398-F76B-4FFF-ABDC-3EAACCDA5446}"/>
                  </a:ext>
                </a:extLst>
              </p:cNvPr>
              <p:cNvSpPr/>
              <p:nvPr/>
            </p:nvSpPr>
            <p:spPr>
              <a:xfrm>
                <a:off x="3241963" y="263237"/>
                <a:ext cx="6511637" cy="2008914"/>
              </a:xfrm>
              <a:prstGeom prst="triangle">
                <a:avLst/>
              </a:prstGeom>
              <a:grpFill/>
              <a:ln w="762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ame 15">
                <a:extLst>
                  <a:ext uri="{FF2B5EF4-FFF2-40B4-BE49-F238E27FC236}">
                    <a16:creationId xmlns:a16="http://schemas.microsoft.com/office/drawing/2014/main" id="{6F9729F8-8609-4C24-A088-8A9B962E619F}"/>
                  </a:ext>
                </a:extLst>
              </p:cNvPr>
              <p:cNvSpPr/>
              <p:nvPr/>
            </p:nvSpPr>
            <p:spPr>
              <a:xfrm>
                <a:off x="4372240" y="2299596"/>
                <a:ext cx="4218710" cy="2548327"/>
              </a:xfrm>
              <a:prstGeom prst="frame">
                <a:avLst/>
              </a:prstGeom>
              <a:blipFill>
                <a:blip r:embed="rId5"/>
                <a:tile tx="0" ty="0" sx="100000" sy="100000" flip="none" algn="tl"/>
              </a:blip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B24C2FA-0A01-4369-96F8-BE199D1C6385}"/>
                </a:ext>
              </a:extLst>
            </p:cNvPr>
            <p:cNvSpPr/>
            <p:nvPr/>
          </p:nvSpPr>
          <p:spPr>
            <a:xfrm>
              <a:off x="7523015" y="3228109"/>
              <a:ext cx="443345" cy="872836"/>
            </a:xfrm>
            <a:prstGeom prst="fram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40BB2055-45C0-4785-B421-C614EC95A7D3}"/>
                </a:ext>
              </a:extLst>
            </p:cNvPr>
            <p:cNvSpPr/>
            <p:nvPr/>
          </p:nvSpPr>
          <p:spPr>
            <a:xfrm>
              <a:off x="10002986" y="3228104"/>
              <a:ext cx="443345" cy="872836"/>
            </a:xfrm>
            <a:prstGeom prst="frame">
              <a:avLst/>
            </a:prstGeom>
            <a:grp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A6A1D0D1-C079-499B-96D3-D45F3A1CB3B6}"/>
                </a:ext>
              </a:extLst>
            </p:cNvPr>
            <p:cNvSpPr/>
            <p:nvPr/>
          </p:nvSpPr>
          <p:spPr>
            <a:xfrm>
              <a:off x="8496888" y="3228104"/>
              <a:ext cx="1076436" cy="1911932"/>
            </a:xfrm>
            <a:prstGeom prst="fram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938ECB-E0E2-4785-A99B-DB72FEAC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273327"/>
            <a:ext cx="5580183" cy="6197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0F60C-CB30-4815-A4D6-555BD7E47381}"/>
              </a:ext>
            </a:extLst>
          </p:cNvPr>
          <p:cNvSpPr txBox="1"/>
          <p:nvPr/>
        </p:nvSpPr>
        <p:spPr>
          <a:xfrm>
            <a:off x="112544" y="454531"/>
            <a:ext cx="6291944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FBF6-59AB-4777-9928-D26926CA0107}"/>
              </a:ext>
            </a:extLst>
          </p:cNvPr>
          <p:cNvSpPr txBox="1"/>
          <p:nvPr/>
        </p:nvSpPr>
        <p:spPr>
          <a:xfrm>
            <a:off x="113894" y="5415299"/>
            <a:ext cx="6469788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আবারো ধন্যবাদ সবাইকে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329" y="387796"/>
            <a:ext cx="3538471" cy="92333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0" y="1708940"/>
            <a:ext cx="5067234" cy="3892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53593" y="1762960"/>
            <a:ext cx="5177307" cy="378565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, শাখা-ক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শিক্ষার্থী-৪৫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উপস্থিত শিক্ষার্থী-৪৩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AF211-4B78-45F7-B1A7-ED7C60BCDA9C}"/>
              </a:ext>
            </a:extLst>
          </p:cNvPr>
          <p:cNvSpPr/>
          <p:nvPr/>
        </p:nvSpPr>
        <p:spPr>
          <a:xfrm>
            <a:off x="625877" y="1661748"/>
            <a:ext cx="5546323" cy="498598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44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bn-BD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‘জীব ও জড়’</a:t>
            </a:r>
          </a:p>
          <a:p>
            <a:pPr algn="ctr"/>
            <a:r>
              <a:rPr lang="bn-BD" sz="4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(আকার ও কাণ্ড  অনুযায়ী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4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IN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FC55C-B7BF-40A8-AAFE-CD56551DE786}"/>
              </a:ext>
            </a:extLst>
          </p:cNvPr>
          <p:cNvSpPr/>
          <p:nvPr/>
        </p:nvSpPr>
        <p:spPr>
          <a:xfrm>
            <a:off x="1116668" y="186810"/>
            <a:ext cx="4522392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7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3D0D3-FA93-46E1-8EC4-AEC57ED99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4" y="144771"/>
            <a:ext cx="5379074" cy="6502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15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C64FEAC-2718-4728-82CD-17BB7C97B40F}"/>
              </a:ext>
            </a:extLst>
          </p:cNvPr>
          <p:cNvSpPr txBox="1"/>
          <p:nvPr/>
        </p:nvSpPr>
        <p:spPr>
          <a:xfrm>
            <a:off x="3262923" y="570357"/>
            <a:ext cx="5767754" cy="1200329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9AADAC8-4442-4447-83F6-03CA10C7D3A5}"/>
              </a:ext>
            </a:extLst>
          </p:cNvPr>
          <p:cNvSpPr txBox="1"/>
          <p:nvPr/>
        </p:nvSpPr>
        <p:spPr>
          <a:xfrm>
            <a:off x="1816099" y="3059057"/>
            <a:ext cx="9030091" cy="2862322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- বিভিন্ন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বৈশিষ্ট    উল্লেখ করতে ও শ্রেণিকরন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581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70785B-C369-4F89-BDE2-40921AE09082}"/>
              </a:ext>
            </a:extLst>
          </p:cNvPr>
          <p:cNvSpPr txBox="1"/>
          <p:nvPr/>
        </p:nvSpPr>
        <p:spPr>
          <a:xfrm>
            <a:off x="159217" y="370558"/>
            <a:ext cx="2166853" cy="46166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6FABC-DB5D-4D41-A979-F10B73BDF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14" b="18183"/>
          <a:stretch/>
        </p:blipFill>
        <p:spPr>
          <a:xfrm>
            <a:off x="3179341" y="410307"/>
            <a:ext cx="6413500" cy="114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324734-C6F5-46DA-A03F-39F64729745F}"/>
              </a:ext>
            </a:extLst>
          </p:cNvPr>
          <p:cNvSpPr/>
          <p:nvPr/>
        </p:nvSpPr>
        <p:spPr>
          <a:xfrm>
            <a:off x="5424332" y="3919293"/>
            <a:ext cx="1954368" cy="1385400"/>
          </a:xfrm>
          <a:custGeom>
            <a:avLst/>
            <a:gdLst>
              <a:gd name="connsiteX0" fmla="*/ 0 w 1923519"/>
              <a:gd name="connsiteY0" fmla="*/ 171230 h 1027361"/>
              <a:gd name="connsiteX1" fmla="*/ 171230 w 1923519"/>
              <a:gd name="connsiteY1" fmla="*/ 0 h 1027361"/>
              <a:gd name="connsiteX2" fmla="*/ 1752289 w 1923519"/>
              <a:gd name="connsiteY2" fmla="*/ 0 h 1027361"/>
              <a:gd name="connsiteX3" fmla="*/ 1923519 w 1923519"/>
              <a:gd name="connsiteY3" fmla="*/ 171230 h 1027361"/>
              <a:gd name="connsiteX4" fmla="*/ 1923519 w 1923519"/>
              <a:gd name="connsiteY4" fmla="*/ 856131 h 1027361"/>
              <a:gd name="connsiteX5" fmla="*/ 1752289 w 1923519"/>
              <a:gd name="connsiteY5" fmla="*/ 1027361 h 1027361"/>
              <a:gd name="connsiteX6" fmla="*/ 171230 w 1923519"/>
              <a:gd name="connsiteY6" fmla="*/ 1027361 h 1027361"/>
              <a:gd name="connsiteX7" fmla="*/ 0 w 1923519"/>
              <a:gd name="connsiteY7" fmla="*/ 856131 h 1027361"/>
              <a:gd name="connsiteX8" fmla="*/ 0 w 1923519"/>
              <a:gd name="connsiteY8" fmla="*/ 171230 h 102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519" h="1027361">
                <a:moveTo>
                  <a:pt x="0" y="171230"/>
                </a:moveTo>
                <a:cubicBezTo>
                  <a:pt x="0" y="76662"/>
                  <a:pt x="76662" y="0"/>
                  <a:pt x="171230" y="0"/>
                </a:cubicBezTo>
                <a:lnTo>
                  <a:pt x="1752289" y="0"/>
                </a:lnTo>
                <a:cubicBezTo>
                  <a:pt x="1846857" y="0"/>
                  <a:pt x="1923519" y="76662"/>
                  <a:pt x="1923519" y="171230"/>
                </a:cubicBezTo>
                <a:lnTo>
                  <a:pt x="1923519" y="856131"/>
                </a:lnTo>
                <a:cubicBezTo>
                  <a:pt x="1923519" y="950699"/>
                  <a:pt x="1846857" y="1027361"/>
                  <a:pt x="1752289" y="1027361"/>
                </a:cubicBezTo>
                <a:lnTo>
                  <a:pt x="171230" y="1027361"/>
                </a:lnTo>
                <a:cubicBezTo>
                  <a:pt x="76662" y="1027361"/>
                  <a:pt x="0" y="950699"/>
                  <a:pt x="0" y="856131"/>
                </a:cubicBezTo>
                <a:lnTo>
                  <a:pt x="0" y="171230"/>
                </a:lnTo>
                <a:close/>
              </a:path>
            </a:pathLst>
          </a:custGeom>
          <a:ln w="76200"/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52" tIns="151752" rIns="151752" bIns="151752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8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4CDD01F-7B9E-44FF-A95A-2969A040EC41}"/>
              </a:ext>
            </a:extLst>
          </p:cNvPr>
          <p:cNvSpPr/>
          <p:nvPr/>
        </p:nvSpPr>
        <p:spPr>
          <a:xfrm>
            <a:off x="5577727" y="2100012"/>
            <a:ext cx="1616729" cy="1347786"/>
          </a:xfrm>
          <a:custGeom>
            <a:avLst/>
            <a:gdLst>
              <a:gd name="connsiteX0" fmla="*/ 0 w 1616729"/>
              <a:gd name="connsiteY0" fmla="*/ 224635 h 1347786"/>
              <a:gd name="connsiteX1" fmla="*/ 224635 w 1616729"/>
              <a:gd name="connsiteY1" fmla="*/ 0 h 1347786"/>
              <a:gd name="connsiteX2" fmla="*/ 1392094 w 1616729"/>
              <a:gd name="connsiteY2" fmla="*/ 0 h 1347786"/>
              <a:gd name="connsiteX3" fmla="*/ 1616729 w 1616729"/>
              <a:gd name="connsiteY3" fmla="*/ 224635 h 1347786"/>
              <a:gd name="connsiteX4" fmla="*/ 1616729 w 1616729"/>
              <a:gd name="connsiteY4" fmla="*/ 1123151 h 1347786"/>
              <a:gd name="connsiteX5" fmla="*/ 1392094 w 1616729"/>
              <a:gd name="connsiteY5" fmla="*/ 1347786 h 1347786"/>
              <a:gd name="connsiteX6" fmla="*/ 224635 w 1616729"/>
              <a:gd name="connsiteY6" fmla="*/ 1347786 h 1347786"/>
              <a:gd name="connsiteX7" fmla="*/ 0 w 1616729"/>
              <a:gd name="connsiteY7" fmla="*/ 1123151 h 1347786"/>
              <a:gd name="connsiteX8" fmla="*/ 0 w 1616729"/>
              <a:gd name="connsiteY8" fmla="*/ 224635 h 134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6729" h="1347786">
                <a:moveTo>
                  <a:pt x="0" y="224635"/>
                </a:moveTo>
                <a:cubicBezTo>
                  <a:pt x="0" y="100573"/>
                  <a:pt x="100573" y="0"/>
                  <a:pt x="224635" y="0"/>
                </a:cubicBezTo>
                <a:lnTo>
                  <a:pt x="1392094" y="0"/>
                </a:lnTo>
                <a:cubicBezTo>
                  <a:pt x="1516156" y="0"/>
                  <a:pt x="1616729" y="100573"/>
                  <a:pt x="1616729" y="224635"/>
                </a:cubicBezTo>
                <a:lnTo>
                  <a:pt x="1616729" y="1123151"/>
                </a:lnTo>
                <a:cubicBezTo>
                  <a:pt x="1616729" y="1247213"/>
                  <a:pt x="1516156" y="1347786"/>
                  <a:pt x="1392094" y="1347786"/>
                </a:cubicBezTo>
                <a:lnTo>
                  <a:pt x="224635" y="1347786"/>
                </a:lnTo>
                <a:cubicBezTo>
                  <a:pt x="100573" y="1347786"/>
                  <a:pt x="0" y="1247213"/>
                  <a:pt x="0" y="1123151"/>
                </a:cubicBezTo>
                <a:lnTo>
                  <a:pt x="0" y="224635"/>
                </a:lnTo>
                <a:close/>
              </a:path>
            </a:pathLst>
          </a:custGeom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7233" tIns="157233" rIns="157233" bIns="15723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000" b="1" kern="1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endParaRPr lang="en-US" sz="4000" b="1" kern="1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EEAC47-E591-4A2A-805D-8B7055ED7FA0}"/>
              </a:ext>
            </a:extLst>
          </p:cNvPr>
          <p:cNvSpPr/>
          <p:nvPr/>
        </p:nvSpPr>
        <p:spPr>
          <a:xfrm>
            <a:off x="7796216" y="5063835"/>
            <a:ext cx="1796625" cy="1385400"/>
          </a:xfrm>
          <a:custGeom>
            <a:avLst/>
            <a:gdLst>
              <a:gd name="connsiteX0" fmla="*/ 0 w 1563883"/>
              <a:gd name="connsiteY0" fmla="*/ 230905 h 1385400"/>
              <a:gd name="connsiteX1" fmla="*/ 230905 w 1563883"/>
              <a:gd name="connsiteY1" fmla="*/ 0 h 1385400"/>
              <a:gd name="connsiteX2" fmla="*/ 1332978 w 1563883"/>
              <a:gd name="connsiteY2" fmla="*/ 0 h 1385400"/>
              <a:gd name="connsiteX3" fmla="*/ 1563883 w 1563883"/>
              <a:gd name="connsiteY3" fmla="*/ 230905 h 1385400"/>
              <a:gd name="connsiteX4" fmla="*/ 1563883 w 1563883"/>
              <a:gd name="connsiteY4" fmla="*/ 1154495 h 1385400"/>
              <a:gd name="connsiteX5" fmla="*/ 1332978 w 1563883"/>
              <a:gd name="connsiteY5" fmla="*/ 1385400 h 1385400"/>
              <a:gd name="connsiteX6" fmla="*/ 230905 w 1563883"/>
              <a:gd name="connsiteY6" fmla="*/ 1385400 h 1385400"/>
              <a:gd name="connsiteX7" fmla="*/ 0 w 1563883"/>
              <a:gd name="connsiteY7" fmla="*/ 1154495 h 1385400"/>
              <a:gd name="connsiteX8" fmla="*/ 0 w 1563883"/>
              <a:gd name="connsiteY8" fmla="*/ 230905 h 13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83" h="1385400">
                <a:moveTo>
                  <a:pt x="0" y="230905"/>
                </a:moveTo>
                <a:cubicBezTo>
                  <a:pt x="0" y="103380"/>
                  <a:pt x="103380" y="0"/>
                  <a:pt x="230905" y="0"/>
                </a:cubicBezTo>
                <a:lnTo>
                  <a:pt x="1332978" y="0"/>
                </a:lnTo>
                <a:cubicBezTo>
                  <a:pt x="1460503" y="0"/>
                  <a:pt x="1563883" y="103380"/>
                  <a:pt x="1563883" y="230905"/>
                </a:cubicBezTo>
                <a:lnTo>
                  <a:pt x="1563883" y="1154495"/>
                </a:lnTo>
                <a:cubicBezTo>
                  <a:pt x="1563883" y="1282020"/>
                  <a:pt x="1460503" y="1385400"/>
                  <a:pt x="1332978" y="1385400"/>
                </a:cubicBezTo>
                <a:lnTo>
                  <a:pt x="230905" y="1385400"/>
                </a:lnTo>
                <a:cubicBezTo>
                  <a:pt x="103380" y="1385400"/>
                  <a:pt x="0" y="1282020"/>
                  <a:pt x="0" y="1154495"/>
                </a:cubicBezTo>
                <a:lnTo>
                  <a:pt x="0" y="23090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156530" tIns="156530" rIns="156530" bIns="15653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0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বিরুৎ</a:t>
            </a:r>
            <a:endParaRPr lang="en-US" sz="40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60D530-4D59-436D-BAD4-35C91AAB62D9}"/>
              </a:ext>
            </a:extLst>
          </p:cNvPr>
          <p:cNvSpPr/>
          <p:nvPr/>
        </p:nvSpPr>
        <p:spPr>
          <a:xfrm>
            <a:off x="3179341" y="5063835"/>
            <a:ext cx="1827475" cy="1385400"/>
          </a:xfrm>
          <a:custGeom>
            <a:avLst/>
            <a:gdLst>
              <a:gd name="connsiteX0" fmla="*/ 0 w 1657452"/>
              <a:gd name="connsiteY0" fmla="*/ 215009 h 1290030"/>
              <a:gd name="connsiteX1" fmla="*/ 215009 w 1657452"/>
              <a:gd name="connsiteY1" fmla="*/ 0 h 1290030"/>
              <a:gd name="connsiteX2" fmla="*/ 1442443 w 1657452"/>
              <a:gd name="connsiteY2" fmla="*/ 0 h 1290030"/>
              <a:gd name="connsiteX3" fmla="*/ 1657452 w 1657452"/>
              <a:gd name="connsiteY3" fmla="*/ 215009 h 1290030"/>
              <a:gd name="connsiteX4" fmla="*/ 1657452 w 1657452"/>
              <a:gd name="connsiteY4" fmla="*/ 1075021 h 1290030"/>
              <a:gd name="connsiteX5" fmla="*/ 1442443 w 1657452"/>
              <a:gd name="connsiteY5" fmla="*/ 1290030 h 1290030"/>
              <a:gd name="connsiteX6" fmla="*/ 215009 w 1657452"/>
              <a:gd name="connsiteY6" fmla="*/ 1290030 h 1290030"/>
              <a:gd name="connsiteX7" fmla="*/ 0 w 1657452"/>
              <a:gd name="connsiteY7" fmla="*/ 1075021 h 1290030"/>
              <a:gd name="connsiteX8" fmla="*/ 0 w 1657452"/>
              <a:gd name="connsiteY8" fmla="*/ 215009 h 129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452" h="1290030">
                <a:moveTo>
                  <a:pt x="0" y="215009"/>
                </a:moveTo>
                <a:cubicBezTo>
                  <a:pt x="0" y="96263"/>
                  <a:pt x="96263" y="0"/>
                  <a:pt x="215009" y="0"/>
                </a:cubicBezTo>
                <a:lnTo>
                  <a:pt x="1442443" y="0"/>
                </a:lnTo>
                <a:cubicBezTo>
                  <a:pt x="1561189" y="0"/>
                  <a:pt x="1657452" y="96263"/>
                  <a:pt x="1657452" y="215009"/>
                </a:cubicBezTo>
                <a:lnTo>
                  <a:pt x="1657452" y="1075021"/>
                </a:lnTo>
                <a:cubicBezTo>
                  <a:pt x="1657452" y="1193767"/>
                  <a:pt x="1561189" y="1290030"/>
                  <a:pt x="1442443" y="1290030"/>
                </a:cubicBezTo>
                <a:lnTo>
                  <a:pt x="215009" y="1290030"/>
                </a:lnTo>
                <a:cubicBezTo>
                  <a:pt x="96263" y="1290030"/>
                  <a:pt x="0" y="1193767"/>
                  <a:pt x="0" y="1075021"/>
                </a:cubicBezTo>
                <a:lnTo>
                  <a:pt x="0" y="215009"/>
                </a:lnTo>
                <a:close/>
              </a:path>
            </a:pathLst>
          </a:custGeom>
          <a:blipFill rotWithShape="0"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14" tIns="154414" rIns="154414" bIns="15441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0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গুল্ম</a:t>
            </a:r>
            <a:endParaRPr lang="en-US" sz="40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A3E0D2-6E3B-43EB-B16F-30AAB5C6DF63}"/>
              </a:ext>
            </a:extLst>
          </p:cNvPr>
          <p:cNvGrpSpPr/>
          <p:nvPr/>
        </p:nvGrpSpPr>
        <p:grpSpPr>
          <a:xfrm>
            <a:off x="616164" y="1957327"/>
            <a:ext cx="10936223" cy="4198072"/>
            <a:chOff x="658368" y="1929191"/>
            <a:chExt cx="10936223" cy="4198072"/>
          </a:xfrm>
        </p:grpSpPr>
        <p:sp>
          <p:nvSpPr>
            <p:cNvPr id="3" name="TextBox 2"/>
            <p:cNvSpPr txBox="1"/>
            <p:nvPr/>
          </p:nvSpPr>
          <p:spPr>
            <a:xfrm>
              <a:off x="658368" y="1929191"/>
              <a:ext cx="10936223" cy="4198072"/>
            </a:xfrm>
            <a:prstGeom prst="rect">
              <a:avLst/>
            </a:prstGeom>
            <a:gradFill flip="none" rotWithShape="1">
              <a:gsLst>
                <a:gs pos="37000">
                  <a:srgbClr val="FF0000"/>
                </a:gs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উদ্ভিদকে তিনটি শ্রেণিতে ভাগ করা হয়েছেঃ যেমন- বৃক্ষ, গুল্ম, বিরুৎ৷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3844" y="3454693"/>
              <a:ext cx="10527792" cy="2585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পাঠ-</a:t>
              </a:r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আকার ওকাণ্ড অনুযায়ী  শ্রেণিবিন্যাস।</a:t>
              </a:r>
              <a:endParaRPr lang="bn-BD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 পাঠ</a:t>
              </a:r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ের</a:t>
              </a:r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শিরোনামটি খাতায় লিখ।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8633B6-3E44-4C0E-867D-B9DAAC170762}"/>
              </a:ext>
            </a:extLst>
          </p:cNvPr>
          <p:cNvSpPr txBox="1"/>
          <p:nvPr/>
        </p:nvSpPr>
        <p:spPr>
          <a:xfrm>
            <a:off x="3424079" y="539716"/>
            <a:ext cx="5047488" cy="1015663"/>
          </a:xfrm>
          <a:prstGeom prst="rect">
            <a:avLst/>
          </a:prstGeom>
          <a:pattFill prst="pct5">
            <a:fgClr>
              <a:srgbClr val="FFC000"/>
            </a:fgClr>
            <a:bgClr>
              <a:srgbClr val="00B0F0"/>
            </a:bgClr>
          </a:pattFill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3834F0-98AE-437B-8D91-A0432928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96479"/>
            <a:ext cx="5576720" cy="5226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 descr="কৎ বেল - উইকিপিডিয়া">
            <a:extLst>
              <a:ext uri="{FF2B5EF4-FFF2-40B4-BE49-F238E27FC236}">
                <a16:creationId xmlns:a16="http://schemas.microsoft.com/office/drawing/2014/main" id="{904EDCF8-5857-4DB1-9B45-0CCC06AB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0" y="196479"/>
            <a:ext cx="5678320" cy="5226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604CFF-0B8B-4ED6-A4D5-093FBF12A846}"/>
              </a:ext>
            </a:extLst>
          </p:cNvPr>
          <p:cNvSpPr txBox="1"/>
          <p:nvPr/>
        </p:nvSpPr>
        <p:spPr>
          <a:xfrm>
            <a:off x="613229" y="5738191"/>
            <a:ext cx="4775200" cy="92333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 গাছ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FA046-12C4-4B2A-9B49-2B7A6FBC27CF}"/>
              </a:ext>
            </a:extLst>
          </p:cNvPr>
          <p:cNvSpPr txBox="1"/>
          <p:nvPr/>
        </p:nvSpPr>
        <p:spPr>
          <a:xfrm>
            <a:off x="6667499" y="5713275"/>
            <a:ext cx="5050971" cy="92333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 গাছ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গাছে কাঁঠাল">
            <a:extLst>
              <a:ext uri="{FF2B5EF4-FFF2-40B4-BE49-F238E27FC236}">
                <a16:creationId xmlns:a16="http://schemas.microsoft.com/office/drawing/2014/main" id="{4E5C7548-251E-40BA-8C51-CDC9D64C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3" y="219255"/>
            <a:ext cx="5800743" cy="5070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C9995-ABD9-4FD1-BD93-10C2037C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34" y="219255"/>
            <a:ext cx="5800743" cy="5070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DB0CA-A12D-48F4-B7BD-E2577AE479CE}"/>
              </a:ext>
            </a:extLst>
          </p:cNvPr>
          <p:cNvSpPr txBox="1"/>
          <p:nvPr/>
        </p:nvSpPr>
        <p:spPr>
          <a:xfrm>
            <a:off x="601055" y="5795355"/>
            <a:ext cx="4262007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14602-4043-417B-AE71-861F59D00F3C}"/>
              </a:ext>
            </a:extLst>
          </p:cNvPr>
          <p:cNvSpPr txBox="1"/>
          <p:nvPr/>
        </p:nvSpPr>
        <p:spPr>
          <a:xfrm>
            <a:off x="7126514" y="5767219"/>
            <a:ext cx="4262007" cy="923330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শেখড়</a:t>
            </a:r>
          </a:p>
        </p:txBody>
      </p:sp>
    </p:spTree>
    <p:extLst>
      <p:ext uri="{BB962C8B-B14F-4D97-AF65-F5344CB8AC3E}">
        <p14:creationId xmlns:p14="http://schemas.microsoft.com/office/powerpoint/2010/main" val="27722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462</Words>
  <Application>Microsoft Office PowerPoint</Application>
  <PresentationFormat>Widescreen</PresentationFormat>
  <Paragraphs>98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বিরুৎ চেনার উপায়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190</cp:revision>
  <dcterms:created xsi:type="dcterms:W3CDTF">2020-03-30T03:42:32Z</dcterms:created>
  <dcterms:modified xsi:type="dcterms:W3CDTF">2020-04-04T04:34:48Z</dcterms:modified>
</cp:coreProperties>
</file>