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81" r:id="rId4"/>
    <p:sldId id="282" r:id="rId5"/>
    <p:sldId id="279" r:id="rId6"/>
    <p:sldId id="284" r:id="rId7"/>
    <p:sldId id="278" r:id="rId8"/>
    <p:sldId id="277" r:id="rId9"/>
    <p:sldId id="276" r:id="rId10"/>
    <p:sldId id="275" r:id="rId11"/>
    <p:sldId id="274" r:id="rId12"/>
    <p:sldId id="290" r:id="rId13"/>
    <p:sldId id="292" r:id="rId14"/>
    <p:sldId id="286" r:id="rId15"/>
    <p:sldId id="261" r:id="rId16"/>
    <p:sldId id="259"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45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mailto:mizanplsc@gmail.com"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izan\Downloads\boarder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 y="76200"/>
            <a:ext cx="91821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971800" y="1752600"/>
            <a:ext cx="4267200" cy="369332"/>
          </a:xfrm>
          <a:prstGeom prst="rect">
            <a:avLst/>
          </a:prstGeom>
          <a:noFill/>
        </p:spPr>
        <p:txBody>
          <a:bodyPr wrap="square" rtlCol="0">
            <a:spAutoFit/>
          </a:bodyPr>
          <a:lstStyle/>
          <a:p>
            <a:pPr algn="ctr"/>
            <a:endParaRPr lang="en-US" dirty="0">
              <a:latin typeface="Times New Roman" pitchFamily="18" charset="0"/>
              <a:cs typeface="Times New Roman" pitchFamily="18" charset="0"/>
            </a:endParaRPr>
          </a:p>
        </p:txBody>
      </p:sp>
      <p:pic>
        <p:nvPicPr>
          <p:cNvPr id="2" name="Picture 2" descr="C:\Users\Mizan\Downloads\Fragnrance.jf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2667000"/>
            <a:ext cx="3429000" cy="2743200"/>
          </a:xfrm>
          <a:prstGeom prst="rect">
            <a:avLst/>
          </a:prstGeom>
          <a:noFill/>
          <a:extLst>
            <a:ext uri="{909E8E84-426E-40DD-AFC4-6F175D3DCCD1}">
              <a14:hiddenFill xmlns:a14="http://schemas.microsoft.com/office/drawing/2010/main">
                <a:solidFill>
                  <a:srgbClr val="FFFFFF"/>
                </a:solidFill>
              </a14:hiddenFill>
            </a:ext>
          </a:extLst>
        </p:spPr>
      </p:pic>
      <p:sp>
        <p:nvSpPr>
          <p:cNvPr id="4" name="Horizontal Scroll 3"/>
          <p:cNvSpPr/>
          <p:nvPr/>
        </p:nvSpPr>
        <p:spPr>
          <a:xfrm>
            <a:off x="2286000" y="628650"/>
            <a:ext cx="6477000" cy="1600200"/>
          </a:xfrm>
          <a:prstGeom prst="horizontalScroll">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latin typeface="Times New Roman" pitchFamily="18" charset="0"/>
                <a:cs typeface="Times New Roman" pitchFamily="18" charset="0"/>
              </a:rPr>
              <a:t>Welcome to the presentation</a:t>
            </a:r>
          </a:p>
        </p:txBody>
      </p:sp>
    </p:spTree>
    <p:extLst>
      <p:ext uri="{BB962C8B-B14F-4D97-AF65-F5344CB8AC3E}">
        <p14:creationId xmlns:p14="http://schemas.microsoft.com/office/powerpoint/2010/main" val="244289358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izan\Downloads\boarder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 y="0"/>
            <a:ext cx="91821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23850" y="580340"/>
            <a:ext cx="2362200" cy="523220"/>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Funeral</a:t>
            </a:r>
            <a:endParaRPr lang="en-US" sz="2800" dirty="0">
              <a:latin typeface="Times New Roman" pitchFamily="18" charset="0"/>
              <a:cs typeface="Times New Roman" pitchFamily="18" charset="0"/>
            </a:endParaRPr>
          </a:p>
        </p:txBody>
      </p:sp>
      <p:sp>
        <p:nvSpPr>
          <p:cNvPr id="5" name="TextBox 4"/>
          <p:cNvSpPr txBox="1"/>
          <p:nvPr/>
        </p:nvSpPr>
        <p:spPr>
          <a:xfrm>
            <a:off x="5943600" y="591353"/>
            <a:ext cx="3124200" cy="1200329"/>
          </a:xfrm>
          <a:prstGeom prst="rect">
            <a:avLst/>
          </a:prstGeom>
          <a:noFill/>
        </p:spPr>
        <p:txBody>
          <a:bodyPr wrap="square" rtlCol="0">
            <a:spAutoFit/>
          </a:bodyPr>
          <a:lstStyle/>
          <a:p>
            <a:r>
              <a:rPr lang="en-US" sz="2400" dirty="0" smtClean="0">
                <a:latin typeface="Times New Roman" pitchFamily="18" charset="0"/>
                <a:cs typeface="Times New Roman" pitchFamily="18" charset="0"/>
              </a:rPr>
              <a:t>A ceremony at which a dead person is buried or cremated</a:t>
            </a:r>
            <a:endParaRPr lang="en-US" sz="2400" dirty="0">
              <a:latin typeface="Times New Roman" pitchFamily="18" charset="0"/>
              <a:cs typeface="Times New Roman" pitchFamily="18" charset="0"/>
            </a:endParaRPr>
          </a:p>
        </p:txBody>
      </p:sp>
      <p:sp>
        <p:nvSpPr>
          <p:cNvPr id="6" name="TextBox 5"/>
          <p:cNvSpPr txBox="1"/>
          <p:nvPr/>
        </p:nvSpPr>
        <p:spPr>
          <a:xfrm>
            <a:off x="76200" y="1313260"/>
            <a:ext cx="2914650" cy="461665"/>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Burial, entombment</a:t>
            </a:r>
            <a:endParaRPr lang="en-US" sz="2400" dirty="0">
              <a:latin typeface="Times New Roman" pitchFamily="18" charset="0"/>
              <a:cs typeface="Times New Roman" pitchFamily="18" charset="0"/>
            </a:endParaRPr>
          </a:p>
        </p:txBody>
      </p:sp>
      <p:sp>
        <p:nvSpPr>
          <p:cNvPr id="7" name="TextBox 6"/>
          <p:cNvSpPr txBox="1"/>
          <p:nvPr/>
        </p:nvSpPr>
        <p:spPr>
          <a:xfrm>
            <a:off x="409575" y="4267170"/>
            <a:ext cx="1828800" cy="523220"/>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Ribbon</a:t>
            </a:r>
            <a:endParaRPr lang="en-US" sz="2800" dirty="0">
              <a:latin typeface="Times New Roman" pitchFamily="18" charset="0"/>
              <a:cs typeface="Times New Roman" pitchFamily="18" charset="0"/>
            </a:endParaRPr>
          </a:p>
        </p:txBody>
      </p:sp>
      <p:sp>
        <p:nvSpPr>
          <p:cNvPr id="8" name="TextBox 7"/>
          <p:cNvSpPr txBox="1"/>
          <p:nvPr/>
        </p:nvSpPr>
        <p:spPr>
          <a:xfrm>
            <a:off x="5638800" y="4213784"/>
            <a:ext cx="3124200" cy="1015663"/>
          </a:xfrm>
          <a:prstGeom prst="rect">
            <a:avLst/>
          </a:prstGeom>
          <a:noFill/>
        </p:spPr>
        <p:txBody>
          <a:bodyPr wrap="square" rtlCol="0">
            <a:spAutoFit/>
          </a:bodyPr>
          <a:lstStyle/>
          <a:p>
            <a:r>
              <a:rPr lang="en-US" sz="2000" dirty="0" smtClean="0">
                <a:latin typeface="Times New Roman" pitchFamily="18" charset="0"/>
                <a:cs typeface="Times New Roman" pitchFamily="18" charset="0"/>
              </a:rPr>
              <a:t>A long , narrow strip of fabric used for tying or decoration</a:t>
            </a:r>
            <a:endParaRPr lang="en-US" sz="2000" dirty="0">
              <a:latin typeface="Times New Roman" pitchFamily="18" charset="0"/>
              <a:cs typeface="Times New Roman" pitchFamily="18" charset="0"/>
            </a:endParaRPr>
          </a:p>
        </p:txBody>
      </p:sp>
      <p:sp>
        <p:nvSpPr>
          <p:cNvPr id="9" name="TextBox 8"/>
          <p:cNvSpPr txBox="1"/>
          <p:nvPr/>
        </p:nvSpPr>
        <p:spPr>
          <a:xfrm>
            <a:off x="323850" y="4790390"/>
            <a:ext cx="1943100" cy="523220"/>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Syn. strip</a:t>
            </a:r>
            <a:endParaRPr lang="en-US" sz="2800" dirty="0">
              <a:latin typeface="Times New Roman" pitchFamily="18" charset="0"/>
              <a:cs typeface="Times New Roman" pitchFamily="18" charset="0"/>
            </a:endParaRPr>
          </a:p>
        </p:txBody>
      </p:sp>
      <p:pic>
        <p:nvPicPr>
          <p:cNvPr id="3074" name="Picture 2" descr="C:\Users\Mizan\Downloads\Funera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841950"/>
            <a:ext cx="2171700" cy="171959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Mizan\Downloads\Ribbo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00400" y="3962400"/>
            <a:ext cx="2095500" cy="1579036"/>
          </a:xfrm>
          <a:prstGeom prst="rect">
            <a:avLst/>
          </a:prstGeom>
          <a:noFill/>
          <a:ln>
            <a:solidFill>
              <a:srgbClr val="7030A0"/>
            </a:solidFill>
          </a:ln>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057400" y="2864882"/>
            <a:ext cx="4724400" cy="461665"/>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During funeral  people use flowers</a:t>
            </a:r>
            <a:endParaRPr lang="en-US" sz="2400" dirty="0">
              <a:latin typeface="Times New Roman" pitchFamily="18" charset="0"/>
              <a:cs typeface="Times New Roman" pitchFamily="18" charset="0"/>
            </a:endParaRPr>
          </a:p>
        </p:txBody>
      </p:sp>
      <p:sp>
        <p:nvSpPr>
          <p:cNvPr id="3" name="TextBox 2"/>
          <p:cNvSpPr txBox="1"/>
          <p:nvPr/>
        </p:nvSpPr>
        <p:spPr>
          <a:xfrm>
            <a:off x="990600" y="5791200"/>
            <a:ext cx="5181600" cy="707886"/>
          </a:xfrm>
          <a:prstGeom prst="rect">
            <a:avLst/>
          </a:prstGeom>
          <a:noFill/>
        </p:spPr>
        <p:txBody>
          <a:bodyPr wrap="square" rtlCol="0">
            <a:spAutoFit/>
          </a:bodyPr>
          <a:lstStyle/>
          <a:p>
            <a:r>
              <a:rPr lang="en-US" sz="2000" dirty="0" smtClean="0">
                <a:latin typeface="Times New Roman" pitchFamily="18" charset="0"/>
                <a:cs typeface="Times New Roman" pitchFamily="18" charset="0"/>
              </a:rPr>
              <a:t>A florist needs good sense for selecting flowers, ribbons to make beautiful  arrangements.</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55411070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3" presetClass="entr" presetSubtype="16"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plus(in)">
                                      <p:cBhvr>
                                        <p:cTn id="13" dur="20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20"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edge">
                                      <p:cBhvr>
                                        <p:cTn id="23"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izan\Downloads\boarder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821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85800" y="881390"/>
            <a:ext cx="1905000" cy="523220"/>
          </a:xfrm>
          <a:prstGeom prst="rect">
            <a:avLst/>
          </a:prstGeom>
          <a:noFill/>
          <a:ln>
            <a:solidFill>
              <a:schemeClr val="accent6">
                <a:lumMod val="75000"/>
              </a:schemeClr>
            </a:solidFill>
          </a:ln>
        </p:spPr>
        <p:txBody>
          <a:bodyPr wrap="square" rtlCol="0">
            <a:spAutoFit/>
          </a:bodyPr>
          <a:lstStyle/>
          <a:p>
            <a:pPr algn="ctr"/>
            <a:r>
              <a:rPr lang="en-US" sz="2800" dirty="0" smtClean="0">
                <a:latin typeface="Times New Roman" pitchFamily="18" charset="0"/>
                <a:cs typeface="Times New Roman" pitchFamily="18" charset="0"/>
              </a:rPr>
              <a:t>Accessories</a:t>
            </a:r>
            <a:endParaRPr lang="en-US" sz="2800" dirty="0">
              <a:latin typeface="Times New Roman" pitchFamily="18" charset="0"/>
              <a:cs typeface="Times New Roman" pitchFamily="18" charset="0"/>
            </a:endParaRPr>
          </a:p>
        </p:txBody>
      </p:sp>
      <p:sp>
        <p:nvSpPr>
          <p:cNvPr id="5" name="TextBox 4"/>
          <p:cNvSpPr txBox="1"/>
          <p:nvPr/>
        </p:nvSpPr>
        <p:spPr>
          <a:xfrm>
            <a:off x="5715000" y="712113"/>
            <a:ext cx="3200400" cy="954107"/>
          </a:xfrm>
          <a:prstGeom prst="rect">
            <a:avLst/>
          </a:prstGeom>
          <a:noFill/>
        </p:spPr>
        <p:txBody>
          <a:bodyPr wrap="square" rtlCol="0">
            <a:spAutoFit/>
          </a:bodyPr>
          <a:lstStyle/>
          <a:p>
            <a:r>
              <a:rPr lang="en-US" sz="2800" dirty="0" smtClean="0">
                <a:latin typeface="Times New Roman" pitchFamily="18" charset="0"/>
                <a:cs typeface="Times New Roman" pitchFamily="18" charset="0"/>
              </a:rPr>
              <a:t>Spare parts or things of necessities</a:t>
            </a:r>
            <a:endParaRPr lang="en-US" sz="2800" dirty="0">
              <a:latin typeface="Times New Roman" pitchFamily="18" charset="0"/>
              <a:cs typeface="Times New Roman" pitchFamily="18" charset="0"/>
            </a:endParaRPr>
          </a:p>
        </p:txBody>
      </p:sp>
      <p:sp>
        <p:nvSpPr>
          <p:cNvPr id="6" name="TextBox 5"/>
          <p:cNvSpPr txBox="1"/>
          <p:nvPr/>
        </p:nvSpPr>
        <p:spPr>
          <a:xfrm>
            <a:off x="561975" y="1666220"/>
            <a:ext cx="2057400" cy="523220"/>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Syn. frills</a:t>
            </a:r>
            <a:endParaRPr lang="en-US" sz="2800" dirty="0">
              <a:latin typeface="Times New Roman" pitchFamily="18" charset="0"/>
              <a:cs typeface="Times New Roman" pitchFamily="18" charset="0"/>
            </a:endParaRPr>
          </a:p>
        </p:txBody>
      </p:sp>
      <p:sp>
        <p:nvSpPr>
          <p:cNvPr id="7" name="TextBox 6"/>
          <p:cNvSpPr txBox="1"/>
          <p:nvPr/>
        </p:nvSpPr>
        <p:spPr>
          <a:xfrm>
            <a:off x="381000" y="4048125"/>
            <a:ext cx="1790700" cy="523220"/>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Apprentice</a:t>
            </a:r>
            <a:endParaRPr lang="en-US" sz="2800" dirty="0">
              <a:latin typeface="Times New Roman" pitchFamily="18" charset="0"/>
              <a:cs typeface="Times New Roman" pitchFamily="18" charset="0"/>
            </a:endParaRPr>
          </a:p>
        </p:txBody>
      </p:sp>
      <p:sp>
        <p:nvSpPr>
          <p:cNvPr id="8" name="TextBox 7"/>
          <p:cNvSpPr txBox="1"/>
          <p:nvPr/>
        </p:nvSpPr>
        <p:spPr>
          <a:xfrm>
            <a:off x="5867399" y="4108222"/>
            <a:ext cx="3276599" cy="1200329"/>
          </a:xfrm>
          <a:prstGeom prst="rect">
            <a:avLst/>
          </a:prstGeom>
          <a:noFill/>
        </p:spPr>
        <p:txBody>
          <a:bodyPr wrap="square" rtlCol="0">
            <a:spAutoFit/>
          </a:bodyPr>
          <a:lstStyle/>
          <a:p>
            <a:r>
              <a:rPr lang="en-US" sz="2400" dirty="0" smtClean="0">
                <a:latin typeface="Times New Roman" pitchFamily="18" charset="0"/>
                <a:cs typeface="Times New Roman" pitchFamily="18" charset="0"/>
              </a:rPr>
              <a:t>Some one who works for an expert in order to learn something .</a:t>
            </a:r>
            <a:endParaRPr lang="en-US" sz="2400" dirty="0">
              <a:latin typeface="Times New Roman" pitchFamily="18" charset="0"/>
              <a:cs typeface="Times New Roman" pitchFamily="18" charset="0"/>
            </a:endParaRPr>
          </a:p>
        </p:txBody>
      </p:sp>
      <p:sp>
        <p:nvSpPr>
          <p:cNvPr id="2" name="TextBox 1"/>
          <p:cNvSpPr txBox="1"/>
          <p:nvPr/>
        </p:nvSpPr>
        <p:spPr>
          <a:xfrm>
            <a:off x="104774" y="4708387"/>
            <a:ext cx="2638425" cy="830997"/>
          </a:xfrm>
          <a:prstGeom prst="rect">
            <a:avLst/>
          </a:prstGeom>
          <a:noFill/>
        </p:spPr>
        <p:txBody>
          <a:bodyPr wrap="square" rtlCol="0">
            <a:spAutoFit/>
          </a:bodyPr>
          <a:lstStyle/>
          <a:p>
            <a:r>
              <a:rPr lang="en-US" sz="2400" dirty="0" smtClean="0">
                <a:latin typeface="Times New Roman" pitchFamily="18" charset="0"/>
                <a:cs typeface="Times New Roman" pitchFamily="18" charset="0"/>
              </a:rPr>
              <a:t>Syn. Trainee, learner</a:t>
            </a:r>
            <a:endParaRPr lang="en-US" sz="2400" dirty="0">
              <a:latin typeface="Times New Roman" pitchFamily="18" charset="0"/>
              <a:cs typeface="Times New Roman" pitchFamily="18" charset="0"/>
            </a:endParaRPr>
          </a:p>
        </p:txBody>
      </p:sp>
      <p:pic>
        <p:nvPicPr>
          <p:cNvPr id="4098" name="Picture 2" descr="C:\Users\Mizan\Downloads\accessorie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0" y="496386"/>
            <a:ext cx="2419350" cy="1835497"/>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Mizan\Downloads\apprentice-chef.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9400" y="3733800"/>
            <a:ext cx="2914650" cy="214312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009650" y="2438400"/>
            <a:ext cx="7391400" cy="707886"/>
          </a:xfrm>
          <a:prstGeom prst="rect">
            <a:avLst/>
          </a:prstGeom>
          <a:noFill/>
        </p:spPr>
        <p:txBody>
          <a:bodyPr wrap="square" rtlCol="0">
            <a:spAutoFit/>
          </a:bodyPr>
          <a:lstStyle/>
          <a:p>
            <a:r>
              <a:rPr lang="en-US" sz="2000" dirty="0" smtClean="0">
                <a:latin typeface="Times New Roman" pitchFamily="18" charset="0"/>
                <a:cs typeface="Times New Roman" pitchFamily="18" charset="0"/>
              </a:rPr>
              <a:t>A florist has good sense for selecting flowers, ribbons and other accessories .</a:t>
            </a:r>
            <a:endParaRPr lang="en-US" sz="2000" dirty="0">
              <a:latin typeface="Times New Roman" pitchFamily="18" charset="0"/>
              <a:cs typeface="Times New Roman" pitchFamily="18" charset="0"/>
            </a:endParaRPr>
          </a:p>
        </p:txBody>
      </p:sp>
      <p:sp>
        <p:nvSpPr>
          <p:cNvPr id="9" name="TextBox 8"/>
          <p:cNvSpPr txBox="1"/>
          <p:nvPr/>
        </p:nvSpPr>
        <p:spPr>
          <a:xfrm>
            <a:off x="838200" y="6019800"/>
            <a:ext cx="5715000" cy="461665"/>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Apprentice helps a man to be successful one.</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55411070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3"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
                                        <p:tgtEl>
                                          <p:spTgt spid="8"/>
                                        </p:tgtEl>
                                      </p:cBhvr>
                                    </p:animEffect>
                                    <p:anim calcmode="lin" valueType="num">
                                      <p:cBhvr>
                                        <p:cTn id="18" dur="400" fill="hold"/>
                                        <p:tgtEl>
                                          <p:spTgt spid="8"/>
                                        </p:tgtEl>
                                        <p:attrNameLst>
                                          <p:attrName>ppt_x</p:attrName>
                                        </p:attrNameLst>
                                      </p:cBhvr>
                                      <p:tavLst>
                                        <p:tav tm="0">
                                          <p:val>
                                            <p:strVal val="#ppt_x"/>
                                          </p:val>
                                        </p:tav>
                                        <p:tav tm="100000">
                                          <p:val>
                                            <p:strVal val="#ppt_x"/>
                                          </p:val>
                                        </p:tav>
                                      </p:tavLst>
                                    </p:anim>
                                    <p:anim calcmode="lin" valueType="num">
                                      <p:cBhvr>
                                        <p:cTn id="19" dur="400" fill="hold"/>
                                        <p:tgtEl>
                                          <p:spTgt spid="8"/>
                                        </p:tgtEl>
                                        <p:attrNameLst>
                                          <p:attrName>ppt_y</p:attrName>
                                        </p:attrNameLst>
                                      </p:cBhvr>
                                      <p:tavLst>
                                        <p:tav tm="0">
                                          <p:val>
                                            <p:strVal val="#ppt_y+0.31"/>
                                          </p:val>
                                        </p:tav>
                                        <p:tav tm="100000">
                                          <p:val>
                                            <p:strVal val="#ppt_y+0.31"/>
                                          </p:val>
                                        </p:tav>
                                      </p:tavLst>
                                    </p:anim>
                                    <p:anim calcmode="lin" valueType="num">
                                      <p:cBhvr>
                                        <p:cTn id="20" dur="600" decel="50000" fill="hold">
                                          <p:stCondLst>
                                            <p:cond delay="400"/>
                                          </p:stCondLst>
                                        </p:cTn>
                                        <p:tgtEl>
                                          <p:spTgt spid="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1" dur="600" decel="50000" fill="hold">
                                          <p:stCondLst>
                                            <p:cond delay="400"/>
                                          </p:stCondLst>
                                        </p:cTn>
                                        <p:tgtEl>
                                          <p:spTgt spid="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3"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Mizan\Downloads\boarder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 y="16907"/>
            <a:ext cx="91821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514475" y="1228606"/>
            <a:ext cx="4800600" cy="584775"/>
          </a:xfrm>
          <a:prstGeom prst="rect">
            <a:avLst/>
          </a:prstGeom>
          <a:noFill/>
          <a:ln>
            <a:solidFill>
              <a:srgbClr val="C00000"/>
            </a:solidFill>
          </a:ln>
        </p:spPr>
        <p:txBody>
          <a:bodyPr wrap="square" rtlCol="0">
            <a:spAutoFit/>
          </a:bodyPr>
          <a:lstStyle/>
          <a:p>
            <a:r>
              <a:rPr lang="en-US" sz="3200" dirty="0" smtClean="0">
                <a:latin typeface="Times New Roman" pitchFamily="18" charset="0"/>
                <a:cs typeface="Times New Roman" pitchFamily="18" charset="0"/>
              </a:rPr>
              <a:t>Read the  lesson  silently.</a:t>
            </a:r>
            <a:endParaRPr lang="en-US" sz="3200" dirty="0">
              <a:latin typeface="Times New Roman" pitchFamily="18" charset="0"/>
              <a:cs typeface="Times New Roman" pitchFamily="18" charset="0"/>
            </a:endParaRPr>
          </a:p>
        </p:txBody>
      </p:sp>
      <p:sp>
        <p:nvSpPr>
          <p:cNvPr id="4" name="Explosion 1 3"/>
          <p:cNvSpPr/>
          <p:nvPr/>
        </p:nvSpPr>
        <p:spPr>
          <a:xfrm>
            <a:off x="5867400" y="16907"/>
            <a:ext cx="2914650" cy="2057400"/>
          </a:xfrm>
          <a:prstGeom prst="irregularSeal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Agency FB" pitchFamily="34" charset="0"/>
              </a:rPr>
              <a:t>Individual Work</a:t>
            </a:r>
          </a:p>
        </p:txBody>
      </p:sp>
      <p:sp>
        <p:nvSpPr>
          <p:cNvPr id="5" name="TextBox 4"/>
          <p:cNvSpPr txBox="1"/>
          <p:nvPr/>
        </p:nvSpPr>
        <p:spPr>
          <a:xfrm>
            <a:off x="647700" y="1905000"/>
            <a:ext cx="7848600" cy="4801314"/>
          </a:xfrm>
          <a:prstGeom prst="rect">
            <a:avLst/>
          </a:prstGeom>
          <a:noFill/>
          <a:ln>
            <a:solidFill>
              <a:srgbClr val="C00000"/>
            </a:solidFill>
          </a:ln>
        </p:spPr>
        <p:txBody>
          <a:bodyPr wrap="square" rtlCol="0">
            <a:spAutoFit/>
          </a:bodyPr>
          <a:lstStyle/>
          <a:p>
            <a:pPr algn="just"/>
            <a:r>
              <a:rPr lang="en-US" dirty="0" smtClean="0">
                <a:latin typeface="Times New Roman" pitchFamily="18" charset="0"/>
                <a:cs typeface="Times New Roman" pitchFamily="18" charset="0"/>
              </a:rPr>
              <a:t>Have ever thought of a very creative career? Have you dreamt of a rosy environment full of </a:t>
            </a:r>
            <a:r>
              <a:rPr lang="en-US" dirty="0" err="1" smtClean="0">
                <a:latin typeface="Times New Roman" pitchFamily="18" charset="0"/>
                <a:cs typeface="Times New Roman" pitchFamily="18" charset="0"/>
              </a:rPr>
              <a:t>colour</a:t>
            </a:r>
            <a:r>
              <a:rPr lang="en-US" dirty="0" smtClean="0">
                <a:latin typeface="Times New Roman" pitchFamily="18" charset="0"/>
                <a:cs typeface="Times New Roman" pitchFamily="18" charset="0"/>
              </a:rPr>
              <a:t> and fragrance? How much would you live it if you were placed in a store full of flowers the whole day? I’m just going to give you some clues about such a job which can also be a business.</a:t>
            </a:r>
          </a:p>
          <a:p>
            <a:pPr algn="just"/>
            <a:r>
              <a:rPr lang="en-US" dirty="0" smtClean="0">
                <a:latin typeface="Times New Roman" pitchFamily="18" charset="0"/>
                <a:cs typeface="Times New Roman" pitchFamily="18" charset="0"/>
              </a:rPr>
              <a:t>Yes, Daisies, violets, tulips, marigolds, dahlias, bellies, jasmines. Roses and all those things of beauty can also earn you a living if you handle them professionally. If you start such a profession you will be called  a florist. A florist’s career is a good choice as an unconventional job for many around the world. Wherever you see eye-catching floral displays, you actually see the professional performance of a floral designer.</a:t>
            </a:r>
          </a:p>
          <a:p>
            <a:pPr algn="just"/>
            <a:r>
              <a:rPr lang="en-US" dirty="0" smtClean="0">
                <a:latin typeface="Times New Roman" pitchFamily="18" charset="0"/>
                <a:cs typeface="Times New Roman" pitchFamily="18" charset="0"/>
              </a:rPr>
              <a:t>Using both real and artificial flowers with other greeneries, florists prepare flower displays for a variety of events such as weddings, birthdays. Anniversaries, Valentine’s day, official receptions and even funerals. Every flower comes with its distinct </a:t>
            </a:r>
            <a:r>
              <a:rPr lang="en-US" dirty="0" err="1" smtClean="0">
                <a:latin typeface="Times New Roman" pitchFamily="18" charset="0"/>
                <a:cs typeface="Times New Roman" pitchFamily="18" charset="0"/>
              </a:rPr>
              <a:t>colour</a:t>
            </a:r>
            <a:r>
              <a:rPr lang="en-US" dirty="0" smtClean="0">
                <a:latin typeface="Times New Roman" pitchFamily="18" charset="0"/>
                <a:cs typeface="Times New Roman" pitchFamily="18" charset="0"/>
              </a:rPr>
              <a:t>, design, value and meaning which flower designers have to know will. There are conventions and meanings associated with flowers. We know that conventionally roses are meant for romance and marriage anniversaries and tulips for birthdays.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83971371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Mizan\Downloads\boarder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 y="16907"/>
            <a:ext cx="91821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295400" y="1322248"/>
            <a:ext cx="7010400" cy="4247317"/>
          </a:xfrm>
          <a:prstGeom prst="rect">
            <a:avLst/>
          </a:prstGeom>
          <a:noFill/>
          <a:ln>
            <a:solidFill>
              <a:srgbClr val="00B0F0"/>
            </a:solidFill>
          </a:ln>
        </p:spPr>
        <p:txBody>
          <a:bodyPr wrap="square" rtlCol="0">
            <a:spAutoFit/>
          </a:bodyPr>
          <a:lstStyle/>
          <a:p>
            <a:pPr algn="just"/>
            <a:r>
              <a:rPr lang="en-US" dirty="0" smtClean="0">
                <a:latin typeface="Times New Roman" pitchFamily="18" charset="0"/>
                <a:cs typeface="Times New Roman" pitchFamily="18" charset="0"/>
              </a:rPr>
              <a:t>Although formal education or a diploma is not always essential for florists, they must have good taste, a  good eye fro </a:t>
            </a:r>
            <a:r>
              <a:rPr lang="en-US" dirty="0" err="1" smtClean="0">
                <a:latin typeface="Times New Roman" pitchFamily="18" charset="0"/>
                <a:cs typeface="Times New Roman" pitchFamily="18" charset="0"/>
              </a:rPr>
              <a:t>colours</a:t>
            </a:r>
            <a:r>
              <a:rPr lang="en-US" dirty="0" smtClean="0">
                <a:latin typeface="Times New Roman" pitchFamily="18" charset="0"/>
                <a:cs typeface="Times New Roman" pitchFamily="18" charset="0"/>
              </a:rPr>
              <a:t>, shapes and proportion. They have to have good sense for selecting flowers, ribbons and other accessories to  make beautiful arrangements. Professional florists are knowledgeable about not only flowers but also designs about techniques. Most florists learn the trade mainly through apprenticeship in a flower farming </a:t>
            </a:r>
            <a:r>
              <a:rPr lang="en-US" smtClean="0">
                <a:latin typeface="Times New Roman" pitchFamily="18" charset="0"/>
                <a:cs typeface="Times New Roman" pitchFamily="18" charset="0"/>
              </a:rPr>
              <a:t>job and also </a:t>
            </a:r>
            <a:r>
              <a:rPr lang="en-US" dirty="0" smtClean="0">
                <a:latin typeface="Times New Roman" pitchFamily="18" charset="0"/>
                <a:cs typeface="Times New Roman" pitchFamily="18" charset="0"/>
              </a:rPr>
              <a:t>by attending formal floral schools and courses. However, a true passion for flowers and  a bit of aesthetic sense are all that can make a florist’s career successful.</a:t>
            </a:r>
          </a:p>
          <a:p>
            <a:pPr algn="just"/>
            <a:r>
              <a:rPr lang="en-US" dirty="0" smtClean="0">
                <a:latin typeface="Times New Roman" pitchFamily="18" charset="0"/>
                <a:cs typeface="Times New Roman" pitchFamily="18" charset="0"/>
              </a:rPr>
              <a:t>Flower designers earn fairly handsome money. But the bonus is that they work in a fresh and beautiful environment which their clients also enjoy. They work with flowers all day long in  a pleasant and fragrant atmosphere with vivid </a:t>
            </a:r>
            <a:r>
              <a:rPr lang="en-US" dirty="0" err="1" smtClean="0">
                <a:latin typeface="Times New Roman" pitchFamily="18" charset="0"/>
                <a:cs typeface="Times New Roman" pitchFamily="18" charset="0"/>
              </a:rPr>
              <a:t>colours</a:t>
            </a:r>
            <a:r>
              <a:rPr lang="en-US" dirty="0" smtClean="0">
                <a:latin typeface="Times New Roman" pitchFamily="18" charset="0"/>
                <a:cs typeface="Times New Roman" pitchFamily="18" charset="0"/>
              </a:rPr>
              <a:t> around. But their is a disadvantage too, if you are inclined to see so.  Florists deal with flowers, but miss their honey!</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9712544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Mizan\Downloads\boarder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 y="16907"/>
            <a:ext cx="91821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5" name="Explosion 1 14"/>
          <p:cNvSpPr/>
          <p:nvPr/>
        </p:nvSpPr>
        <p:spPr>
          <a:xfrm>
            <a:off x="4191000" y="180975"/>
            <a:ext cx="3962400" cy="2286000"/>
          </a:xfrm>
          <a:prstGeom prst="irregularSeal1">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Group Work</a:t>
            </a:r>
            <a:endParaRPr lang="en-US" sz="3600" dirty="0"/>
          </a:p>
        </p:txBody>
      </p:sp>
      <p:sp>
        <p:nvSpPr>
          <p:cNvPr id="16" name="TextBox 15"/>
          <p:cNvSpPr txBox="1"/>
          <p:nvPr/>
        </p:nvSpPr>
        <p:spPr>
          <a:xfrm>
            <a:off x="990600" y="2667000"/>
            <a:ext cx="7543800" cy="584775"/>
          </a:xfrm>
          <a:prstGeom prst="rect">
            <a:avLst/>
          </a:prstGeom>
          <a:noFill/>
          <a:ln>
            <a:solidFill>
              <a:schemeClr val="tx2">
                <a:lumMod val="60000"/>
                <a:lumOff val="40000"/>
              </a:schemeClr>
            </a:solidFill>
          </a:ln>
        </p:spPr>
        <p:txBody>
          <a:bodyPr wrap="square" rtlCol="0">
            <a:spAutoFit/>
          </a:bodyPr>
          <a:lstStyle/>
          <a:p>
            <a:r>
              <a:rPr lang="en-US" sz="3200" dirty="0" smtClean="0">
                <a:latin typeface="Times New Roman" pitchFamily="18" charset="0"/>
                <a:cs typeface="Times New Roman" pitchFamily="18" charset="0"/>
              </a:rPr>
              <a:t>Write the answer of the following questions</a:t>
            </a:r>
            <a:endParaRPr lang="en-US" sz="3200" dirty="0">
              <a:latin typeface="Times New Roman" pitchFamily="18" charset="0"/>
              <a:cs typeface="Times New Roman" pitchFamily="18" charset="0"/>
            </a:endParaRPr>
          </a:p>
        </p:txBody>
      </p:sp>
      <p:sp>
        <p:nvSpPr>
          <p:cNvPr id="17" name="TextBox 16"/>
          <p:cNvSpPr txBox="1"/>
          <p:nvPr/>
        </p:nvSpPr>
        <p:spPr>
          <a:xfrm>
            <a:off x="1000125" y="3590925"/>
            <a:ext cx="6477000" cy="1938992"/>
          </a:xfrm>
          <a:prstGeom prst="rect">
            <a:avLst/>
          </a:prstGeom>
          <a:noFill/>
          <a:ln>
            <a:solidFill>
              <a:srgbClr val="7030A0"/>
            </a:solidFill>
          </a:ln>
        </p:spPr>
        <p:txBody>
          <a:bodyPr wrap="square" rtlCol="0">
            <a:spAutoFit/>
          </a:bodyPr>
          <a:lstStyle/>
          <a:p>
            <a:pPr marL="342900" indent="-342900">
              <a:buAutoNum type="alphaLcPeriod"/>
            </a:pPr>
            <a:r>
              <a:rPr lang="en-US" sz="2400" dirty="0" smtClean="0">
                <a:latin typeface="Times New Roman" pitchFamily="18" charset="0"/>
                <a:cs typeface="Times New Roman" pitchFamily="18" charset="0"/>
              </a:rPr>
              <a:t>How is the career of a florist?</a:t>
            </a:r>
          </a:p>
          <a:p>
            <a:pPr marL="342900" indent="-342900">
              <a:buAutoNum type="alphaLcPeriod"/>
            </a:pPr>
            <a:r>
              <a:rPr lang="en-US" sz="2400" dirty="0" smtClean="0">
                <a:latin typeface="Times New Roman" pitchFamily="18" charset="0"/>
                <a:cs typeface="Times New Roman" pitchFamily="18" charset="0"/>
              </a:rPr>
              <a:t>What qualities do you need to have for a florist’s job?</a:t>
            </a:r>
          </a:p>
          <a:p>
            <a:pPr marL="342900" indent="-342900">
              <a:buAutoNum type="alphaLcPeriod"/>
            </a:pPr>
            <a:r>
              <a:rPr lang="en-US" sz="2400" dirty="0" smtClean="0">
                <a:latin typeface="Times New Roman" pitchFamily="18" charset="0"/>
                <a:cs typeface="Times New Roman" pitchFamily="18" charset="0"/>
              </a:rPr>
              <a:t>How do most florist learn the trade?</a:t>
            </a:r>
          </a:p>
          <a:p>
            <a:pPr marL="342900" indent="-342900">
              <a:buAutoNum type="alphaLcPeriod"/>
            </a:pPr>
            <a:r>
              <a:rPr lang="en-US" sz="2400" dirty="0" smtClean="0">
                <a:latin typeface="Times New Roman" pitchFamily="18" charset="0"/>
                <a:cs typeface="Times New Roman" pitchFamily="18" charset="0"/>
              </a:rPr>
              <a:t>What is the extra advantage of a florist’s job?</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70673930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Mizan\Downloads\boarder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 y="3402"/>
            <a:ext cx="91821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ight Triangle 1"/>
          <p:cNvSpPr/>
          <p:nvPr/>
        </p:nvSpPr>
        <p:spPr>
          <a:xfrm rot="2756274">
            <a:off x="902454" y="2101268"/>
            <a:ext cx="1340219" cy="412117"/>
          </a:xfrm>
          <a:prstGeom prst="r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7625" y="1451500"/>
            <a:ext cx="1524000" cy="369332"/>
          </a:xfrm>
          <a:prstGeom prst="rect">
            <a:avLst/>
          </a:prstGeom>
          <a:noFill/>
        </p:spPr>
        <p:txBody>
          <a:bodyPr wrap="square" rtlCol="0">
            <a:spAutoFit/>
          </a:bodyPr>
          <a:lstStyle/>
          <a:p>
            <a:pPr algn="ctr"/>
            <a:r>
              <a:rPr lang="en-US" dirty="0" smtClean="0"/>
              <a:t>Florist</a:t>
            </a:r>
            <a:endParaRPr lang="en-US" dirty="0"/>
          </a:p>
        </p:txBody>
      </p:sp>
      <p:sp>
        <p:nvSpPr>
          <p:cNvPr id="10" name="Rectangle 9"/>
          <p:cNvSpPr/>
          <p:nvPr/>
        </p:nvSpPr>
        <p:spPr>
          <a:xfrm>
            <a:off x="7411308" y="1636126"/>
            <a:ext cx="838691" cy="369332"/>
          </a:xfrm>
          <a:prstGeom prst="rect">
            <a:avLst/>
          </a:prstGeom>
          <a:ln>
            <a:solidFill>
              <a:srgbClr val="92D050"/>
            </a:solidFill>
          </a:ln>
        </p:spPr>
        <p:txBody>
          <a:bodyPr wrap="none">
            <a:spAutoFit/>
          </a:bodyPr>
          <a:lstStyle/>
          <a:p>
            <a:r>
              <a:rPr lang="en-US" dirty="0">
                <a:latin typeface="Times New Roman" pitchFamily="18" charset="0"/>
                <a:cs typeface="Times New Roman" pitchFamily="18" charset="0"/>
              </a:rPr>
              <a:t>Myself</a:t>
            </a:r>
            <a:endParaRPr lang="en-US" dirty="0"/>
          </a:p>
        </p:txBody>
      </p:sp>
      <p:sp>
        <p:nvSpPr>
          <p:cNvPr id="11" name="Right Triangle 10"/>
          <p:cNvSpPr/>
          <p:nvPr/>
        </p:nvSpPr>
        <p:spPr>
          <a:xfrm rot="7526041">
            <a:off x="6155798" y="2140298"/>
            <a:ext cx="1404404" cy="358858"/>
          </a:xfrm>
          <a:prstGeom prst="r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5005701" y="2793659"/>
            <a:ext cx="2971800" cy="923330"/>
          </a:xfrm>
          <a:prstGeom prst="rect">
            <a:avLst/>
          </a:prstGeom>
          <a:ln>
            <a:solidFill>
              <a:schemeClr val="accent6">
                <a:lumMod val="75000"/>
              </a:schemeClr>
            </a:solidFill>
          </a:ln>
        </p:spPr>
        <p:txBody>
          <a:bodyPr wrap="square">
            <a:spAutoFit/>
          </a:bodyPr>
          <a:lstStyle/>
          <a:p>
            <a:r>
              <a:rPr lang="en-US" dirty="0">
                <a:latin typeface="Times New Roman" pitchFamily="18" charset="0"/>
                <a:cs typeface="Times New Roman" pitchFamily="18" charset="0"/>
              </a:rPr>
              <a:t>Good morning and thank you. But I haven’t come to buy flowers.</a:t>
            </a:r>
          </a:p>
        </p:txBody>
      </p:sp>
      <p:sp>
        <p:nvSpPr>
          <p:cNvPr id="14" name="Rectangle 13"/>
          <p:cNvSpPr/>
          <p:nvPr/>
        </p:nvSpPr>
        <p:spPr>
          <a:xfrm>
            <a:off x="305178" y="4646057"/>
            <a:ext cx="3762953" cy="369332"/>
          </a:xfrm>
          <a:prstGeom prst="rect">
            <a:avLst/>
          </a:prstGeom>
          <a:ln>
            <a:solidFill>
              <a:srgbClr val="FFFF00"/>
            </a:solidFill>
          </a:ln>
        </p:spPr>
        <p:txBody>
          <a:bodyPr wrap="none">
            <a:spAutoFit/>
          </a:bodyPr>
          <a:lstStyle/>
          <a:p>
            <a:r>
              <a:rPr lang="en-US" dirty="0">
                <a:latin typeface="Times New Roman" pitchFamily="18" charset="0"/>
                <a:cs typeface="Times New Roman" pitchFamily="18" charset="0"/>
              </a:rPr>
              <a:t>Florist : Yes, you can ask me anything.</a:t>
            </a:r>
          </a:p>
        </p:txBody>
      </p:sp>
      <p:sp>
        <p:nvSpPr>
          <p:cNvPr id="15" name="Rectangle 14"/>
          <p:cNvSpPr/>
          <p:nvPr/>
        </p:nvSpPr>
        <p:spPr>
          <a:xfrm>
            <a:off x="213734" y="2932159"/>
            <a:ext cx="4067753" cy="646331"/>
          </a:xfrm>
          <a:prstGeom prst="rect">
            <a:avLst/>
          </a:prstGeom>
          <a:ln>
            <a:solidFill>
              <a:schemeClr val="tx2">
                <a:lumMod val="40000"/>
                <a:lumOff val="60000"/>
              </a:schemeClr>
            </a:solidFill>
          </a:ln>
        </p:spPr>
        <p:txBody>
          <a:bodyPr wrap="square">
            <a:spAutoFit/>
          </a:bodyPr>
          <a:lstStyle/>
          <a:p>
            <a:r>
              <a:rPr lang="en-US" dirty="0">
                <a:latin typeface="Times New Roman" pitchFamily="18" charset="0"/>
                <a:cs typeface="Times New Roman" pitchFamily="18" charset="0"/>
              </a:rPr>
              <a:t>Florist: Good morning. What type  of flowers do you need, Sir?</a:t>
            </a:r>
          </a:p>
        </p:txBody>
      </p:sp>
      <p:sp>
        <p:nvSpPr>
          <p:cNvPr id="16" name="Rectangle 15"/>
          <p:cNvSpPr/>
          <p:nvPr/>
        </p:nvSpPr>
        <p:spPr>
          <a:xfrm>
            <a:off x="1986438" y="51137"/>
            <a:ext cx="5638800" cy="1200329"/>
          </a:xfrm>
          <a:prstGeom prst="rect">
            <a:avLst/>
          </a:prstGeom>
          <a:solidFill>
            <a:srgbClr val="00B0F0"/>
          </a:solidFill>
          <a:ln>
            <a:solidFill>
              <a:schemeClr val="accent6">
                <a:lumMod val="75000"/>
              </a:schemeClr>
            </a:solidFill>
          </a:ln>
        </p:spPr>
        <p:txBody>
          <a:bodyPr wrap="square">
            <a:spAutoFit/>
          </a:bodyPr>
          <a:lstStyle/>
          <a:p>
            <a:pPr algn="just"/>
            <a:r>
              <a:rPr lang="en-US" sz="2400" dirty="0">
                <a:latin typeface="Times New Roman" pitchFamily="18" charset="0"/>
                <a:cs typeface="Times New Roman" pitchFamily="18" charset="0"/>
              </a:rPr>
              <a:t>D. Suppose you have met  a florist in a flower shop . Write an imaginary interview with him ? Her.</a:t>
            </a:r>
          </a:p>
        </p:txBody>
      </p:sp>
      <p:sp>
        <p:nvSpPr>
          <p:cNvPr id="17" name="Rectangle 16"/>
          <p:cNvSpPr/>
          <p:nvPr/>
        </p:nvSpPr>
        <p:spPr>
          <a:xfrm>
            <a:off x="276603" y="4008127"/>
            <a:ext cx="3724096" cy="369332"/>
          </a:xfrm>
          <a:prstGeom prst="rect">
            <a:avLst/>
          </a:prstGeom>
          <a:ln>
            <a:solidFill>
              <a:schemeClr val="accent2">
                <a:lumMod val="40000"/>
                <a:lumOff val="60000"/>
              </a:schemeClr>
            </a:solidFill>
          </a:ln>
        </p:spPr>
        <p:txBody>
          <a:bodyPr wrap="none">
            <a:spAutoFit/>
          </a:bodyPr>
          <a:lstStyle/>
          <a:p>
            <a:r>
              <a:rPr lang="en-US" dirty="0">
                <a:latin typeface="Times New Roman" pitchFamily="18" charset="0"/>
                <a:cs typeface="Times New Roman" pitchFamily="18" charset="0"/>
              </a:rPr>
              <a:t>Florist :  So, why have you come, Sir?</a:t>
            </a:r>
          </a:p>
        </p:txBody>
      </p:sp>
      <p:sp>
        <p:nvSpPr>
          <p:cNvPr id="18" name="Rectangle 17"/>
          <p:cNvSpPr/>
          <p:nvPr/>
        </p:nvSpPr>
        <p:spPr>
          <a:xfrm>
            <a:off x="5048494" y="3983488"/>
            <a:ext cx="2929007" cy="369332"/>
          </a:xfrm>
          <a:prstGeom prst="rect">
            <a:avLst/>
          </a:prstGeom>
          <a:ln>
            <a:solidFill>
              <a:schemeClr val="accent2"/>
            </a:solidFill>
          </a:ln>
        </p:spPr>
        <p:txBody>
          <a:bodyPr wrap="none">
            <a:spAutoFit/>
          </a:bodyPr>
          <a:lstStyle/>
          <a:p>
            <a:r>
              <a:rPr lang="en-US" dirty="0">
                <a:latin typeface="Times New Roman" pitchFamily="18" charset="0"/>
                <a:cs typeface="Times New Roman" pitchFamily="18" charset="0"/>
              </a:rPr>
              <a:t>Myself : I wish to talk to you.</a:t>
            </a:r>
          </a:p>
        </p:txBody>
      </p:sp>
      <p:sp>
        <p:nvSpPr>
          <p:cNvPr id="19" name="Rectangle 18"/>
          <p:cNvSpPr/>
          <p:nvPr/>
        </p:nvSpPr>
        <p:spPr>
          <a:xfrm>
            <a:off x="4572000" y="4497258"/>
            <a:ext cx="4572000" cy="923330"/>
          </a:xfrm>
          <a:prstGeom prst="rect">
            <a:avLst/>
          </a:prstGeom>
          <a:ln>
            <a:solidFill>
              <a:srgbClr val="FF0000"/>
            </a:solidFill>
          </a:ln>
        </p:spPr>
        <p:txBody>
          <a:bodyPr>
            <a:spAutoFit/>
          </a:bodyPr>
          <a:lstStyle/>
          <a:p>
            <a:r>
              <a:rPr lang="en-US" dirty="0">
                <a:latin typeface="Times New Roman" pitchFamily="18" charset="0"/>
                <a:cs typeface="Times New Roman" pitchFamily="18" charset="0"/>
              </a:rPr>
              <a:t>Myself : There are many professions in our society. But you’re selling flowers. Can you tell me the reasons</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20" name="Rectangle 19"/>
          <p:cNvSpPr/>
          <p:nvPr/>
        </p:nvSpPr>
        <p:spPr>
          <a:xfrm>
            <a:off x="104775" y="5410200"/>
            <a:ext cx="4448175" cy="1200329"/>
          </a:xfrm>
          <a:prstGeom prst="rect">
            <a:avLst/>
          </a:prstGeom>
          <a:ln>
            <a:solidFill>
              <a:srgbClr val="7030A0"/>
            </a:solidFill>
          </a:ln>
        </p:spPr>
        <p:txBody>
          <a:bodyPr wrap="square">
            <a:spAutoFit/>
          </a:bodyPr>
          <a:lstStyle/>
          <a:p>
            <a:r>
              <a:rPr lang="en-US" dirty="0">
                <a:latin typeface="Times New Roman" pitchFamily="18" charset="0"/>
                <a:cs typeface="Times New Roman" pitchFamily="18" charset="0"/>
              </a:rPr>
              <a:t>Florist : I live flowers. I have some extra qualities. I can prepare bouquets of many sizes. I can sell the flowers using some techniques. Besides, the buyers like me too.</a:t>
            </a:r>
          </a:p>
        </p:txBody>
      </p:sp>
      <p:sp>
        <p:nvSpPr>
          <p:cNvPr id="21" name="Rectangle 20"/>
          <p:cNvSpPr/>
          <p:nvPr/>
        </p:nvSpPr>
        <p:spPr>
          <a:xfrm>
            <a:off x="4805838" y="5687198"/>
            <a:ext cx="3658091" cy="646331"/>
          </a:xfrm>
          <a:prstGeom prst="rect">
            <a:avLst/>
          </a:prstGeom>
          <a:ln>
            <a:solidFill>
              <a:srgbClr val="00B0F0"/>
            </a:solidFill>
          </a:ln>
        </p:spPr>
        <p:txBody>
          <a:bodyPr wrap="square">
            <a:spAutoFit/>
          </a:bodyPr>
          <a:lstStyle/>
          <a:p>
            <a:r>
              <a:rPr lang="en-US" dirty="0">
                <a:latin typeface="Times New Roman" pitchFamily="18" charset="0"/>
                <a:cs typeface="Times New Roman" pitchFamily="18" charset="0"/>
              </a:rPr>
              <a:t>Myself : How much money can you earn  a day?</a:t>
            </a:r>
          </a:p>
        </p:txBody>
      </p:sp>
      <p:sp>
        <p:nvSpPr>
          <p:cNvPr id="3" name="TextBox 2"/>
          <p:cNvSpPr txBox="1"/>
          <p:nvPr/>
        </p:nvSpPr>
        <p:spPr>
          <a:xfrm>
            <a:off x="2514600" y="2288131"/>
            <a:ext cx="3581400" cy="400110"/>
          </a:xfrm>
          <a:prstGeom prst="rect">
            <a:avLst/>
          </a:prstGeom>
          <a:solidFill>
            <a:schemeClr val="accent2">
              <a:lumMod val="75000"/>
            </a:schemeClr>
          </a:solidFill>
        </p:spPr>
        <p:txBody>
          <a:bodyPr wrap="square" rtlCol="0">
            <a:spAutoFit/>
          </a:bodyPr>
          <a:lstStyle/>
          <a:p>
            <a:pPr algn="ctr"/>
            <a:r>
              <a:rPr lang="en-US" sz="2000" dirty="0" smtClean="0">
                <a:latin typeface="Century" pitchFamily="18" charset="0"/>
              </a:rPr>
              <a:t>It will be applied by turns</a:t>
            </a:r>
            <a:endParaRPr lang="en-US" sz="2000" dirty="0">
              <a:latin typeface="Century" pitchFamily="18" charset="0"/>
            </a:endParaRPr>
          </a:p>
        </p:txBody>
      </p:sp>
      <p:sp>
        <p:nvSpPr>
          <p:cNvPr id="4" name="Oval 3"/>
          <p:cNvSpPr/>
          <p:nvPr/>
        </p:nvSpPr>
        <p:spPr>
          <a:xfrm>
            <a:off x="3733800" y="1253177"/>
            <a:ext cx="1752600" cy="103495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Agency FB" pitchFamily="34" charset="0"/>
              </a:rPr>
              <a:t>Evaluation</a:t>
            </a:r>
            <a:endParaRPr lang="en-US" sz="2400" dirty="0">
              <a:latin typeface="Agency FB" pitchFamily="34" charset="0"/>
            </a:endParaRPr>
          </a:p>
        </p:txBody>
      </p:sp>
    </p:spTree>
    <p:extLst>
      <p:ext uri="{BB962C8B-B14F-4D97-AF65-F5344CB8AC3E}">
        <p14:creationId xmlns:p14="http://schemas.microsoft.com/office/powerpoint/2010/main" val="184345544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Mizan\Downloads\boarder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 y="16907"/>
            <a:ext cx="91821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041925" y="3628222"/>
            <a:ext cx="3820277" cy="369332"/>
          </a:xfrm>
          <a:prstGeom prst="rect">
            <a:avLst/>
          </a:prstGeom>
          <a:ln>
            <a:solidFill>
              <a:schemeClr val="tx1">
                <a:lumMod val="85000"/>
                <a:lumOff val="15000"/>
              </a:schemeClr>
            </a:solidFill>
          </a:ln>
        </p:spPr>
        <p:txBody>
          <a:bodyPr wrap="none">
            <a:spAutoFit/>
          </a:bodyPr>
          <a:lstStyle/>
          <a:p>
            <a:r>
              <a:rPr lang="en-US" dirty="0">
                <a:latin typeface="Times New Roman" pitchFamily="18" charset="0"/>
                <a:cs typeface="Times New Roman" pitchFamily="18" charset="0"/>
              </a:rPr>
              <a:t>Florist : More than seven hundred taka.</a:t>
            </a:r>
          </a:p>
        </p:txBody>
      </p:sp>
      <p:sp>
        <p:nvSpPr>
          <p:cNvPr id="4" name="Right Triangle 3"/>
          <p:cNvSpPr/>
          <p:nvPr/>
        </p:nvSpPr>
        <p:spPr>
          <a:xfrm rot="2610698">
            <a:off x="2010116" y="2796795"/>
            <a:ext cx="1340219" cy="412117"/>
          </a:xfrm>
          <a:prstGeom prst="r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Triangle 4"/>
          <p:cNvSpPr/>
          <p:nvPr/>
        </p:nvSpPr>
        <p:spPr>
          <a:xfrm rot="7526041">
            <a:off x="6175706" y="2638040"/>
            <a:ext cx="1404404" cy="358858"/>
          </a:xfrm>
          <a:prstGeom prst="r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5553075" y="3351223"/>
            <a:ext cx="3505200" cy="646331"/>
          </a:xfrm>
          <a:prstGeom prst="rect">
            <a:avLst/>
          </a:prstGeom>
          <a:ln>
            <a:solidFill>
              <a:srgbClr val="00B0F0"/>
            </a:solidFill>
          </a:ln>
        </p:spPr>
        <p:txBody>
          <a:bodyPr wrap="square">
            <a:spAutoFit/>
          </a:bodyPr>
          <a:lstStyle/>
          <a:p>
            <a:r>
              <a:rPr lang="en-US" dirty="0">
                <a:latin typeface="Times New Roman" pitchFamily="18" charset="0"/>
                <a:cs typeface="Times New Roman" pitchFamily="18" charset="0"/>
              </a:rPr>
              <a:t>Myself : Very good, Do you enjoy your profession?</a:t>
            </a:r>
          </a:p>
        </p:txBody>
      </p:sp>
      <p:sp>
        <p:nvSpPr>
          <p:cNvPr id="6" name="Rectangle 5"/>
          <p:cNvSpPr/>
          <p:nvPr/>
        </p:nvSpPr>
        <p:spPr>
          <a:xfrm>
            <a:off x="990600" y="4724400"/>
            <a:ext cx="2877711" cy="369332"/>
          </a:xfrm>
          <a:prstGeom prst="rect">
            <a:avLst/>
          </a:prstGeom>
          <a:ln>
            <a:solidFill>
              <a:srgbClr val="FFC000"/>
            </a:solidFill>
          </a:ln>
        </p:spPr>
        <p:txBody>
          <a:bodyPr wrap="none">
            <a:spAutoFit/>
          </a:bodyPr>
          <a:lstStyle/>
          <a:p>
            <a:r>
              <a:rPr lang="en-US" dirty="0">
                <a:latin typeface="Times New Roman" pitchFamily="18" charset="0"/>
                <a:cs typeface="Times New Roman" pitchFamily="18" charset="0"/>
              </a:rPr>
              <a:t>Florist : Of course. I enjoy it.</a:t>
            </a:r>
          </a:p>
        </p:txBody>
      </p:sp>
      <p:sp>
        <p:nvSpPr>
          <p:cNvPr id="7" name="Rectangle 6"/>
          <p:cNvSpPr/>
          <p:nvPr/>
        </p:nvSpPr>
        <p:spPr>
          <a:xfrm>
            <a:off x="5637769" y="4387334"/>
            <a:ext cx="2065630" cy="369332"/>
          </a:xfrm>
          <a:prstGeom prst="rect">
            <a:avLst/>
          </a:prstGeom>
        </p:spPr>
        <p:txBody>
          <a:bodyPr wrap="none">
            <a:spAutoFit/>
          </a:bodyPr>
          <a:lstStyle/>
          <a:p>
            <a:r>
              <a:rPr lang="en-US" dirty="0">
                <a:latin typeface="Times New Roman" pitchFamily="18" charset="0"/>
                <a:cs typeface="Times New Roman" pitchFamily="18" charset="0"/>
              </a:rPr>
              <a:t>Myself : Thank you.</a:t>
            </a:r>
          </a:p>
        </p:txBody>
      </p:sp>
      <p:sp>
        <p:nvSpPr>
          <p:cNvPr id="9" name="Rectangle 8"/>
          <p:cNvSpPr/>
          <p:nvPr/>
        </p:nvSpPr>
        <p:spPr>
          <a:xfrm>
            <a:off x="990600" y="5638800"/>
            <a:ext cx="1886863" cy="369332"/>
          </a:xfrm>
          <a:prstGeom prst="rect">
            <a:avLst/>
          </a:prstGeom>
        </p:spPr>
        <p:txBody>
          <a:bodyPr wrap="none">
            <a:spAutoFit/>
          </a:bodyPr>
          <a:lstStyle/>
          <a:p>
            <a:r>
              <a:rPr lang="en-US" dirty="0">
                <a:latin typeface="Times New Roman" pitchFamily="18" charset="0"/>
                <a:cs typeface="Times New Roman" pitchFamily="18" charset="0"/>
              </a:rPr>
              <a:t>Florist : Welcome.</a:t>
            </a:r>
          </a:p>
        </p:txBody>
      </p:sp>
      <p:sp>
        <p:nvSpPr>
          <p:cNvPr id="10" name="Rectangle 9"/>
          <p:cNvSpPr/>
          <p:nvPr/>
        </p:nvSpPr>
        <p:spPr>
          <a:xfrm>
            <a:off x="1536253" y="1956633"/>
            <a:ext cx="787395" cy="369332"/>
          </a:xfrm>
          <a:prstGeom prst="rect">
            <a:avLst/>
          </a:prstGeom>
        </p:spPr>
        <p:txBody>
          <a:bodyPr wrap="none">
            <a:spAutoFit/>
          </a:bodyPr>
          <a:lstStyle/>
          <a:p>
            <a:r>
              <a:rPr lang="en-US" dirty="0" smtClean="0">
                <a:latin typeface="Times New Roman" pitchFamily="18" charset="0"/>
                <a:cs typeface="Times New Roman" pitchFamily="18" charset="0"/>
              </a:rPr>
              <a:t>Florist</a:t>
            </a:r>
            <a:endParaRPr lang="en-US" dirty="0"/>
          </a:p>
        </p:txBody>
      </p:sp>
      <p:sp>
        <p:nvSpPr>
          <p:cNvPr id="11" name="Rectangle 10"/>
          <p:cNvSpPr/>
          <p:nvPr/>
        </p:nvSpPr>
        <p:spPr>
          <a:xfrm>
            <a:off x="7267575" y="1770882"/>
            <a:ext cx="838691" cy="369332"/>
          </a:xfrm>
          <a:prstGeom prst="rect">
            <a:avLst/>
          </a:prstGeom>
        </p:spPr>
        <p:txBody>
          <a:bodyPr wrap="none">
            <a:spAutoFit/>
          </a:bodyPr>
          <a:lstStyle/>
          <a:p>
            <a:r>
              <a:rPr lang="en-US" dirty="0">
                <a:latin typeface="Times New Roman" pitchFamily="18" charset="0"/>
                <a:cs typeface="Times New Roman" pitchFamily="18" charset="0"/>
              </a:rPr>
              <a:t>Myself</a:t>
            </a:r>
            <a:endParaRPr lang="en-US" dirty="0"/>
          </a:p>
        </p:txBody>
      </p:sp>
    </p:spTree>
    <p:extLst>
      <p:ext uri="{BB962C8B-B14F-4D97-AF65-F5344CB8AC3E}">
        <p14:creationId xmlns:p14="http://schemas.microsoft.com/office/powerpoint/2010/main" val="345767009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izan\Downloads\boarder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821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657600" y="3276600"/>
            <a:ext cx="4876800" cy="2062103"/>
          </a:xfrm>
          <a:prstGeom prst="rect">
            <a:avLst/>
          </a:prstGeom>
          <a:ln>
            <a:solidFill>
              <a:srgbClr val="FF0000"/>
            </a:solidFill>
          </a:ln>
        </p:spPr>
        <p:txBody>
          <a:bodyPr wrap="square">
            <a:spAutoFit/>
          </a:bodyPr>
          <a:lstStyle/>
          <a:p>
            <a:pPr algn="just"/>
            <a:r>
              <a:rPr lang="en-US" sz="3200" dirty="0">
                <a:latin typeface="Times New Roman" pitchFamily="18" charset="0"/>
                <a:cs typeface="Times New Roman" pitchFamily="18" charset="0"/>
              </a:rPr>
              <a:t>E. Write a short paragraph  giving  reasons why  you like or dislike the job of a florist.</a:t>
            </a:r>
          </a:p>
        </p:txBody>
      </p:sp>
      <p:sp>
        <p:nvSpPr>
          <p:cNvPr id="4" name="Rounded Rectangle 3"/>
          <p:cNvSpPr/>
          <p:nvPr/>
        </p:nvSpPr>
        <p:spPr>
          <a:xfrm>
            <a:off x="2209800" y="1278672"/>
            <a:ext cx="5562600" cy="6858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latin typeface="Times New Roman" pitchFamily="18" charset="0"/>
                <a:cs typeface="Times New Roman" pitchFamily="18" charset="0"/>
              </a:rPr>
              <a:t>Home work</a:t>
            </a:r>
          </a:p>
        </p:txBody>
      </p:sp>
      <p:pic>
        <p:nvPicPr>
          <p:cNvPr id="2050" name="Picture 2" descr="C:\Users\Mizan\Downloads\Florist1.jf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3124200"/>
            <a:ext cx="2743200" cy="2305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411070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izan\Downloads\boarder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821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Flowchart: Data 1"/>
          <p:cNvSpPr/>
          <p:nvPr/>
        </p:nvSpPr>
        <p:spPr>
          <a:xfrm rot="481466">
            <a:off x="2954279" y="1313241"/>
            <a:ext cx="3998062" cy="4303321"/>
          </a:xfrm>
          <a:prstGeom prst="flowChartInputOutpu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latin typeface="Century" pitchFamily="18" charset="0"/>
                <a:cs typeface="Times New Roman" pitchFamily="18" charset="0"/>
              </a:rPr>
              <a:t>Thanks to all </a:t>
            </a:r>
            <a:endParaRPr lang="en-US" sz="4800" dirty="0">
              <a:latin typeface="Century" pitchFamily="18" charset="0"/>
              <a:cs typeface="Times New Roman" pitchFamily="18" charset="0"/>
            </a:endParaRPr>
          </a:p>
        </p:txBody>
      </p:sp>
    </p:spTree>
    <p:extLst>
      <p:ext uri="{BB962C8B-B14F-4D97-AF65-F5344CB8AC3E}">
        <p14:creationId xmlns:p14="http://schemas.microsoft.com/office/powerpoint/2010/main" val="355411070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Mizan\Downloads\boarder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821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618140" y="838200"/>
            <a:ext cx="5840060" cy="707886"/>
          </a:xfrm>
          <a:prstGeom prst="rect">
            <a:avLst/>
          </a:prstGeom>
          <a:ln>
            <a:solidFill>
              <a:srgbClr val="FFFF00"/>
            </a:solidFill>
          </a:ln>
        </p:spPr>
        <p:txBody>
          <a:bodyPr wrap="none">
            <a:spAutoFit/>
          </a:bodyPr>
          <a:lstStyle/>
          <a:p>
            <a:pPr algn="ctr"/>
            <a:r>
              <a:rPr lang="en-US" sz="4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Teacher’s Identity</a:t>
            </a:r>
          </a:p>
        </p:txBody>
      </p:sp>
      <p:sp>
        <p:nvSpPr>
          <p:cNvPr id="4" name="Rectangle 3"/>
          <p:cNvSpPr/>
          <p:nvPr/>
        </p:nvSpPr>
        <p:spPr>
          <a:xfrm>
            <a:off x="762000" y="2181225"/>
            <a:ext cx="4572000" cy="3046988"/>
          </a:xfrm>
          <a:prstGeom prst="rect">
            <a:avLst/>
          </a:prstGeom>
          <a:ln>
            <a:solidFill>
              <a:schemeClr val="accent6">
                <a:lumMod val="75000"/>
              </a:schemeClr>
            </a:solidFill>
          </a:ln>
        </p:spPr>
        <p:txBody>
          <a:bodyPr>
            <a:spAutoFit/>
          </a:bodyPr>
          <a:lstStyle/>
          <a:p>
            <a:pPr algn="ctr"/>
            <a:r>
              <a:rPr lang="en-US" sz="2400" dirty="0">
                <a:latin typeface="Times New Roman" pitchFamily="18" charset="0"/>
                <a:cs typeface="Times New Roman" pitchFamily="18" charset="0"/>
              </a:rPr>
              <a:t>Md. </a:t>
            </a:r>
            <a:r>
              <a:rPr lang="en-US" sz="2400" dirty="0" err="1">
                <a:latin typeface="Times New Roman" pitchFamily="18" charset="0"/>
                <a:cs typeface="Times New Roman" pitchFamily="18" charset="0"/>
              </a:rPr>
              <a:t>Mizanur</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Rahman</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B.A.(</a:t>
            </a:r>
            <a:r>
              <a:rPr lang="en-US" sz="2400" dirty="0" err="1">
                <a:latin typeface="Times New Roman" pitchFamily="18" charset="0"/>
                <a:cs typeface="Times New Roman" pitchFamily="18" charset="0"/>
              </a:rPr>
              <a:t>Hons</a:t>
            </a:r>
            <a:r>
              <a:rPr lang="en-US" sz="2400" dirty="0">
                <a:latin typeface="Times New Roman" pitchFamily="18" charset="0"/>
                <a:cs typeface="Times New Roman" pitchFamily="18" charset="0"/>
              </a:rPr>
              <a:t>.), M.A. in English, B.Ed.</a:t>
            </a:r>
          </a:p>
          <a:p>
            <a:pPr algn="ctr"/>
            <a:r>
              <a:rPr lang="en-US" sz="2400" dirty="0">
                <a:latin typeface="Times New Roman" pitchFamily="18" charset="0"/>
                <a:cs typeface="Times New Roman" pitchFamily="18" charset="0"/>
              </a:rPr>
              <a:t>Assistant Teacher</a:t>
            </a:r>
          </a:p>
          <a:p>
            <a:r>
              <a:rPr lang="en-US" sz="2400" dirty="0">
                <a:latin typeface="Times New Roman" pitchFamily="18" charset="0"/>
                <a:cs typeface="Times New Roman" pitchFamily="18" charset="0"/>
              </a:rPr>
              <a:t>Police Lines School and College, </a:t>
            </a:r>
            <a:r>
              <a:rPr lang="en-US" sz="2400" dirty="0" err="1">
                <a:latin typeface="Times New Roman" pitchFamily="18" charset="0"/>
                <a:cs typeface="Times New Roman" pitchFamily="18" charset="0"/>
              </a:rPr>
              <a:t>Pabna</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E-mail: </a:t>
            </a:r>
            <a:r>
              <a:rPr lang="en-US" sz="2400" u="sng" dirty="0">
                <a:latin typeface="Times New Roman" pitchFamily="18" charset="0"/>
                <a:cs typeface="Times New Roman" pitchFamily="18" charset="0"/>
                <a:hlinkClick r:id="rId3"/>
              </a:rPr>
              <a:t>mizanplsc@gmail.com</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Cell Phone :01737979719 </a:t>
            </a: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38800" y="2209800"/>
            <a:ext cx="2819400" cy="3046988"/>
          </a:xfrm>
          <a:prstGeom prst="rect">
            <a:avLst/>
          </a:prstGeom>
        </p:spPr>
      </p:pic>
    </p:spTree>
    <p:extLst>
      <p:ext uri="{BB962C8B-B14F-4D97-AF65-F5344CB8AC3E}">
        <p14:creationId xmlns:p14="http://schemas.microsoft.com/office/powerpoint/2010/main" val="18890536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Mizan\Downloads\boarder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821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371600" y="2438400"/>
            <a:ext cx="3810000" cy="3046988"/>
          </a:xfrm>
          <a:prstGeom prst="rect">
            <a:avLst/>
          </a:prstGeom>
          <a:ln>
            <a:solidFill>
              <a:srgbClr val="FF0000"/>
            </a:solidFill>
          </a:ln>
        </p:spPr>
        <p:txBody>
          <a:bodyPr wrap="square">
            <a:spAutoFit/>
          </a:bodyPr>
          <a:lstStyle/>
          <a:p>
            <a:r>
              <a:rPr lang="en-US" sz="2400" dirty="0">
                <a:latin typeface="Times New Roman" pitchFamily="18" charset="0"/>
                <a:cs typeface="Times New Roman" pitchFamily="18" charset="0"/>
              </a:rPr>
              <a:t>Class:  Nine/ Ten</a:t>
            </a:r>
          </a:p>
          <a:p>
            <a:r>
              <a:rPr lang="en-US" sz="2400" dirty="0">
                <a:latin typeface="Times New Roman" pitchFamily="18" charset="0"/>
                <a:cs typeface="Times New Roman" pitchFamily="18" charset="0"/>
              </a:rPr>
              <a:t>Subject:  English 1</a:t>
            </a:r>
            <a:r>
              <a:rPr lang="en-US" sz="2400" baseline="30000" dirty="0">
                <a:latin typeface="Times New Roman" pitchFamily="18" charset="0"/>
                <a:cs typeface="Times New Roman" pitchFamily="18" charset="0"/>
              </a:rPr>
              <a:t>st</a:t>
            </a:r>
            <a:r>
              <a:rPr lang="en-US" sz="2400" dirty="0">
                <a:latin typeface="Times New Roman" pitchFamily="18" charset="0"/>
                <a:cs typeface="Times New Roman" pitchFamily="18" charset="0"/>
              </a:rPr>
              <a:t> Paper</a:t>
            </a:r>
          </a:p>
          <a:p>
            <a:r>
              <a:rPr lang="en-US" sz="2400" dirty="0">
                <a:latin typeface="Times New Roman" pitchFamily="18" charset="0"/>
                <a:cs typeface="Times New Roman" pitchFamily="18" charset="0"/>
              </a:rPr>
              <a:t>Unit:  </a:t>
            </a:r>
            <a:r>
              <a:rPr lang="en-US" sz="2400" dirty="0" smtClean="0">
                <a:latin typeface="Times New Roman" pitchFamily="18" charset="0"/>
                <a:cs typeface="Times New Roman" pitchFamily="18" charset="0"/>
              </a:rPr>
              <a:t>Nine  (Unconventional Jobs)</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Lesson:  </a:t>
            </a:r>
            <a:r>
              <a:rPr lang="en-US" sz="2400" dirty="0" smtClean="0">
                <a:latin typeface="Times New Roman" pitchFamily="18" charset="0"/>
                <a:cs typeface="Times New Roman" pitchFamily="18" charset="0"/>
              </a:rPr>
              <a:t>Three </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Lesson Title:  </a:t>
            </a:r>
            <a:r>
              <a:rPr lang="en-US" sz="2400" dirty="0" smtClean="0">
                <a:latin typeface="Times New Roman" pitchFamily="18" charset="0"/>
                <a:cs typeface="Times New Roman" pitchFamily="18" charset="0"/>
              </a:rPr>
              <a:t>Floral Career</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Class Duration:  40 minutes</a:t>
            </a:r>
          </a:p>
          <a:p>
            <a:r>
              <a:rPr lang="en-US" sz="2400" dirty="0">
                <a:latin typeface="Times New Roman" pitchFamily="18" charset="0"/>
                <a:cs typeface="Times New Roman" pitchFamily="18" charset="0"/>
              </a:rPr>
              <a:t>Date:  </a:t>
            </a:r>
            <a:r>
              <a:rPr lang="en-US" sz="2400" dirty="0" smtClean="0">
                <a:latin typeface="Times New Roman" pitchFamily="18" charset="0"/>
                <a:cs typeface="Times New Roman" pitchFamily="18" charset="0"/>
              </a:rPr>
              <a:t>04/03/2020</a:t>
            </a:r>
            <a:endParaRPr lang="en-US" sz="2400" dirty="0">
              <a:latin typeface="Times New Roman" pitchFamily="18" charset="0"/>
              <a:cs typeface="Times New Roman" pitchFamily="18" charset="0"/>
            </a:endParaRPr>
          </a:p>
        </p:txBody>
      </p:sp>
      <p:pic>
        <p:nvPicPr>
          <p:cNvPr id="4" name="Picture 2" descr="G:\presentation picture\textboo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2407622"/>
            <a:ext cx="2667000" cy="310854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057400" y="990600"/>
            <a:ext cx="5715000" cy="707886"/>
          </a:xfrm>
          <a:prstGeom prst="rect">
            <a:avLst/>
          </a:prstGeom>
          <a:ln>
            <a:solidFill>
              <a:srgbClr val="00B0F0"/>
            </a:solidFill>
          </a:ln>
        </p:spPr>
        <p:txBody>
          <a:bodyPr wrap="square">
            <a:spAutoFit/>
          </a:bodyPr>
          <a:lstStyle/>
          <a:p>
            <a:pPr algn="ctr"/>
            <a:r>
              <a:rPr lang="en-US" sz="4000" dirty="0">
                <a:latin typeface="Times New Roman" pitchFamily="18" charset="0"/>
                <a:cs typeface="Times New Roman" pitchFamily="18" charset="0"/>
              </a:rPr>
              <a:t>Lesson’s Introduction</a:t>
            </a:r>
          </a:p>
        </p:txBody>
      </p:sp>
    </p:spTree>
    <p:extLst>
      <p:ext uri="{BB962C8B-B14F-4D97-AF65-F5344CB8AC3E}">
        <p14:creationId xmlns:p14="http://schemas.microsoft.com/office/powerpoint/2010/main" val="92071490"/>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Mizan\Downloads\boarder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821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894770" y="682079"/>
            <a:ext cx="4649030" cy="769441"/>
          </a:xfrm>
          <a:prstGeom prst="rect">
            <a:avLst/>
          </a:prstGeom>
          <a:ln>
            <a:solidFill>
              <a:srgbClr val="00B0F0"/>
            </a:solidFill>
          </a:ln>
        </p:spPr>
        <p:txBody>
          <a:bodyPr wrap="none">
            <a:spAutoFit/>
          </a:bodyPr>
          <a:lstStyle/>
          <a:p>
            <a:pPr algn="ctr"/>
            <a:r>
              <a:rPr lang="en-US" sz="4400" dirty="0">
                <a:latin typeface="Times New Roman" pitchFamily="18" charset="0"/>
                <a:cs typeface="Times New Roman" pitchFamily="18" charset="0"/>
              </a:rPr>
              <a:t>Learning Outcomes</a:t>
            </a:r>
          </a:p>
        </p:txBody>
      </p:sp>
      <p:sp>
        <p:nvSpPr>
          <p:cNvPr id="4" name="Rectangle 3"/>
          <p:cNvSpPr/>
          <p:nvPr/>
        </p:nvSpPr>
        <p:spPr>
          <a:xfrm>
            <a:off x="914400" y="2362200"/>
            <a:ext cx="6629400" cy="3108543"/>
          </a:xfrm>
          <a:prstGeom prst="rect">
            <a:avLst/>
          </a:prstGeom>
          <a:ln>
            <a:solidFill>
              <a:srgbClr val="7030A0"/>
            </a:solidFill>
          </a:ln>
        </p:spPr>
        <p:txBody>
          <a:bodyPr wrap="square">
            <a:spAutoFit/>
          </a:bodyPr>
          <a:lstStyle/>
          <a:p>
            <a:r>
              <a:rPr lang="en-US" sz="2800" b="1" dirty="0">
                <a:latin typeface="Times New Roman" pitchFamily="18" charset="0"/>
                <a:cs typeface="Times New Roman" pitchFamily="18" charset="0"/>
              </a:rPr>
              <a:t> </a:t>
            </a:r>
          </a:p>
          <a:p>
            <a:r>
              <a:rPr lang="en-US" sz="2800" b="1" dirty="0">
                <a:latin typeface="Times New Roman" pitchFamily="18" charset="0"/>
                <a:cs typeface="Times New Roman" pitchFamily="18" charset="0"/>
              </a:rPr>
              <a:t>The students will be able to:</a:t>
            </a:r>
            <a:endParaRPr lang="en-US" sz="2800" dirty="0">
              <a:latin typeface="Times New Roman" pitchFamily="18" charset="0"/>
              <a:cs typeface="Times New Roman" pitchFamily="18" charset="0"/>
            </a:endParaRPr>
          </a:p>
          <a:p>
            <a:r>
              <a:rPr lang="en-US" sz="2800" dirty="0" err="1" smtClean="0">
                <a:latin typeface="Times New Roman" pitchFamily="18" charset="0"/>
                <a:cs typeface="Times New Roman" pitchFamily="18" charset="0"/>
              </a:rPr>
              <a:t>i.read</a:t>
            </a:r>
            <a:r>
              <a:rPr lang="en-US" sz="2800" dirty="0" smtClean="0">
                <a:latin typeface="Times New Roman" pitchFamily="18" charset="0"/>
                <a:cs typeface="Times New Roman" pitchFamily="18" charset="0"/>
              </a:rPr>
              <a:t> intensively and extensively.</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ii. p</a:t>
            </a:r>
            <a:r>
              <a:rPr lang="en-US" sz="2800" dirty="0" smtClean="0">
                <a:latin typeface="Times New Roman" pitchFamily="18" charset="0"/>
                <a:cs typeface="Times New Roman" pitchFamily="18" charset="0"/>
              </a:rPr>
              <a:t>articipate in debate, discussion.</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iii. w</a:t>
            </a:r>
            <a:r>
              <a:rPr lang="en-US" sz="2800" dirty="0" smtClean="0">
                <a:latin typeface="Times New Roman" pitchFamily="18" charset="0"/>
                <a:cs typeface="Times New Roman" pitchFamily="18" charset="0"/>
              </a:rPr>
              <a:t>rite a short paragraph about the job of a florist.</a:t>
            </a:r>
            <a:endParaRPr lang="en-US" sz="2800" dirty="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45641771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izan\Downloads\boarder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8900"/>
            <a:ext cx="91821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133600" y="1030069"/>
            <a:ext cx="6324600" cy="1077218"/>
          </a:xfrm>
          <a:prstGeom prst="rect">
            <a:avLst/>
          </a:prstGeom>
          <a:ln>
            <a:solidFill>
              <a:srgbClr val="FFC000"/>
            </a:solidFill>
          </a:ln>
        </p:spPr>
        <p:txBody>
          <a:bodyPr wrap="square">
            <a:spAutoFit/>
          </a:bodyPr>
          <a:lstStyle/>
          <a:p>
            <a:r>
              <a:rPr lang="en-US" sz="3200" dirty="0">
                <a:latin typeface="Times New Roman" pitchFamily="18" charset="0"/>
                <a:cs typeface="Times New Roman" pitchFamily="18" charset="0"/>
              </a:rPr>
              <a:t>A. Look at the pictures and say what you see in them.</a:t>
            </a:r>
          </a:p>
        </p:txBody>
      </p:sp>
      <p:pic>
        <p:nvPicPr>
          <p:cNvPr id="3" name="Picture 2" descr="C:\Users\Mizan\Downloads\Florist1.jf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34025" y="2514600"/>
            <a:ext cx="2647950" cy="28956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Mizan\Downloads\florist 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3925" y="2514600"/>
            <a:ext cx="4000500" cy="289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411070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izan\Downloads\boarder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 y="0"/>
            <a:ext cx="91821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447800" y="762000"/>
            <a:ext cx="6629400" cy="2308324"/>
          </a:xfrm>
          <a:prstGeom prst="rect">
            <a:avLst/>
          </a:prstGeom>
          <a:solidFill>
            <a:srgbClr val="FF0000"/>
          </a:solidFill>
        </p:spPr>
        <p:txBody>
          <a:bodyPr wrap="square">
            <a:spAutoFit/>
          </a:bodyPr>
          <a:lstStyle/>
          <a:p>
            <a:pPr algn="ctr"/>
            <a:endParaRPr lang="en-US" sz="4800" dirty="0" smtClean="0">
              <a:latin typeface="Times New Roman" pitchFamily="18" charset="0"/>
              <a:cs typeface="Times New Roman" pitchFamily="18" charset="0"/>
            </a:endParaRPr>
          </a:p>
          <a:p>
            <a:pPr algn="ctr"/>
            <a:r>
              <a:rPr lang="en-US" sz="4800" dirty="0" smtClean="0">
                <a:latin typeface="Times New Roman" pitchFamily="18" charset="0"/>
                <a:cs typeface="Times New Roman" pitchFamily="18" charset="0"/>
              </a:rPr>
              <a:t>Today’s Lesson</a:t>
            </a:r>
          </a:p>
          <a:p>
            <a:pPr algn="ctr"/>
            <a:endParaRPr lang="en-US" sz="4800" dirty="0">
              <a:latin typeface="Times New Roman" pitchFamily="18" charset="0"/>
              <a:cs typeface="Times New Roman" pitchFamily="18" charset="0"/>
            </a:endParaRPr>
          </a:p>
        </p:txBody>
      </p:sp>
      <p:sp>
        <p:nvSpPr>
          <p:cNvPr id="5" name="Horizontal Scroll 4"/>
          <p:cNvSpPr/>
          <p:nvPr/>
        </p:nvSpPr>
        <p:spPr>
          <a:xfrm>
            <a:off x="1447800" y="3575566"/>
            <a:ext cx="6553200" cy="1910834"/>
          </a:xfrm>
          <a:prstGeom prst="horizontalScroll">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latin typeface="Times New Roman" pitchFamily="18" charset="0"/>
              <a:cs typeface="Times New Roman" pitchFamily="18" charset="0"/>
            </a:endParaRPr>
          </a:p>
          <a:p>
            <a:pPr algn="ctr"/>
            <a:r>
              <a:rPr lang="en-US" sz="3600" dirty="0" smtClean="0">
                <a:latin typeface="Times New Roman" pitchFamily="18" charset="0"/>
                <a:cs typeface="Times New Roman" pitchFamily="18" charset="0"/>
              </a:rPr>
              <a:t>Floral </a:t>
            </a:r>
            <a:r>
              <a:rPr lang="en-US" sz="3600" dirty="0">
                <a:latin typeface="Times New Roman" pitchFamily="18" charset="0"/>
                <a:cs typeface="Times New Roman" pitchFamily="18" charset="0"/>
              </a:rPr>
              <a:t>Career</a:t>
            </a:r>
          </a:p>
          <a:p>
            <a:pPr algn="ct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333540572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izan\Downloads\boarder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82100" cy="6858000"/>
          </a:xfrm>
          <a:prstGeom prst="rect">
            <a:avLst/>
          </a:prstGeom>
          <a:solidFill>
            <a:srgbClr val="FF0000"/>
          </a:solidFill>
          <a:extLst/>
        </p:spPr>
      </p:pic>
      <p:sp>
        <p:nvSpPr>
          <p:cNvPr id="2" name="Rectangle 1"/>
          <p:cNvSpPr/>
          <p:nvPr/>
        </p:nvSpPr>
        <p:spPr>
          <a:xfrm>
            <a:off x="1181100" y="533400"/>
            <a:ext cx="7277100" cy="1200329"/>
          </a:xfrm>
          <a:prstGeom prst="rect">
            <a:avLst/>
          </a:prstGeom>
          <a:solidFill>
            <a:srgbClr val="FFC000"/>
          </a:solidFill>
        </p:spPr>
        <p:txBody>
          <a:bodyPr wrap="square">
            <a:spAutoFit/>
          </a:bodyPr>
          <a:lstStyle/>
          <a:p>
            <a:pPr algn="just"/>
            <a:r>
              <a:rPr lang="en-US" sz="2400" dirty="0">
                <a:latin typeface="Times New Roman" pitchFamily="18" charset="0"/>
                <a:cs typeface="Times New Roman" pitchFamily="18" charset="0"/>
              </a:rPr>
              <a:t>B. Work in pairs. Choose a job from the box below but don’t tell your partner. Ask and answer the following Yes / No questions to find out what the job is.</a:t>
            </a:r>
          </a:p>
        </p:txBody>
      </p:sp>
      <p:graphicFrame>
        <p:nvGraphicFramePr>
          <p:cNvPr id="5" name="Table 4"/>
          <p:cNvGraphicFramePr>
            <a:graphicFrameLocks noGrp="1"/>
          </p:cNvGraphicFramePr>
          <p:nvPr>
            <p:extLst>
              <p:ext uri="{D42A27DB-BD31-4B8C-83A1-F6EECF244321}">
                <p14:modId xmlns:p14="http://schemas.microsoft.com/office/powerpoint/2010/main" val="343710117"/>
              </p:ext>
            </p:extLst>
          </p:nvPr>
        </p:nvGraphicFramePr>
        <p:xfrm>
          <a:off x="819150" y="2895600"/>
          <a:ext cx="7543800" cy="3840480"/>
        </p:xfrm>
        <a:graphic>
          <a:graphicData uri="http://schemas.openxmlformats.org/drawingml/2006/table">
            <a:tbl>
              <a:tblPr firstRow="1" bandRow="1">
                <a:tableStyleId>{5C22544A-7EE6-4342-B048-85BDC9FD1C3A}</a:tableStyleId>
              </a:tblPr>
              <a:tblGrid>
                <a:gridCol w="2514600"/>
                <a:gridCol w="2514600"/>
                <a:gridCol w="2514600"/>
              </a:tblGrid>
              <a:tr h="370840">
                <a:tc>
                  <a:txBody>
                    <a:bodyPr/>
                    <a:lstStyle/>
                    <a:p>
                      <a:r>
                        <a:rPr lang="en-US" sz="2400" dirty="0" smtClean="0">
                          <a:latin typeface="Times New Roman" pitchFamily="18" charset="0"/>
                          <a:cs typeface="Times New Roman" pitchFamily="18" charset="0"/>
                        </a:rPr>
                        <a:t>Do you----------?</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Do you have to-----?</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Did</a:t>
                      </a:r>
                      <a:r>
                        <a:rPr lang="en-US" sz="2400" baseline="0" dirty="0" smtClean="0">
                          <a:latin typeface="Times New Roman" pitchFamily="18" charset="0"/>
                          <a:cs typeface="Times New Roman" pitchFamily="18" charset="0"/>
                        </a:rPr>
                        <a:t> you have to----?</a:t>
                      </a:r>
                      <a:endParaRPr lang="en-US" sz="2400" dirty="0">
                        <a:latin typeface="Times New Roman" pitchFamily="18" charset="0"/>
                        <a:cs typeface="Times New Roman" pitchFamily="18" charset="0"/>
                      </a:endParaRPr>
                    </a:p>
                  </a:txBody>
                  <a:tcPr/>
                </a:tc>
              </a:tr>
              <a:tr h="370840">
                <a:tc>
                  <a:txBody>
                    <a:bodyPr/>
                    <a:lstStyle/>
                    <a:p>
                      <a:r>
                        <a:rPr lang="en-US" sz="2400" dirty="0" smtClean="0">
                          <a:latin typeface="Times New Roman" pitchFamily="18" charset="0"/>
                          <a:cs typeface="Times New Roman" pitchFamily="18" charset="0"/>
                        </a:rPr>
                        <a:t>Work inside</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Wear a uniform</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Study at college</a:t>
                      </a:r>
                      <a:endParaRPr lang="en-US" sz="2400" dirty="0">
                        <a:latin typeface="Times New Roman" pitchFamily="18" charset="0"/>
                        <a:cs typeface="Times New Roman" pitchFamily="18" charset="0"/>
                      </a:endParaRPr>
                    </a:p>
                  </a:txBody>
                  <a:tcPr/>
                </a:tc>
              </a:tr>
              <a:tr h="370840">
                <a:tc>
                  <a:txBody>
                    <a:bodyPr/>
                    <a:lstStyle/>
                    <a:p>
                      <a:r>
                        <a:rPr lang="en-US" sz="2400" dirty="0" smtClean="0">
                          <a:latin typeface="Times New Roman" pitchFamily="18" charset="0"/>
                          <a:cs typeface="Times New Roman" pitchFamily="18" charset="0"/>
                        </a:rPr>
                        <a:t>Earn a lot</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Work in shifts</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Do a lot of training</a:t>
                      </a:r>
                      <a:endParaRPr lang="en-US" sz="2400" dirty="0">
                        <a:latin typeface="Times New Roman" pitchFamily="18" charset="0"/>
                        <a:cs typeface="Times New Roman" pitchFamily="18" charset="0"/>
                      </a:endParaRPr>
                    </a:p>
                  </a:txBody>
                  <a:tcPr/>
                </a:tc>
              </a:tr>
              <a:tr h="370840">
                <a:tc>
                  <a:txBody>
                    <a:bodyPr/>
                    <a:lstStyle/>
                    <a:p>
                      <a:r>
                        <a:rPr lang="en-US" sz="2400" dirty="0" smtClean="0">
                          <a:latin typeface="Times New Roman" pitchFamily="18" charset="0"/>
                          <a:cs typeface="Times New Roman" pitchFamily="18" charset="0"/>
                        </a:rPr>
                        <a:t>Work with people</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Use your hands</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Do internship</a:t>
                      </a:r>
                    </a:p>
                    <a:p>
                      <a:endParaRPr lang="en-US" sz="2400" dirty="0">
                        <a:latin typeface="Times New Roman" pitchFamily="18" charset="0"/>
                        <a:cs typeface="Times New Roman" pitchFamily="18" charset="0"/>
                      </a:endParaRPr>
                    </a:p>
                  </a:txBody>
                  <a:tcPr/>
                </a:tc>
              </a:tr>
              <a:tr h="370840">
                <a:tc>
                  <a:txBody>
                    <a:bodyPr/>
                    <a:lstStyle/>
                    <a:p>
                      <a:r>
                        <a:rPr lang="en-US" sz="2400" dirty="0" smtClean="0">
                          <a:latin typeface="Times New Roman" pitchFamily="18" charset="0"/>
                          <a:cs typeface="Times New Roman" pitchFamily="18" charset="0"/>
                        </a:rPr>
                        <a:t>Use a computer</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Get up early</a:t>
                      </a:r>
                      <a:endParaRPr lang="en-US" sz="2400" dirty="0">
                        <a:latin typeface="Times New Roman" pitchFamily="18" charset="0"/>
                        <a:cs typeface="Times New Roman" pitchFamily="18" charset="0"/>
                      </a:endParaRPr>
                    </a:p>
                  </a:txBody>
                  <a:tcPr/>
                </a:tc>
                <a:tc>
                  <a:txBody>
                    <a:bodyPr/>
                    <a:lstStyle/>
                    <a:p>
                      <a:endParaRPr lang="en-US" sz="2400" dirty="0">
                        <a:latin typeface="Times New Roman" pitchFamily="18" charset="0"/>
                        <a:cs typeface="Times New Roman" pitchFamily="18" charset="0"/>
                      </a:endParaRPr>
                    </a:p>
                  </a:txBody>
                  <a:tcPr/>
                </a:tc>
              </a:tr>
              <a:tr h="370840">
                <a:tc>
                  <a:txBody>
                    <a:bodyPr/>
                    <a:lstStyle/>
                    <a:p>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Speak English</a:t>
                      </a:r>
                      <a:endParaRPr lang="en-US" sz="2400" dirty="0">
                        <a:latin typeface="Times New Roman" pitchFamily="18" charset="0"/>
                        <a:cs typeface="Times New Roman" pitchFamily="18" charset="0"/>
                      </a:endParaRPr>
                    </a:p>
                  </a:txBody>
                  <a:tcPr/>
                </a:tc>
                <a:tc>
                  <a:txBody>
                    <a:bodyPr/>
                    <a:lstStyle/>
                    <a:p>
                      <a:endParaRPr lang="en-US" sz="2400" dirty="0">
                        <a:latin typeface="Times New Roman" pitchFamily="18" charset="0"/>
                        <a:cs typeface="Times New Roman" pitchFamily="18" charset="0"/>
                      </a:endParaRPr>
                    </a:p>
                  </a:txBody>
                  <a:tcPr/>
                </a:tc>
              </a:tr>
            </a:tbl>
          </a:graphicData>
        </a:graphic>
      </p:graphicFrame>
      <p:sp>
        <p:nvSpPr>
          <p:cNvPr id="3" name="Oval 2"/>
          <p:cNvSpPr/>
          <p:nvPr/>
        </p:nvSpPr>
        <p:spPr>
          <a:xfrm>
            <a:off x="6934200" y="1733729"/>
            <a:ext cx="1524000" cy="1085671"/>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Times New Roman" pitchFamily="18" charset="0"/>
                <a:cs typeface="Times New Roman" pitchFamily="18" charset="0"/>
              </a:rPr>
              <a:t>Pair Work</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355411070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izan\Downloads\boarder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821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295400" y="304800"/>
            <a:ext cx="7162800" cy="646331"/>
          </a:xfrm>
          <a:prstGeom prst="rect">
            <a:avLst/>
          </a:prstGeom>
          <a:noFill/>
          <a:ln>
            <a:solidFill>
              <a:srgbClr val="7030A0"/>
            </a:solidFill>
          </a:ln>
        </p:spPr>
        <p:txBody>
          <a:bodyPr wrap="square" rtlCol="0">
            <a:spAutoFit/>
          </a:bodyPr>
          <a:lstStyle/>
          <a:p>
            <a:pPr algn="ctr"/>
            <a:r>
              <a:rPr lang="en-US" sz="3600" dirty="0" smtClean="0">
                <a:latin typeface="Times New Roman" pitchFamily="18" charset="0"/>
                <a:cs typeface="Times New Roman" pitchFamily="18" charset="0"/>
              </a:rPr>
              <a:t>Let’s introduce with new words </a:t>
            </a:r>
            <a:endParaRPr lang="en-US" sz="3600" dirty="0">
              <a:latin typeface="Times New Roman" pitchFamily="18" charset="0"/>
              <a:cs typeface="Times New Roman" pitchFamily="18" charset="0"/>
            </a:endParaRPr>
          </a:p>
        </p:txBody>
      </p:sp>
      <p:sp>
        <p:nvSpPr>
          <p:cNvPr id="5" name="TextBox 4"/>
          <p:cNvSpPr txBox="1"/>
          <p:nvPr/>
        </p:nvSpPr>
        <p:spPr>
          <a:xfrm>
            <a:off x="609600" y="1447800"/>
            <a:ext cx="2133600" cy="523220"/>
          </a:xfrm>
          <a:prstGeom prst="rect">
            <a:avLst/>
          </a:prstGeom>
          <a:noFill/>
          <a:ln>
            <a:solidFill>
              <a:srgbClr val="FF0000"/>
            </a:solidFill>
          </a:ln>
        </p:spPr>
        <p:txBody>
          <a:bodyPr wrap="square" rtlCol="0">
            <a:spAutoFit/>
          </a:bodyPr>
          <a:lstStyle/>
          <a:p>
            <a:pPr algn="ctr"/>
            <a:r>
              <a:rPr lang="en-US" sz="2800" dirty="0" smtClean="0">
                <a:latin typeface="Times New Roman" pitchFamily="18" charset="0"/>
                <a:cs typeface="Times New Roman" pitchFamily="18" charset="0"/>
              </a:rPr>
              <a:t>Fragrance</a:t>
            </a:r>
            <a:endParaRPr lang="en-US" sz="2800" dirty="0">
              <a:latin typeface="Times New Roman" pitchFamily="18" charset="0"/>
              <a:cs typeface="Times New Roman" pitchFamily="18" charset="0"/>
            </a:endParaRPr>
          </a:p>
        </p:txBody>
      </p:sp>
      <p:sp>
        <p:nvSpPr>
          <p:cNvPr id="6" name="TextBox 5"/>
          <p:cNvSpPr txBox="1"/>
          <p:nvPr/>
        </p:nvSpPr>
        <p:spPr>
          <a:xfrm>
            <a:off x="6324600" y="1626629"/>
            <a:ext cx="2438400" cy="954107"/>
          </a:xfrm>
          <a:prstGeom prst="rect">
            <a:avLst/>
          </a:prstGeom>
          <a:noFill/>
          <a:ln>
            <a:solidFill>
              <a:srgbClr val="0070C0"/>
            </a:solidFill>
          </a:ln>
        </p:spPr>
        <p:txBody>
          <a:bodyPr wrap="square" rtlCol="0">
            <a:spAutoFit/>
          </a:bodyPr>
          <a:lstStyle/>
          <a:p>
            <a:pPr algn="ctr"/>
            <a:r>
              <a:rPr lang="en-US" sz="2800" dirty="0" smtClean="0">
                <a:latin typeface="Times New Roman" pitchFamily="18" charset="0"/>
                <a:cs typeface="Times New Roman" pitchFamily="18" charset="0"/>
              </a:rPr>
              <a:t>A pleasant, sweet smell</a:t>
            </a:r>
            <a:endParaRPr lang="en-US" sz="2800" dirty="0">
              <a:latin typeface="Times New Roman" pitchFamily="18" charset="0"/>
              <a:cs typeface="Times New Roman" pitchFamily="18" charset="0"/>
            </a:endParaRPr>
          </a:p>
        </p:txBody>
      </p:sp>
      <p:sp>
        <p:nvSpPr>
          <p:cNvPr id="7" name="TextBox 6"/>
          <p:cNvSpPr txBox="1"/>
          <p:nvPr/>
        </p:nvSpPr>
        <p:spPr>
          <a:xfrm>
            <a:off x="619125" y="2109518"/>
            <a:ext cx="2057400" cy="954107"/>
          </a:xfrm>
          <a:prstGeom prst="rect">
            <a:avLst/>
          </a:prstGeom>
          <a:noFill/>
          <a:ln>
            <a:solidFill>
              <a:srgbClr val="FFC000"/>
            </a:solidFill>
          </a:ln>
        </p:spPr>
        <p:txBody>
          <a:bodyPr wrap="square" rtlCol="0">
            <a:spAutoFit/>
          </a:bodyPr>
          <a:lstStyle/>
          <a:p>
            <a:pPr algn="ctr"/>
            <a:r>
              <a:rPr lang="en-US" sz="2800" dirty="0" smtClean="0">
                <a:latin typeface="Times New Roman" pitchFamily="18" charset="0"/>
                <a:cs typeface="Times New Roman" pitchFamily="18" charset="0"/>
              </a:rPr>
              <a:t>Syn. Scent, perfume</a:t>
            </a:r>
            <a:endParaRPr lang="en-US" sz="2800" dirty="0">
              <a:latin typeface="Times New Roman" pitchFamily="18" charset="0"/>
              <a:cs typeface="Times New Roman" pitchFamily="18" charset="0"/>
            </a:endParaRPr>
          </a:p>
        </p:txBody>
      </p:sp>
      <p:sp>
        <p:nvSpPr>
          <p:cNvPr id="8" name="TextBox 7"/>
          <p:cNvSpPr txBox="1"/>
          <p:nvPr/>
        </p:nvSpPr>
        <p:spPr>
          <a:xfrm>
            <a:off x="533398" y="4800600"/>
            <a:ext cx="1704975" cy="523220"/>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Florist</a:t>
            </a:r>
            <a:endParaRPr lang="en-US" sz="2800" dirty="0">
              <a:latin typeface="Times New Roman" pitchFamily="18" charset="0"/>
              <a:cs typeface="Times New Roman" pitchFamily="18" charset="0"/>
            </a:endParaRPr>
          </a:p>
        </p:txBody>
      </p:sp>
      <p:sp>
        <p:nvSpPr>
          <p:cNvPr id="9" name="TextBox 8"/>
          <p:cNvSpPr txBox="1"/>
          <p:nvPr/>
        </p:nvSpPr>
        <p:spPr>
          <a:xfrm>
            <a:off x="5638800" y="4724399"/>
            <a:ext cx="3352800" cy="954107"/>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A person who sells and arranges flowers</a:t>
            </a:r>
            <a:endParaRPr lang="en-US" sz="2800" dirty="0">
              <a:latin typeface="Times New Roman" pitchFamily="18" charset="0"/>
              <a:cs typeface="Times New Roman" pitchFamily="18" charset="0"/>
            </a:endParaRPr>
          </a:p>
        </p:txBody>
      </p:sp>
      <p:pic>
        <p:nvPicPr>
          <p:cNvPr id="2" name="Picture 2" descr="C:\Users\Mizan\Downloads\Fragnrance.jf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1447799"/>
            <a:ext cx="2305050" cy="159677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Mizan\Downloads\Florist1.jf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399" y="4419600"/>
            <a:ext cx="2200275" cy="14478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171700" y="3257520"/>
            <a:ext cx="50673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Have you ever enjoyed the fragrance of  rose</a:t>
            </a:r>
            <a:endParaRPr lang="en-US" sz="2000" dirty="0">
              <a:latin typeface="Times New Roman" pitchFamily="18" charset="0"/>
              <a:cs typeface="Times New Roman" pitchFamily="18" charset="0"/>
            </a:endParaRPr>
          </a:p>
        </p:txBody>
      </p:sp>
      <p:sp>
        <p:nvSpPr>
          <p:cNvPr id="10" name="TextBox 9"/>
          <p:cNvSpPr txBox="1"/>
          <p:nvPr/>
        </p:nvSpPr>
        <p:spPr>
          <a:xfrm>
            <a:off x="1752600" y="5934075"/>
            <a:ext cx="4419600" cy="461665"/>
          </a:xfrm>
          <a:prstGeom prst="rect">
            <a:avLst/>
          </a:prstGeom>
          <a:noFill/>
        </p:spPr>
        <p:txBody>
          <a:bodyPr wrap="square" rtlCol="0">
            <a:spAutoFit/>
          </a:bodyPr>
          <a:lstStyle/>
          <a:p>
            <a:r>
              <a:rPr lang="en-US" dirty="0" smtClean="0"/>
              <a:t>A florist’s job is an </a:t>
            </a:r>
            <a:r>
              <a:rPr lang="en-US" sz="2400" dirty="0" smtClean="0">
                <a:latin typeface="Times New Roman" pitchFamily="18" charset="0"/>
                <a:cs typeface="Times New Roman" pitchFamily="18" charset="0"/>
              </a:rPr>
              <a:t>unconventional</a:t>
            </a:r>
            <a:r>
              <a:rPr lang="en-US" dirty="0" smtClean="0"/>
              <a:t>  job</a:t>
            </a:r>
            <a:endParaRPr lang="en-US" dirty="0"/>
          </a:p>
        </p:txBody>
      </p:sp>
    </p:spTree>
    <p:extLst>
      <p:ext uri="{BB962C8B-B14F-4D97-AF65-F5344CB8AC3E}">
        <p14:creationId xmlns:p14="http://schemas.microsoft.com/office/powerpoint/2010/main" val="355411070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55"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1000" fill="hold"/>
                                        <p:tgtEl>
                                          <p:spTgt spid="9"/>
                                        </p:tgtEl>
                                        <p:attrNameLst>
                                          <p:attrName>ppt_w</p:attrName>
                                        </p:attrNameLst>
                                      </p:cBhvr>
                                      <p:tavLst>
                                        <p:tav tm="0">
                                          <p:val>
                                            <p:strVal val="#ppt_w*0.70"/>
                                          </p:val>
                                        </p:tav>
                                        <p:tav tm="100000">
                                          <p:val>
                                            <p:strVal val="#ppt_w"/>
                                          </p:val>
                                        </p:tav>
                                      </p:tavLst>
                                    </p:anim>
                                    <p:anim calcmode="lin" valueType="num">
                                      <p:cBhvr>
                                        <p:cTn id="18" dur="1000" fill="hold"/>
                                        <p:tgtEl>
                                          <p:spTgt spid="9"/>
                                        </p:tgtEl>
                                        <p:attrNameLst>
                                          <p:attrName>ppt_h</p:attrName>
                                        </p:attrNameLst>
                                      </p:cBhvr>
                                      <p:tavLst>
                                        <p:tav tm="0">
                                          <p:val>
                                            <p:strVal val="#ppt_h"/>
                                          </p:val>
                                        </p:tav>
                                        <p:tav tm="100000">
                                          <p:val>
                                            <p:strVal val="#ppt_h"/>
                                          </p:val>
                                        </p:tav>
                                      </p:tavLst>
                                    </p:anim>
                                    <p:animEffect transition="in" filter="fade">
                                      <p:cBhvr>
                                        <p:cTn id="19" dur="10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heel(1)">
                                      <p:cBhvr>
                                        <p:cTn id="24"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p:bldP spid="3"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izan\Downloads\boarder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 y="-49768"/>
            <a:ext cx="91821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914400" y="457200"/>
            <a:ext cx="1676400" cy="523220"/>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Floral</a:t>
            </a:r>
            <a:endParaRPr lang="en-US" sz="2800" dirty="0">
              <a:latin typeface="Times New Roman" pitchFamily="18" charset="0"/>
              <a:cs typeface="Times New Roman" pitchFamily="18" charset="0"/>
            </a:endParaRPr>
          </a:p>
        </p:txBody>
      </p:sp>
      <p:sp>
        <p:nvSpPr>
          <p:cNvPr id="5" name="TextBox 4"/>
          <p:cNvSpPr txBox="1"/>
          <p:nvPr/>
        </p:nvSpPr>
        <p:spPr>
          <a:xfrm>
            <a:off x="5943600" y="457200"/>
            <a:ext cx="3124200" cy="954107"/>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Decorated with or depicting</a:t>
            </a:r>
            <a:endParaRPr lang="en-US" sz="2800" dirty="0">
              <a:latin typeface="Times New Roman" pitchFamily="18" charset="0"/>
              <a:cs typeface="Times New Roman" pitchFamily="18" charset="0"/>
            </a:endParaRPr>
          </a:p>
        </p:txBody>
      </p:sp>
      <p:sp>
        <p:nvSpPr>
          <p:cNvPr id="6" name="TextBox 5"/>
          <p:cNvSpPr txBox="1"/>
          <p:nvPr/>
        </p:nvSpPr>
        <p:spPr>
          <a:xfrm>
            <a:off x="457200" y="1186190"/>
            <a:ext cx="2286000" cy="523220"/>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Syn. flowery</a:t>
            </a:r>
            <a:endParaRPr lang="en-US" sz="2800" dirty="0">
              <a:latin typeface="Times New Roman" pitchFamily="18" charset="0"/>
              <a:cs typeface="Times New Roman" pitchFamily="18" charset="0"/>
            </a:endParaRPr>
          </a:p>
        </p:txBody>
      </p:sp>
      <p:sp>
        <p:nvSpPr>
          <p:cNvPr id="7" name="TextBox 6"/>
          <p:cNvSpPr txBox="1"/>
          <p:nvPr/>
        </p:nvSpPr>
        <p:spPr>
          <a:xfrm>
            <a:off x="257175" y="3782079"/>
            <a:ext cx="2286000" cy="523220"/>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Greenery</a:t>
            </a:r>
            <a:endParaRPr lang="en-US" sz="2800" dirty="0">
              <a:latin typeface="Times New Roman" pitchFamily="18" charset="0"/>
              <a:cs typeface="Times New Roman" pitchFamily="18" charset="0"/>
            </a:endParaRPr>
          </a:p>
        </p:txBody>
      </p:sp>
      <p:sp>
        <p:nvSpPr>
          <p:cNvPr id="8" name="TextBox 7"/>
          <p:cNvSpPr txBox="1"/>
          <p:nvPr/>
        </p:nvSpPr>
        <p:spPr>
          <a:xfrm>
            <a:off x="6096000" y="4191000"/>
            <a:ext cx="2438400" cy="523220"/>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Green foliage</a:t>
            </a:r>
            <a:endParaRPr lang="en-US" sz="2800" dirty="0">
              <a:latin typeface="Times New Roman" pitchFamily="18" charset="0"/>
              <a:cs typeface="Times New Roman" pitchFamily="18" charset="0"/>
            </a:endParaRPr>
          </a:p>
        </p:txBody>
      </p:sp>
      <p:sp>
        <p:nvSpPr>
          <p:cNvPr id="9" name="TextBox 8"/>
          <p:cNvSpPr txBox="1"/>
          <p:nvPr/>
        </p:nvSpPr>
        <p:spPr>
          <a:xfrm>
            <a:off x="76200" y="4581525"/>
            <a:ext cx="3086100" cy="461665"/>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Syn. </a:t>
            </a:r>
            <a:r>
              <a:rPr lang="en-US" sz="2400" dirty="0">
                <a:latin typeface="Times New Roman" pitchFamily="18" charset="0"/>
                <a:cs typeface="Times New Roman" pitchFamily="18" charset="0"/>
              </a:rPr>
              <a:t>f</a:t>
            </a:r>
            <a:r>
              <a:rPr lang="en-US" sz="2400" dirty="0" smtClean="0">
                <a:latin typeface="Times New Roman" pitchFamily="18" charset="0"/>
                <a:cs typeface="Times New Roman" pitchFamily="18" charset="0"/>
              </a:rPr>
              <a:t>oliage, vegetation</a:t>
            </a:r>
            <a:endParaRPr lang="en-US" sz="2400" dirty="0">
              <a:latin typeface="Times New Roman" pitchFamily="18" charset="0"/>
              <a:cs typeface="Times New Roman" pitchFamily="18" charset="0"/>
            </a:endParaRPr>
          </a:p>
        </p:txBody>
      </p:sp>
      <p:pic>
        <p:nvPicPr>
          <p:cNvPr id="2051" name="Picture 3" descr="C:\Users\Mizan\Downloads\Greener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599" y="3657600"/>
            <a:ext cx="2057399" cy="163797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Mizan\Downloads\floral 1.jf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109210"/>
            <a:ext cx="2409824" cy="158115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952500" y="2105025"/>
            <a:ext cx="7086600" cy="830997"/>
          </a:xfrm>
          <a:prstGeom prst="rect">
            <a:avLst/>
          </a:prstGeom>
          <a:noFill/>
        </p:spPr>
        <p:txBody>
          <a:bodyPr wrap="square" rtlCol="0">
            <a:spAutoFit/>
          </a:bodyPr>
          <a:lstStyle/>
          <a:p>
            <a:r>
              <a:rPr lang="en-US" sz="2400" dirty="0" smtClean="0">
                <a:latin typeface="Times New Roman" pitchFamily="18" charset="0"/>
                <a:cs typeface="Times New Roman" pitchFamily="18" charset="0"/>
              </a:rPr>
              <a:t>You can see the professional performance of a florist by seeing eye catching  floral displays.</a:t>
            </a:r>
            <a:endParaRPr lang="en-US" sz="2400" dirty="0">
              <a:latin typeface="Times New Roman" pitchFamily="18" charset="0"/>
              <a:cs typeface="Times New Roman" pitchFamily="18" charset="0"/>
            </a:endParaRPr>
          </a:p>
        </p:txBody>
      </p:sp>
      <p:sp>
        <p:nvSpPr>
          <p:cNvPr id="3" name="TextBox 2"/>
          <p:cNvSpPr txBox="1"/>
          <p:nvPr/>
        </p:nvSpPr>
        <p:spPr>
          <a:xfrm>
            <a:off x="1400175" y="5486400"/>
            <a:ext cx="6191250" cy="707886"/>
          </a:xfrm>
          <a:prstGeom prst="rect">
            <a:avLst/>
          </a:prstGeom>
          <a:noFill/>
        </p:spPr>
        <p:txBody>
          <a:bodyPr wrap="square" rtlCol="0">
            <a:spAutoFit/>
          </a:bodyPr>
          <a:lstStyle/>
          <a:p>
            <a:r>
              <a:rPr lang="en-US" sz="2000" dirty="0" smtClean="0">
                <a:latin typeface="Times New Roman" pitchFamily="18" charset="0"/>
                <a:cs typeface="Times New Roman" pitchFamily="18" charset="0"/>
              </a:rPr>
              <a:t>A florist displays flower by using both real and artificial flowers with other greeneries.</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55411070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7"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1000"/>
                                        <p:tgtEl>
                                          <p:spTgt spid="8"/>
                                        </p:tgtEl>
                                      </p:cBhvr>
                                    </p:animEffect>
                                    <p:anim calcmode="lin" valueType="num">
                                      <p:cBhvr>
                                        <p:cTn id="21" dur="1000" fill="hold"/>
                                        <p:tgtEl>
                                          <p:spTgt spid="8"/>
                                        </p:tgtEl>
                                        <p:attrNameLst>
                                          <p:attrName>ppt_x</p:attrName>
                                        </p:attrNameLst>
                                      </p:cBhvr>
                                      <p:tavLst>
                                        <p:tav tm="0">
                                          <p:val>
                                            <p:strVal val="#ppt_x"/>
                                          </p:val>
                                        </p:tav>
                                        <p:tav tm="100000">
                                          <p:val>
                                            <p:strVal val="#ppt_x"/>
                                          </p:val>
                                        </p:tav>
                                      </p:tavLst>
                                    </p:anim>
                                    <p:anim calcmode="lin" valueType="num">
                                      <p:cBhvr>
                                        <p:cTn id="2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diamond(in)">
                                      <p:cBhvr>
                                        <p:cTn id="2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2" grpId="0"/>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TotalTime>
  <Words>1049</Words>
  <Application>Microsoft Office PowerPoint</Application>
  <PresentationFormat>On-screen Show (4:3)</PresentationFormat>
  <Paragraphs>112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Mizan</dc:creator>
  <cp:lastModifiedBy>Mizan</cp:lastModifiedBy>
  <cp:revision>127</cp:revision>
  <dcterms:created xsi:type="dcterms:W3CDTF">2006-08-16T00:00:00Z</dcterms:created>
  <dcterms:modified xsi:type="dcterms:W3CDTF">2020-04-04T13:42:47Z</dcterms:modified>
</cp:coreProperties>
</file>