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57" r:id="rId6"/>
    <p:sldId id="263" r:id="rId7"/>
    <p:sldId id="264" r:id="rId8"/>
    <p:sldId id="265" r:id="rId9"/>
    <p:sldId id="266" r:id="rId10"/>
    <p:sldId id="270" r:id="rId11"/>
    <p:sldId id="268" r:id="rId12"/>
    <p:sldId id="267" r:id="rId13"/>
    <p:sldId id="262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D90F3-7B0E-47C5-BF0F-CF818524608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FD3A6-4154-4F5B-A2F7-47F21B4D5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03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65A5-5BFA-4F90-84DC-B585981FBDC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774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774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d/search?sxsrf=ALeKk02a1YdmeW3hrrI1lEDViWdi3qdYfA:1585971337919&amp;q=Pisa&amp;stick=H4sIAAAAAAAAAOPgE-LSz9U3MK3MTjIqUuIAsc1MKgq0dDPKrfST83NyUpNLMvPz9FNSk1MTi1NT4gtS8wtyUq0KchKTUxXy0xRSUhNLMhaxsgRkFifuYGUEAMkWyO9RAAAA&amp;sa=X&amp;ved=2ahUKEwiFxeHR683oAhXPe30KHYEKAAwQmxMoATAqegQIDxAD&amp;sxsrf=ALeKk02a1YdmeW3hrrI1lEDViWdi3qdYfA:1585971337919" TargetMode="External"/><Relationship Id="rId3" Type="http://schemas.openxmlformats.org/officeDocument/2006/relationships/hyperlink" Target="https://www.google.com.bd/search?sxsrf=ALeKk02a1YdmeW3hrrI1lEDViWdi3qdYfA:1585971337919&amp;q=fibonacci+born&amp;stick=H4sIAAAAAAAAAOPgE-LSz9U3MK3MTjIq0hLLTrbSL0jNL8hJBVJFxfl5Vkn5RXmLWPnSMpPy8xKTkzMVQAIAoumnUzcAAAA&amp;sa=X&amp;ved=2ahUKEwiFxeHR683oAhXPe30KHYEKAAwQ6BMoADAnegQIDBAC&amp;sxsrf=ALeKk02a1YdmeW3hrrI1lEDViWdi3qdYfA:1585971337919" TargetMode="External"/><Relationship Id="rId7" Type="http://schemas.openxmlformats.org/officeDocument/2006/relationships/hyperlink" Target="https://www.google.com.bd/search?sxsrf=ALeKk02a1YdmeW3hrrI1lEDViWdi3qdYfA:1585971337919&amp;q=fibonacci+place+of+death&amp;stick=H4sIAAAAAAAAAOPgE-LSz9U3MK3MTjIq0tLNKLfST87PyUlNLsnMz9NPSU1OTSxOTYkvSM0vyEm1KshJTE5VyE9TSElNLMlYxCqRlpmUn5eYnJypgCoFAGpq_RRYAAAA&amp;sa=X&amp;ved=2ahUKEwiFxeHR683oAhXPe30KHYEKAAwQ6BMoADAqegQIDxAC&amp;sxsrf=ALeKk02a1YdmeW3hrrI1lEDViWdi3qdYfA:158597133791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bd/search?sxsrf=ALeKk02a1YdmeW3hrrI1lEDViWdi3qdYfA:1585971337919&amp;q=fibonacci+nationality&amp;stick=H4sIAAAAAAAAAOPgE-LSz9U3MK3MTjIq0pLNTrbSL0jNL8hJBVJFxfl5VnmJJZn5eYk5mSWVi1hF0zKTgJzk5EwFJHEA_xfqYkUAAAA&amp;sa=X&amp;ved=2ahUKEwiFxeHR683oAhXPe30KHYEKAAwQ6BMoADApegQIDhAC&amp;sxsrf=ALeKk02a1YdmeW3hrrI1lEDViWdi3qdYfA:1585971337919" TargetMode="External"/><Relationship Id="rId11" Type="http://schemas.openxmlformats.org/officeDocument/2006/relationships/hyperlink" Target="https://www.google.com.bd/search?sxsrf=ALeKk02a1YdmeW3hrrI1lEDViWdi3qdYfA:1585971337919&amp;q=Alessandra+Bonacci&amp;stick=H4sIAAAAAAAAAOPgE-LSz9U3MK3MTjIqUuLVT9c3NEw2zi2wyMk10pLMTrbSL0jNL8hJBVJFxfl5VgWJRal5JcWLWIUcc1KLixPzUooSFZzy8xKTkzN3sDICADqaPOBQAAAA&amp;sa=X&amp;ved=2ahUKEwiFxeHR683oAhXPe30KHYEKAAwQmxMoAjAregQIEBAE&amp;sxsrf=ALeKk02a1YdmeW3hrrI1lEDViWdi3qdYfA:1585971337919" TargetMode="External"/><Relationship Id="rId5" Type="http://schemas.openxmlformats.org/officeDocument/2006/relationships/hyperlink" Target="https://www.google.com.bd/search?sxsrf=ALeKk02a1YdmeW3hrrI1lEDViWdi3qdYfA:1585971337919&amp;q=fibonacci+full+name&amp;stick=H4sIAAAAAAAAAOPgE-LSz9U3MK3MTjIq0pLOTrbSL0jNL8hJBVJFxfl5VmmlOTkKeYm5qYtYhdMyk_LzEpOTMxXgogBYVICwQQAAAA&amp;sa=X&amp;ved=2ahUKEwiFxeHR683oAhXPe30KHYEKAAwQ6BMoADAoegQIDRAC&amp;sxsrf=ALeKk02a1YdmeW3hrrI1lEDViWdi3qdYfA:1585971337919" TargetMode="External"/><Relationship Id="rId10" Type="http://schemas.openxmlformats.org/officeDocument/2006/relationships/hyperlink" Target="https://www.google.com.bd/search?sxsrf=ALeKk02a1YdmeW3hrrI1lEDViWdi3qdYfA:1585971337919&amp;q=Guglielmo+Bonacci&amp;stick=H4sIAAAAAAAAAOPgE-LSz9U3MK3MTjIqUgKzy41NK1KStSSzk630C1LzC3JSgVRRcX6eVUFiUWpeSfEiVkH30vSczNSc3HwFp_y8xOTkzB2sjAD8tJsqTAAAAA&amp;sa=X&amp;ved=2ahUKEwiFxeHR683oAhXPe30KHYEKAAwQmxMoATAregQIEBAD&amp;sxsrf=ALeKk02a1YdmeW3hrrI1lEDViWdi3qdYfA:1585971337919" TargetMode="External"/><Relationship Id="rId4" Type="http://schemas.openxmlformats.org/officeDocument/2006/relationships/hyperlink" Target="https://www.google.com.bd/search?sxsrf=ALeKk02a1YdmeW3hrrI1lEDViWdi3qdYfA:1585971337919&amp;q=Pisa&amp;stick=H4sIAAAAAAAAAOPgE-LSz9U3MK3MTjIqUuIAsc1MKgq0xLKTrfQLUvMLclKBVFFxfp5VUn5R3iJWloDM4sQdrIwAj5etIjoAAAA&amp;sa=X&amp;ved=2ahUKEwiFxeHR683oAhXPe30KHYEKAAwQmxMoATAnegQIDBAD&amp;sxsrf=ALeKk02a1YdmeW3hrrI1lEDViWdi3qdYfA:1585971337919" TargetMode="External"/><Relationship Id="rId9" Type="http://schemas.openxmlformats.org/officeDocument/2006/relationships/hyperlink" Target="https://www.google.com.bd/search?sxsrf=ALeKk02a1YdmeW3hrrI1lEDViWdi3qdYfA:1585971337919&amp;q=fibonacci+parents&amp;stick=H4sIAAAAAAAAAOPgE-LSz9U3MK3MTjIq0pLMTrbSL0jNL8hJBVJFxfl5VgWJRal5JcWLWAXTMpPy8xKTkzMVoGIAhn56oj0AAAA&amp;sa=X&amp;ved=2ahUKEwiFxeHR683oAhXPe30KHYEKAAwQ6BMoADAregQIEBAC&amp;sxsrf=ALeKk02a1YdmeW3hrrI1lEDViWdi3qdYfA:158597133791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d/search?bih=608&amp;biw=1366&amp;hl=en&amp;sxsrf=ALeKk02Fo0IH9MyJT0B_Eaf8ejJPelHZyg:1585929543561&amp;q=Stockholm+University&amp;stick=H4sIAAAAAAAAAOPgE-LSz9U3SCpPTzPOUeIAsc2Ksgq0pLOTrfQLUvMLclKBVFFxfp5VakppcmJJZn7eIlaR4JL85OyM_JxchdC8zDKgfGZJ5Q5WRgBFChNKTwAAAA&amp;sa=X&amp;ved=2ahUKEwjxndT4z8zoAhWP8HMBHSOXAsEQmxMoATAZegQIDxAD" TargetMode="External"/><Relationship Id="rId13" Type="http://schemas.openxmlformats.org/officeDocument/2006/relationships/hyperlink" Target="https://www.google.com.bd/search?bih=608&amp;biw=1366&amp;hl=en&amp;sxsrf=ALeKk02Fo0IH9MyJT0B_Eaf8ejJPelHZyg:1585929543561&amp;q=Maximum+subarray+problem&amp;stick=H4sIAAAAAAAAAOPgE-LSz9U3SCpPTzPOUQKzjQqzzM1yteQzyq30k_NzclKTSzLz8_QLUvMLclKtsvPyy_MU0vKLFrFK-CZWZOaW5ioUlyYlFhUlVioUFOUn5aTm7mBlBAC93vfZWQAAAA&amp;sa=X&amp;ved=2ahUKEwjxndT4z8zoAhWP8HMBHSOXAsEQmxMoAzAaegQIEBAF" TargetMode="External"/><Relationship Id="rId3" Type="http://schemas.openxmlformats.org/officeDocument/2006/relationships/hyperlink" Target="https://www.google.com.bd/search?bih=608&amp;biw=1366&amp;hl=en&amp;sxsrf=ALeKk02Fo0IH9MyJT0B_Eaf8ejJPelHZyg:1585929543561&amp;q=ulf+grenander+born&amp;stick=H4sIAAAAAAAAAOPgE-LSz9U3SCpPTzPO0RLLTrbSL0jNL8hJBVJFxfl5Vkn5RXmLWIVKc9IU0otS8xLzUlKLFECCAKp0xf07AAAA&amp;sa=X&amp;ved=2ahUKEwjxndT4z8zoAhWP8HMBHSOXAsEQ6BMoADAXegQIDRAC" TargetMode="External"/><Relationship Id="rId7" Type="http://schemas.openxmlformats.org/officeDocument/2006/relationships/hyperlink" Target="https://www.google.com.bd/search?bih=608&amp;biw=1366&amp;hl=en&amp;sxsrf=ALeKk02Fo0IH9MyJT0B_Eaf8ejJPelHZyg:1585929543561&amp;q=ulf+grenander+education&amp;stick=H4sIAAAAAAAAAOPgE-LSz9U3SCpPTzPO0ZLOTrbSL0jNL8hJBVJFxfl5VqkppcmJJZn5eYtYxUtz0hTSi1LzEvNSUosU4DIALLb6GkUAAAA&amp;sa=X&amp;ved=2ahUKEwjxndT4z8zoAhWP8HMBHSOXAsEQ6BMoADAZegQIDxAC" TargetMode="External"/><Relationship Id="rId12" Type="http://schemas.openxmlformats.org/officeDocument/2006/relationships/hyperlink" Target="https://www.google.com.bd/search?bih=608&amp;biw=1366&amp;hl=en&amp;sxsrf=ALeKk02Fo0IH9MyJT0B_Eaf8ejJPelHZyg:1585929543561&amp;q=Pattern+theory&amp;stick=H4sIAAAAAAAAAOPgE-LSz9U3SCpPTzPOUeIEsS3Lc4riteQzyq30k_NzclKTSzLz8_QLUvMLclKtsvPyy_MU0vKLFrHyBSSWlKQW5SmUZKTmF1XuYGUEAPKvq29OAAAA&amp;sa=X&amp;ved=2ahUKEwjxndT4z8zoAhWP8HMBHSOXAsEQmxMoAjAaegQIEBA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bd/search?bih=608&amp;biw=1366&amp;hl=en&amp;sxsrf=ALeKk02Fo0IH9MyJT0B_Eaf8ejJPelHZyg:1585929543561&amp;q=Providence,+Rhode+Island&amp;stick=H4sIAAAAAAAAAOPgE-LSz9U3SCpPTzPOUeIAsZMNUwy05LOTrfQLUvMLclL1U1KTUxOLU1PiC1KLivPzrFIyU1MWsUoEFOWXZaak5iWn6igEZeSnpCp4Fuck5qXsYGUEAFQFFedXAAAA&amp;sa=X&amp;ved=2ahUKEwjxndT4z8zoAhWP8HMBHSOXAsEQmxMoATAYegQIDhAD" TargetMode="External"/><Relationship Id="rId11" Type="http://schemas.openxmlformats.org/officeDocument/2006/relationships/hyperlink" Target="https://www.google.com.bd/search?bih=608&amp;biw=1366&amp;hl=en&amp;sxsrf=ALeKk02Fo0IH9MyJT0B_Eaf8ejJPelHZyg:1585929543561&amp;q=Sieve+estimator&amp;stick=H4sIAAAAAAAAAOPgE-LSz9U3SCpPTzPOUQKzjZPLS8oLteQzyq30k_NzclKTSzLz8_QLUvMLclKtsvPyy_MU0vKLFrHyB2emlqUqpBaXZOYmluQX7WBlBAA8JB05UAAAAA&amp;sa=X&amp;ved=2ahUKEwjxndT4z8zoAhWP8HMBHSOXAsEQmxMoATAaegQIEBAD" TargetMode="External"/><Relationship Id="rId5" Type="http://schemas.openxmlformats.org/officeDocument/2006/relationships/hyperlink" Target="https://www.google.com.bd/search?bih=608&amp;biw=1366&amp;hl=en&amp;sxsrf=ALeKk02Fo0IH9MyJT0B_Eaf8ejJPelHZyg:1585929543561&amp;q=ulf+grenander+died&amp;stick=H4sIAAAAAAAAAOPgE-LSz9U3SCpPTzPO0ZLPTrbSL0jNL8hJ1U9JTU5NLE5NiS9ILSrOz7NKyUxNWcQqVJqTppBelJqXmJeSWqQAEgQAKeKs40QAAAA&amp;sa=X&amp;ved=2ahUKEwjxndT4z8zoAhWP8HMBHSOXAsEQ6BMoADAYegQIDhAC" TargetMode="External"/><Relationship Id="rId10" Type="http://schemas.openxmlformats.org/officeDocument/2006/relationships/hyperlink" Target="https://www.google.com.bd/search?bih=608&amp;biw=1366&amp;hl=en&amp;sxsrf=ALeKk02Fo0IH9MyJT0B_Eaf8ejJPelHZyg:1585929543561&amp;q=ulf+grenander+known+for&amp;stick=H4sIAAAAAAAAAOPgE-LSz9U3SCpPTzPO0ZLPKLfST87PyUlNLsnMz9MvSM0vyEm1ys7LL89TSMsvWsQqXpqTppBelJqXmJeSWqQAlwEABTN_jUkAAAA&amp;sa=X&amp;ved=2ahUKEwjxndT4z8zoAhWP8HMBHSOXAsEQ6BMoADAaegQIEBAC" TargetMode="External"/><Relationship Id="rId4" Type="http://schemas.openxmlformats.org/officeDocument/2006/relationships/hyperlink" Target="https://www.google.com.bd/search?bih=608&amp;biw=1366&amp;hl=en&amp;sxsrf=ALeKk02Fo0IH9MyJT0B_Eaf8ejJPelHZyg:1585929543561&amp;q=V%C3%A4stervik&amp;stick=H4sIAAAAAAAAAOPgE-LSz9U3SCpPTzPOUQKzjQqM08uLtcSyk630C1LzC3JSgVRRcX6eVVJ-Ud4iVq6ww0uKS1KLyjKzd7AyAgBRRKMvQgAAAA&amp;sa=X&amp;ved=2ahUKEwjxndT4z8zoAhWP8HMBHSOXAsEQmxMoATAXegQIDRAD" TargetMode="External"/><Relationship Id="rId9" Type="http://schemas.openxmlformats.org/officeDocument/2006/relationships/hyperlink" Target="https://www.google.com.bd/search?bih=608&amp;biw=1366&amp;hl=en&amp;sxsrf=ALeKk02Fo0IH9MyJT0B_Eaf8ejJPelHZyg:1585929543561&amp;q=Uppsala+University&amp;stick=H4sIAAAAAAAAAOPgE-LSz9U3SCpPTzPOUeIAsc1LstK0pLOTrfQLUvMLclKBVFFxfp5VakppcmJJZn7eIlah0IKC4sScRIXQvMwyoGxmSeUOVkYAeNNFjk0AAAA&amp;sa=X&amp;ved=2ahUKEwjxndT4z8zoAhWP8HMBHSOXAsEQmxMoAjAZegQIDxAE" TargetMode="External"/><Relationship Id="rId14" Type="http://schemas.openxmlformats.org/officeDocument/2006/relationships/hyperlink" Target="https://www.google.com.bd/search?bih=608&amp;biw=1366&amp;hl=en&amp;sxsrf=ALeKk02Fo0IH9MyJT0B_Eaf8ejJPelHZyg:1585929543561&amp;q=Computational+anatomy&amp;stick=H4sIAAAAAAAAAOPgE-LSz9U3SCpPTzPOUeLVT9c3NEw2LrcsNk8y05LPKLfST87PyUlNLsnMz9MvSM0vyEm1ys7LL89TSMsvWsQq6pyfW1BakgiSTsxRSMxLLMnPrdzByggAczHbulkAAAA&amp;sa=X&amp;ved=2ahUKEwjxndT4z8zoAhWP8HMBHSOXAsEQmxMoBDAaegQIEBA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gW6ec3hyN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2400"/>
            <a:ext cx="6796585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flower-set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599"/>
            <a:ext cx="67818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285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121229"/>
          <a:ext cx="5867400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770"/>
                <a:gridCol w="572770"/>
                <a:gridCol w="572770"/>
                <a:gridCol w="572770"/>
                <a:gridCol w="572770"/>
                <a:gridCol w="572770"/>
                <a:gridCol w="572770"/>
                <a:gridCol w="572770"/>
                <a:gridCol w="572770"/>
                <a:gridCol w="71247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৯১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৯২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৯৩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৯৪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৯৬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৯৭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৯৮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29625"/>
            <a:ext cx="85988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ইরাটোস্থিনিসের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ছাঁকনির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১ 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 ১০০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360218" y="1232066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0218" y="1232066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60218" y="2776847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0218" y="2776847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360218" y="3829793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60218" y="3829793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28085" y="1143000"/>
            <a:ext cx="160011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8085" y="1676400"/>
            <a:ext cx="2826415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গুণিতকগুলো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8085" y="2667000"/>
            <a:ext cx="2895600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গুণিতকগুলো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8085" y="3633537"/>
            <a:ext cx="2826415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গুণিতকগুলো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8085" y="4572000"/>
            <a:ext cx="28956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গুণিতকগুলো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337458" y="4876800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37458" y="4876800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353224" y="5883166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3224" y="5883166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02390" y="1768366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02390" y="1768366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915526" y="2787868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15526" y="2787868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931292" y="3825766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31292" y="3825766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886624" y="4876800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86624" y="4876800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915526" y="5898932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15526" y="5898932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1480458" y="1752600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480458" y="1752600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1480459" y="2803634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480459" y="2803634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496224" y="3825766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496224" y="3825766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1509360" y="4876800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509360" y="4876800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1509360" y="5898932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509360" y="5898932"/>
            <a:ext cx="304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90"/>
          <p:cNvGrpSpPr/>
          <p:nvPr/>
        </p:nvGrpSpPr>
        <p:grpSpPr>
          <a:xfrm>
            <a:off x="2037921" y="1752600"/>
            <a:ext cx="3846096" cy="4419600"/>
            <a:chOff x="2157663" y="1752600"/>
            <a:chExt cx="3846096" cy="4419600"/>
          </a:xfrm>
        </p:grpSpPr>
        <p:grpSp>
          <p:nvGrpSpPr>
            <p:cNvPr id="5" name="Group 101"/>
            <p:cNvGrpSpPr/>
            <p:nvPr/>
          </p:nvGrpSpPr>
          <p:grpSpPr>
            <a:xfrm>
              <a:off x="2157663" y="1752600"/>
              <a:ext cx="3785937" cy="304800"/>
              <a:chOff x="2157663" y="1752600"/>
              <a:chExt cx="3785937" cy="304800"/>
            </a:xfrm>
          </p:grpSpPr>
          <p:grpSp>
            <p:nvGrpSpPr>
              <p:cNvPr id="6" name="Group 58"/>
              <p:cNvGrpSpPr/>
              <p:nvPr/>
            </p:nvGrpSpPr>
            <p:grpSpPr>
              <a:xfrm>
                <a:off x="44958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61"/>
              <p:cNvGrpSpPr/>
              <p:nvPr/>
            </p:nvGrpSpPr>
            <p:grpSpPr>
              <a:xfrm>
                <a:off x="5029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oup 48"/>
              <p:cNvGrpSpPr/>
              <p:nvPr/>
            </p:nvGrpSpPr>
            <p:grpSpPr>
              <a:xfrm>
                <a:off x="2157663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oup 49"/>
              <p:cNvGrpSpPr/>
              <p:nvPr/>
            </p:nvGrpSpPr>
            <p:grpSpPr>
              <a:xfrm>
                <a:off x="2743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 52"/>
              <p:cNvGrpSpPr/>
              <p:nvPr/>
            </p:nvGrpSpPr>
            <p:grpSpPr>
              <a:xfrm>
                <a:off x="3324726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55"/>
              <p:cNvGrpSpPr/>
              <p:nvPr/>
            </p:nvGrpSpPr>
            <p:grpSpPr>
              <a:xfrm>
                <a:off x="3886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64"/>
              <p:cNvGrpSpPr/>
              <p:nvPr/>
            </p:nvGrpSpPr>
            <p:grpSpPr>
              <a:xfrm>
                <a:off x="56388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9" name="Group 102"/>
            <p:cNvGrpSpPr/>
            <p:nvPr/>
          </p:nvGrpSpPr>
          <p:grpSpPr>
            <a:xfrm>
              <a:off x="2185737" y="2795337"/>
              <a:ext cx="3785937" cy="304800"/>
              <a:chOff x="2157663" y="1752600"/>
              <a:chExt cx="3785937" cy="304800"/>
            </a:xfrm>
          </p:grpSpPr>
          <p:grpSp>
            <p:nvGrpSpPr>
              <p:cNvPr id="242" name="Group 58"/>
              <p:cNvGrpSpPr/>
              <p:nvPr/>
            </p:nvGrpSpPr>
            <p:grpSpPr>
              <a:xfrm>
                <a:off x="44958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5" name="Group 61"/>
              <p:cNvGrpSpPr/>
              <p:nvPr/>
            </p:nvGrpSpPr>
            <p:grpSpPr>
              <a:xfrm>
                <a:off x="5029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48"/>
              <p:cNvGrpSpPr/>
              <p:nvPr/>
            </p:nvGrpSpPr>
            <p:grpSpPr>
              <a:xfrm>
                <a:off x="2157663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49"/>
              <p:cNvGrpSpPr/>
              <p:nvPr/>
            </p:nvGrpSpPr>
            <p:grpSpPr>
              <a:xfrm>
                <a:off x="2743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52"/>
              <p:cNvGrpSpPr/>
              <p:nvPr/>
            </p:nvGrpSpPr>
            <p:grpSpPr>
              <a:xfrm>
                <a:off x="3324726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55"/>
              <p:cNvGrpSpPr/>
              <p:nvPr/>
            </p:nvGrpSpPr>
            <p:grpSpPr>
              <a:xfrm>
                <a:off x="3886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64"/>
              <p:cNvGrpSpPr/>
              <p:nvPr/>
            </p:nvGrpSpPr>
            <p:grpSpPr>
              <a:xfrm>
                <a:off x="56388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Group 124"/>
            <p:cNvGrpSpPr/>
            <p:nvPr/>
          </p:nvGrpSpPr>
          <p:grpSpPr>
            <a:xfrm>
              <a:off x="2217822" y="3814011"/>
              <a:ext cx="3785937" cy="304800"/>
              <a:chOff x="2157663" y="1752600"/>
              <a:chExt cx="3785937" cy="304800"/>
            </a:xfrm>
          </p:grpSpPr>
          <p:grpSp>
            <p:nvGrpSpPr>
              <p:cNvPr id="45" name="Group 58"/>
              <p:cNvGrpSpPr/>
              <p:nvPr/>
            </p:nvGrpSpPr>
            <p:grpSpPr>
              <a:xfrm>
                <a:off x="44958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45" name="Straight Connector 144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61"/>
              <p:cNvGrpSpPr/>
              <p:nvPr/>
            </p:nvGrpSpPr>
            <p:grpSpPr>
              <a:xfrm>
                <a:off x="5029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2157663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2743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3324726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3886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64"/>
              <p:cNvGrpSpPr/>
              <p:nvPr/>
            </p:nvGrpSpPr>
            <p:grpSpPr>
              <a:xfrm>
                <a:off x="56388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" name="Group 146"/>
            <p:cNvGrpSpPr/>
            <p:nvPr/>
          </p:nvGrpSpPr>
          <p:grpSpPr>
            <a:xfrm>
              <a:off x="2185737" y="4848726"/>
              <a:ext cx="3785937" cy="304800"/>
              <a:chOff x="2157663" y="1752600"/>
              <a:chExt cx="3785937" cy="304800"/>
            </a:xfrm>
          </p:grpSpPr>
          <p:grpSp>
            <p:nvGrpSpPr>
              <p:cNvPr id="256" name="Group 58"/>
              <p:cNvGrpSpPr/>
              <p:nvPr/>
            </p:nvGrpSpPr>
            <p:grpSpPr>
              <a:xfrm>
                <a:off x="44958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61"/>
              <p:cNvGrpSpPr/>
              <p:nvPr/>
            </p:nvGrpSpPr>
            <p:grpSpPr>
              <a:xfrm>
                <a:off x="5029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65" name="Straight Connector 164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48"/>
              <p:cNvGrpSpPr/>
              <p:nvPr/>
            </p:nvGrpSpPr>
            <p:grpSpPr>
              <a:xfrm>
                <a:off x="2157663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63" name="Straight Connector 162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49"/>
              <p:cNvGrpSpPr/>
              <p:nvPr/>
            </p:nvGrpSpPr>
            <p:grpSpPr>
              <a:xfrm>
                <a:off x="2743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61" name="Straight Connector 160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5" name="Group 52"/>
              <p:cNvGrpSpPr/>
              <p:nvPr/>
            </p:nvGrpSpPr>
            <p:grpSpPr>
              <a:xfrm>
                <a:off x="3324726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59" name="Straight Connector 158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" name="Group 55"/>
              <p:cNvGrpSpPr/>
              <p:nvPr/>
            </p:nvGrpSpPr>
            <p:grpSpPr>
              <a:xfrm>
                <a:off x="3886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" name="Group 64"/>
              <p:cNvGrpSpPr/>
              <p:nvPr/>
            </p:nvGrpSpPr>
            <p:grpSpPr>
              <a:xfrm>
                <a:off x="56388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8" name="Group 168"/>
            <p:cNvGrpSpPr/>
            <p:nvPr/>
          </p:nvGrpSpPr>
          <p:grpSpPr>
            <a:xfrm>
              <a:off x="2193759" y="5867400"/>
              <a:ext cx="3785937" cy="304800"/>
              <a:chOff x="2157663" y="1752600"/>
              <a:chExt cx="3785937" cy="304800"/>
            </a:xfrm>
          </p:grpSpPr>
          <p:grpSp>
            <p:nvGrpSpPr>
              <p:cNvPr id="269" name="Group 58"/>
              <p:cNvGrpSpPr/>
              <p:nvPr/>
            </p:nvGrpSpPr>
            <p:grpSpPr>
              <a:xfrm>
                <a:off x="44958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89" name="Straight Connector 188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" name="Group 61"/>
              <p:cNvGrpSpPr/>
              <p:nvPr/>
            </p:nvGrpSpPr>
            <p:grpSpPr>
              <a:xfrm>
                <a:off x="5029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87" name="Straight Connector 186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48"/>
              <p:cNvGrpSpPr/>
              <p:nvPr/>
            </p:nvGrpSpPr>
            <p:grpSpPr>
              <a:xfrm>
                <a:off x="2157663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49"/>
              <p:cNvGrpSpPr/>
              <p:nvPr/>
            </p:nvGrpSpPr>
            <p:grpSpPr>
              <a:xfrm>
                <a:off x="2743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83" name="Straight Connector 182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52"/>
              <p:cNvGrpSpPr/>
              <p:nvPr/>
            </p:nvGrpSpPr>
            <p:grpSpPr>
              <a:xfrm>
                <a:off x="3324726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81" name="Straight Connector 180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55"/>
              <p:cNvGrpSpPr/>
              <p:nvPr/>
            </p:nvGrpSpPr>
            <p:grpSpPr>
              <a:xfrm>
                <a:off x="38862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79" name="Straight Connector 178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64"/>
              <p:cNvGrpSpPr/>
              <p:nvPr/>
            </p:nvGrpSpPr>
            <p:grpSpPr>
              <a:xfrm>
                <a:off x="5638800" y="1752600"/>
                <a:ext cx="304800" cy="304800"/>
                <a:chOff x="1781502" y="6476999"/>
                <a:chExt cx="304800" cy="304800"/>
              </a:xfrm>
            </p:grpSpPr>
            <p:cxnSp>
              <p:nvCxnSpPr>
                <p:cNvPr id="177" name="Straight Connector 176"/>
                <p:cNvCxnSpPr/>
                <p:nvPr/>
              </p:nvCxnSpPr>
              <p:spPr>
                <a:xfrm rot="16200000"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flipH="1">
                  <a:off x="1781502" y="6476999"/>
                  <a:ext cx="304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92" name="Straight Connector 191"/>
          <p:cNvCxnSpPr/>
          <p:nvPr/>
        </p:nvCxnSpPr>
        <p:spPr>
          <a:xfrm rot="16200000" flipH="1">
            <a:off x="361521" y="5358063"/>
            <a:ext cx="3048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361521" y="5358063"/>
            <a:ext cx="3048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16200000" flipH="1">
            <a:off x="922995" y="3328737"/>
            <a:ext cx="3048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H="1">
            <a:off x="922995" y="3328737"/>
            <a:ext cx="3048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16200000" flipH="1">
            <a:off x="2090058" y="2286000"/>
            <a:ext cx="3048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H="1">
            <a:off x="2090058" y="2286000"/>
            <a:ext cx="3048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16200000" flipH="1">
            <a:off x="2086047" y="5382126"/>
            <a:ext cx="3048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H="1">
            <a:off x="2086047" y="5382126"/>
            <a:ext cx="3048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16200000" flipH="1">
            <a:off x="1480458" y="4339389"/>
            <a:ext cx="3048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>
            <a:off x="1480458" y="4339389"/>
            <a:ext cx="3048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" name="Group 251"/>
          <p:cNvGrpSpPr/>
          <p:nvPr/>
        </p:nvGrpSpPr>
        <p:grpSpPr>
          <a:xfrm>
            <a:off x="1480458" y="3308132"/>
            <a:ext cx="4403834" cy="333702"/>
            <a:chOff x="1600200" y="3308132"/>
            <a:chExt cx="4403834" cy="333702"/>
          </a:xfrm>
        </p:grpSpPr>
        <p:grpSp>
          <p:nvGrpSpPr>
            <p:cNvPr id="277" name="Group 228"/>
            <p:cNvGrpSpPr/>
            <p:nvPr/>
          </p:nvGrpSpPr>
          <p:grpSpPr>
            <a:xfrm>
              <a:off x="1600200" y="3328737"/>
              <a:ext cx="304800" cy="304800"/>
              <a:chOff x="1768366" y="3978166"/>
              <a:chExt cx="304800" cy="304800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1768366" y="3978166"/>
                <a:ext cx="304800" cy="304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flipH="1">
                <a:off x="1768366" y="3978166"/>
                <a:ext cx="304800" cy="304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29"/>
            <p:cNvGrpSpPr/>
            <p:nvPr/>
          </p:nvGrpSpPr>
          <p:grpSpPr>
            <a:xfrm>
              <a:off x="2209800" y="3337034"/>
              <a:ext cx="304800" cy="304800"/>
              <a:chOff x="1768366" y="3978166"/>
              <a:chExt cx="304800" cy="304800"/>
            </a:xfrm>
          </p:grpSpPr>
          <p:cxnSp>
            <p:nvCxnSpPr>
              <p:cNvPr id="231" name="Straight Connector 230"/>
              <p:cNvCxnSpPr/>
              <p:nvPr/>
            </p:nvCxnSpPr>
            <p:spPr>
              <a:xfrm rot="16200000" flipH="1">
                <a:off x="1768366" y="3978166"/>
                <a:ext cx="304800" cy="304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H="1">
                <a:off x="1768366" y="3978166"/>
                <a:ext cx="304800" cy="304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32"/>
            <p:cNvGrpSpPr/>
            <p:nvPr/>
          </p:nvGrpSpPr>
          <p:grpSpPr>
            <a:xfrm>
              <a:off x="3365936" y="3321268"/>
              <a:ext cx="304800" cy="304800"/>
              <a:chOff x="1768366" y="3978166"/>
              <a:chExt cx="304800" cy="304800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 rot="16200000" flipH="1">
                <a:off x="1768366" y="3978166"/>
                <a:ext cx="304800" cy="304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H="1">
                <a:off x="1768366" y="3978166"/>
                <a:ext cx="304800" cy="304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35"/>
            <p:cNvGrpSpPr/>
            <p:nvPr/>
          </p:nvGrpSpPr>
          <p:grpSpPr>
            <a:xfrm>
              <a:off x="3930868" y="3337034"/>
              <a:ext cx="304800" cy="304800"/>
              <a:chOff x="1768366" y="3978166"/>
              <a:chExt cx="304800" cy="304800"/>
            </a:xfrm>
          </p:grpSpPr>
          <p:cxnSp>
            <p:nvCxnSpPr>
              <p:cNvPr id="237" name="Straight Connector 236"/>
              <p:cNvCxnSpPr/>
              <p:nvPr/>
            </p:nvCxnSpPr>
            <p:spPr>
              <a:xfrm rot="16200000" flipH="1">
                <a:off x="1768366" y="3978166"/>
                <a:ext cx="304800" cy="304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1768366" y="3978166"/>
                <a:ext cx="304800" cy="304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38"/>
            <p:cNvGrpSpPr/>
            <p:nvPr/>
          </p:nvGrpSpPr>
          <p:grpSpPr>
            <a:xfrm>
              <a:off x="5044966" y="3323898"/>
              <a:ext cx="304800" cy="304800"/>
              <a:chOff x="1768366" y="3978166"/>
              <a:chExt cx="304800" cy="304800"/>
            </a:xfrm>
          </p:grpSpPr>
          <p:cxnSp>
            <p:nvCxnSpPr>
              <p:cNvPr id="240" name="Straight Connector 239"/>
              <p:cNvCxnSpPr/>
              <p:nvPr/>
            </p:nvCxnSpPr>
            <p:spPr>
              <a:xfrm rot="16200000" flipH="1">
                <a:off x="1768366" y="3978166"/>
                <a:ext cx="304800" cy="304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H="1">
                <a:off x="1768366" y="3978166"/>
                <a:ext cx="304800" cy="304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41"/>
            <p:cNvGrpSpPr/>
            <p:nvPr/>
          </p:nvGrpSpPr>
          <p:grpSpPr>
            <a:xfrm>
              <a:off x="5699234" y="3308132"/>
              <a:ext cx="304800" cy="304800"/>
              <a:chOff x="1768366" y="3978166"/>
              <a:chExt cx="304800" cy="304800"/>
            </a:xfrm>
          </p:grpSpPr>
          <p:cxnSp>
            <p:nvCxnSpPr>
              <p:cNvPr id="243" name="Straight Connector 242"/>
              <p:cNvCxnSpPr/>
              <p:nvPr/>
            </p:nvCxnSpPr>
            <p:spPr>
              <a:xfrm rot="16200000" flipH="1">
                <a:off x="1768366" y="3978166"/>
                <a:ext cx="304800" cy="304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H="1">
                <a:off x="1768366" y="3978166"/>
                <a:ext cx="304800" cy="304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5" name="Group 250"/>
          <p:cNvGrpSpPr/>
          <p:nvPr/>
        </p:nvGrpSpPr>
        <p:grpSpPr>
          <a:xfrm>
            <a:off x="2647521" y="1243263"/>
            <a:ext cx="3204411" cy="4443663"/>
            <a:chOff x="2767263" y="1243263"/>
            <a:chExt cx="3204411" cy="4443663"/>
          </a:xfrm>
        </p:grpSpPr>
        <p:grpSp>
          <p:nvGrpSpPr>
            <p:cNvPr id="286" name="Group 201"/>
            <p:cNvGrpSpPr/>
            <p:nvPr/>
          </p:nvGrpSpPr>
          <p:grpSpPr>
            <a:xfrm>
              <a:off x="2767263" y="3324726"/>
              <a:ext cx="304800" cy="304800"/>
              <a:chOff x="2767263" y="3324726"/>
              <a:chExt cx="304800" cy="304800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" name="Group 202"/>
            <p:cNvGrpSpPr/>
            <p:nvPr/>
          </p:nvGrpSpPr>
          <p:grpSpPr>
            <a:xfrm>
              <a:off x="3328737" y="4319337"/>
              <a:ext cx="304800" cy="304800"/>
              <a:chOff x="2767263" y="3324726"/>
              <a:chExt cx="304800" cy="304800"/>
            </a:xfrm>
          </p:grpSpPr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205"/>
            <p:cNvGrpSpPr/>
            <p:nvPr/>
          </p:nvGrpSpPr>
          <p:grpSpPr>
            <a:xfrm>
              <a:off x="3914274" y="2257926"/>
              <a:ext cx="304800" cy="304800"/>
              <a:chOff x="2767263" y="3324726"/>
              <a:chExt cx="304800" cy="304800"/>
            </a:xfrm>
          </p:grpSpPr>
          <p:cxnSp>
            <p:nvCxnSpPr>
              <p:cNvPr id="207" name="Straight Connector 206"/>
              <p:cNvCxnSpPr/>
              <p:nvPr/>
            </p:nvCxnSpPr>
            <p:spPr>
              <a:xfrm rot="16200000"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208"/>
            <p:cNvGrpSpPr/>
            <p:nvPr/>
          </p:nvGrpSpPr>
          <p:grpSpPr>
            <a:xfrm>
              <a:off x="3910263" y="5358063"/>
              <a:ext cx="304800" cy="304800"/>
              <a:chOff x="2767263" y="3324726"/>
              <a:chExt cx="304800" cy="304800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rot="16200000"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211"/>
            <p:cNvGrpSpPr/>
            <p:nvPr/>
          </p:nvGrpSpPr>
          <p:grpSpPr>
            <a:xfrm>
              <a:off x="5029200" y="1243263"/>
              <a:ext cx="304800" cy="304800"/>
              <a:chOff x="2767263" y="3324726"/>
              <a:chExt cx="304800" cy="304800"/>
            </a:xfrm>
          </p:grpSpPr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214"/>
            <p:cNvGrpSpPr/>
            <p:nvPr/>
          </p:nvGrpSpPr>
          <p:grpSpPr>
            <a:xfrm>
              <a:off x="5057274" y="4343400"/>
              <a:ext cx="304800" cy="304800"/>
              <a:chOff x="2767263" y="3324726"/>
              <a:chExt cx="304800" cy="304800"/>
            </a:xfrm>
          </p:grpSpPr>
          <p:cxnSp>
            <p:nvCxnSpPr>
              <p:cNvPr id="216" name="Straight Connector 215"/>
              <p:cNvCxnSpPr/>
              <p:nvPr/>
            </p:nvCxnSpPr>
            <p:spPr>
              <a:xfrm rot="16200000"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217"/>
            <p:cNvGrpSpPr/>
            <p:nvPr/>
          </p:nvGrpSpPr>
          <p:grpSpPr>
            <a:xfrm>
              <a:off x="5666874" y="2261937"/>
              <a:ext cx="304800" cy="304800"/>
              <a:chOff x="2767263" y="3324726"/>
              <a:chExt cx="304800" cy="304800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220"/>
            <p:cNvGrpSpPr/>
            <p:nvPr/>
          </p:nvGrpSpPr>
          <p:grpSpPr>
            <a:xfrm>
              <a:off x="5666874" y="5382126"/>
              <a:ext cx="304800" cy="304800"/>
              <a:chOff x="2767263" y="3324726"/>
              <a:chExt cx="304800" cy="304800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16200000"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244"/>
            <p:cNvGrpSpPr/>
            <p:nvPr/>
          </p:nvGrpSpPr>
          <p:grpSpPr>
            <a:xfrm>
              <a:off x="4467726" y="3324726"/>
              <a:ext cx="304800" cy="304800"/>
              <a:chOff x="2767263" y="3324726"/>
              <a:chExt cx="304800" cy="304800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 rot="16200000"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247"/>
            <p:cNvGrpSpPr/>
            <p:nvPr/>
          </p:nvGrpSpPr>
          <p:grpSpPr>
            <a:xfrm>
              <a:off x="3324726" y="1243263"/>
              <a:ext cx="304800" cy="304800"/>
              <a:chOff x="2767263" y="3324726"/>
              <a:chExt cx="304800" cy="304800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 rot="16200000"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H="1">
                <a:off x="2767263" y="3324726"/>
                <a:ext cx="304800" cy="3048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261"/>
          <p:cNvGrpSpPr/>
          <p:nvPr/>
        </p:nvGrpSpPr>
        <p:grpSpPr>
          <a:xfrm>
            <a:off x="2651532" y="1267326"/>
            <a:ext cx="3220452" cy="4391526"/>
            <a:chOff x="2771274" y="1267326"/>
            <a:chExt cx="3220452" cy="4391526"/>
          </a:xfrm>
        </p:grpSpPr>
        <p:grpSp>
          <p:nvGrpSpPr>
            <p:cNvPr id="76" name="Group 254"/>
            <p:cNvGrpSpPr/>
            <p:nvPr/>
          </p:nvGrpSpPr>
          <p:grpSpPr>
            <a:xfrm>
              <a:off x="2771274" y="5354052"/>
              <a:ext cx="304800" cy="304800"/>
              <a:chOff x="2771274" y="5354052"/>
              <a:chExt cx="304800" cy="304800"/>
            </a:xfrm>
          </p:grpSpPr>
          <p:cxnSp>
            <p:nvCxnSpPr>
              <p:cNvPr id="253" name="Straight Connector 252"/>
              <p:cNvCxnSpPr/>
              <p:nvPr/>
            </p:nvCxnSpPr>
            <p:spPr>
              <a:xfrm rot="16200000" flipH="1">
                <a:off x="2771274" y="5354052"/>
                <a:ext cx="304800" cy="304800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2771274" y="5354052"/>
                <a:ext cx="304800" cy="304800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255"/>
            <p:cNvGrpSpPr/>
            <p:nvPr/>
          </p:nvGrpSpPr>
          <p:grpSpPr>
            <a:xfrm>
              <a:off x="4471737" y="4315326"/>
              <a:ext cx="304800" cy="304800"/>
              <a:chOff x="2771274" y="5354052"/>
              <a:chExt cx="304800" cy="304800"/>
            </a:xfrm>
          </p:grpSpPr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771274" y="5354052"/>
                <a:ext cx="304800" cy="304800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H="1">
                <a:off x="2771274" y="5354052"/>
                <a:ext cx="304800" cy="304800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258"/>
            <p:cNvGrpSpPr/>
            <p:nvPr/>
          </p:nvGrpSpPr>
          <p:grpSpPr>
            <a:xfrm>
              <a:off x="5686926" y="1267326"/>
              <a:ext cx="304800" cy="304800"/>
              <a:chOff x="2771274" y="5354052"/>
              <a:chExt cx="304800" cy="304800"/>
            </a:xfrm>
          </p:grpSpPr>
          <p:cxnSp>
            <p:nvCxnSpPr>
              <p:cNvPr id="260" name="Straight Connector 259"/>
              <p:cNvCxnSpPr/>
              <p:nvPr/>
            </p:nvCxnSpPr>
            <p:spPr>
              <a:xfrm rot="16200000" flipH="1">
                <a:off x="2771274" y="5354052"/>
                <a:ext cx="304800" cy="304800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H="1">
                <a:off x="2771274" y="5354052"/>
                <a:ext cx="304800" cy="304800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0" name="Straight Connector 279"/>
          <p:cNvCxnSpPr/>
          <p:nvPr/>
        </p:nvCxnSpPr>
        <p:spPr>
          <a:xfrm rot="16200000" flipH="1">
            <a:off x="1480459" y="1219201"/>
            <a:ext cx="3048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H="1">
            <a:off x="1480459" y="1219201"/>
            <a:ext cx="30480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6144346" y="1143000"/>
            <a:ext cx="2847254" cy="45243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২, ৩, ৫, ৭, ১১, ১৩, ১৭, ১৯, ২৩, ২৯, </a:t>
            </a:r>
          </a:p>
          <a:p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৩১, ৩৭, ৪১, ৪৩, </a:t>
            </a:r>
          </a:p>
          <a:p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৪৭, ৫৩, ৫৯, ৬১, ৬৭, ৭১, ৭৩, ৭৯, ৮৩, ৮৯, ৯৭</a:t>
            </a:r>
          </a:p>
          <a:p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500"/>
                            </p:stCondLst>
                            <p:childTnLst>
                              <p:par>
                                <p:cTn id="1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500"/>
                            </p:stCondLst>
                            <p:childTnLst>
                              <p:par>
                                <p:cTn id="2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43754"/>
            <a:ext cx="5638800" cy="13850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2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257800"/>
            <a:ext cx="8001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এর মধ্যে মৌলিক সংখ্যা কয়টি ও কী কী 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ndividual Work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828800"/>
            <a:ext cx="5638800" cy="29402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51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81000"/>
            <a:ext cx="7924800" cy="838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ফিবোনা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Fibonacci Number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 </a:t>
            </a:r>
            <a:endParaRPr lang="en-US" sz="8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524000"/>
            <a:ext cx="8305800" cy="50292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ফিবোনাচি ক্রম গণিতের অন্যতম বিখ্যাত ধারাগুলোর মধ্যে একটা। এই ক্রমের প্রথম পদ ০ এবং দ্বিতীয় পদ ১। ফিবোনাচি ক্রমের যে কোনো পদ তার ঠিক পূর্ববর্তী দুটি পদের সমষ্টির সমান হয়। সুতরাং তৃতীয় পদটি প্রথম পদ ০ ও দ্বিতীয় পদ ১ এর যোগফল ১ এর সমান। আবার চতু্র্থ পদটি দ্বিতীয় পদ ১ ও তৃতীয় পদ ১ এর যোগফল ২ এর সমান।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সুতরাং ফিবোনাচি ক্রমটি দাঁড়ায় ০,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১,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১, ২,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৩,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৫,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৮,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১৩,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২১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…যা আস্তে আস্তে যোগ করতে করতেই সামনের দিকে এগিয়ে চলে। 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4267200"/>
            <a:ext cx="8001000" cy="2438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ফিবোনাচ্চি রাশিমালার আবিষ্কারক ত্র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য়ো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দশ শতাব্দীর বিখ্যাত গণিতবিদ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Leonardo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Da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Pisa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ডাকনাম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Fibonacci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বলে গেছেন, "প্রকৃতির মূল রহস্য এ রাশিমালাতে আছে"। ফিবোনাচ্চি হল আসলে একটা সিম্পল সিরিজ নাম্বার।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ibonac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2552700" cy="285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200400"/>
            <a:ext cx="2819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Leonardo Pisano </a:t>
            </a:r>
            <a:r>
              <a:rPr lang="en-US" sz="2800" dirty="0" err="1" smtClean="0">
                <a:solidFill>
                  <a:schemeClr val="tx1"/>
                </a:solidFill>
              </a:rPr>
              <a:t>Bigollo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62400" y="457200"/>
            <a:ext cx="4648200" cy="35052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hlinkClick r:id="rId3"/>
              </a:rPr>
              <a:t>Born</a:t>
            </a:r>
            <a:r>
              <a:rPr lang="en-US" sz="3200" b="1" dirty="0" smtClean="0"/>
              <a:t>:</a:t>
            </a:r>
            <a:r>
              <a:rPr lang="en-US" sz="2800" b="1" dirty="0" smtClean="0"/>
              <a:t> </a:t>
            </a:r>
            <a:r>
              <a:rPr lang="en-US" sz="2800" dirty="0" smtClean="0"/>
              <a:t>1170, </a:t>
            </a:r>
            <a:r>
              <a:rPr lang="en-US" sz="2800" dirty="0" smtClean="0">
                <a:hlinkClick r:id="rId4"/>
              </a:rPr>
              <a:t>Pisa, Italy</a:t>
            </a:r>
            <a:endParaRPr lang="en-US" sz="2800" dirty="0" smtClean="0"/>
          </a:p>
          <a:p>
            <a:r>
              <a:rPr lang="en-US" sz="3200" b="1" dirty="0" smtClean="0">
                <a:hlinkClick r:id="rId5"/>
              </a:rPr>
              <a:t>Full name</a:t>
            </a:r>
            <a:r>
              <a:rPr lang="en-US" sz="3200" b="1" dirty="0" smtClean="0"/>
              <a:t>:</a:t>
            </a:r>
            <a:r>
              <a:rPr lang="en-US" sz="2800" b="1" dirty="0" smtClean="0"/>
              <a:t> </a:t>
            </a:r>
            <a:r>
              <a:rPr lang="en-US" sz="2800" dirty="0" smtClean="0"/>
              <a:t>Leonardo Pisano </a:t>
            </a:r>
            <a:r>
              <a:rPr lang="en-US" sz="2800" dirty="0" err="1" smtClean="0"/>
              <a:t>Bigollo</a:t>
            </a:r>
            <a:endParaRPr lang="en-US" sz="2800" dirty="0" smtClean="0"/>
          </a:p>
          <a:p>
            <a:r>
              <a:rPr lang="en-US" sz="3200" b="1" dirty="0" smtClean="0">
                <a:hlinkClick r:id="rId6"/>
              </a:rPr>
              <a:t>Nationality</a:t>
            </a:r>
            <a:r>
              <a:rPr lang="en-US" sz="2800" b="1" dirty="0" smtClean="0"/>
              <a:t>: </a:t>
            </a:r>
            <a:r>
              <a:rPr lang="en-US" sz="2800" dirty="0" smtClean="0"/>
              <a:t>Italian</a:t>
            </a:r>
          </a:p>
          <a:p>
            <a:r>
              <a:rPr lang="en-US" sz="3200" b="1" dirty="0" smtClean="0">
                <a:hlinkClick r:id="rId7"/>
              </a:rPr>
              <a:t>Place of death</a:t>
            </a:r>
            <a:r>
              <a:rPr lang="en-US" sz="3200" b="1" dirty="0" smtClean="0"/>
              <a:t>:</a:t>
            </a:r>
            <a:r>
              <a:rPr lang="en-US" sz="2800" b="1" dirty="0" smtClean="0"/>
              <a:t> </a:t>
            </a:r>
            <a:r>
              <a:rPr lang="en-US" sz="2800" dirty="0" smtClean="0">
                <a:hlinkClick r:id="rId8"/>
              </a:rPr>
              <a:t>Pisa</a:t>
            </a:r>
            <a:endParaRPr lang="en-US" sz="2800" dirty="0" smtClean="0"/>
          </a:p>
          <a:p>
            <a:r>
              <a:rPr lang="en-US" sz="3200" b="1" dirty="0" smtClean="0">
                <a:hlinkClick r:id="rId9"/>
              </a:rPr>
              <a:t>Parents</a:t>
            </a:r>
            <a:r>
              <a:rPr lang="en-US" sz="3200" b="1" dirty="0" smtClean="0"/>
              <a:t>:</a:t>
            </a:r>
            <a:r>
              <a:rPr lang="en-US" sz="2800" b="1" dirty="0" smtClean="0"/>
              <a:t> </a:t>
            </a:r>
            <a:r>
              <a:rPr lang="en-US" sz="2800" dirty="0" err="1" smtClean="0">
                <a:hlinkClick r:id="rId10"/>
              </a:rPr>
              <a:t>Guglielmo</a:t>
            </a:r>
            <a:r>
              <a:rPr lang="en-US" sz="2800" dirty="0" smtClean="0">
                <a:hlinkClick r:id="rId10"/>
              </a:rPr>
              <a:t> </a:t>
            </a:r>
            <a:r>
              <a:rPr lang="en-US" sz="2800" dirty="0" err="1" smtClean="0">
                <a:hlinkClick r:id="rId10"/>
              </a:rPr>
              <a:t>Bonacci</a:t>
            </a:r>
            <a:r>
              <a:rPr lang="en-US" sz="2800" dirty="0" smtClean="0"/>
              <a:t>, </a:t>
            </a:r>
            <a:r>
              <a:rPr lang="en-US" sz="2800" dirty="0" smtClean="0">
                <a:hlinkClick r:id="rId11"/>
              </a:rPr>
              <a:t>Alessandra </a:t>
            </a:r>
            <a:r>
              <a:rPr lang="en-US" sz="2800" dirty="0" err="1" smtClean="0">
                <a:hlinkClick r:id="rId11"/>
              </a:rPr>
              <a:t>Bonacci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90" y="304801"/>
            <a:ext cx="6719710" cy="5401906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 flipH="1">
            <a:off x="2047438" y="381000"/>
            <a:ext cx="1914962" cy="864893"/>
          </a:xfrm>
          <a:prstGeom prst="borderCallout2">
            <a:avLst>
              <a:gd name="adj1" fmla="val 18750"/>
              <a:gd name="adj2" fmla="val -459"/>
              <a:gd name="adj3" fmla="val 18750"/>
              <a:gd name="adj4" fmla="val -16667"/>
              <a:gd name="adj5" fmla="val 132085"/>
              <a:gd name="adj6" fmla="val -3823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19812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প্যাটার্ন 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734" y="1447800"/>
            <a:ext cx="2714266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৪, ৫...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ocess 1"/>
          <p:cNvSpPr/>
          <p:nvPr/>
        </p:nvSpPr>
        <p:spPr>
          <a:xfrm rot="3435761">
            <a:off x="3479966" y="3185483"/>
            <a:ext cx="4775289" cy="6881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288"/>
              <a:gd name="connsiteY0" fmla="*/ 299 h 10000"/>
              <a:gd name="connsiteX1" fmla="*/ 10288 w 10288"/>
              <a:gd name="connsiteY1" fmla="*/ 0 h 10000"/>
              <a:gd name="connsiteX2" fmla="*/ 10288 w 10288"/>
              <a:gd name="connsiteY2" fmla="*/ 10000 h 10000"/>
              <a:gd name="connsiteX3" fmla="*/ 288 w 10288"/>
              <a:gd name="connsiteY3" fmla="*/ 10000 h 10000"/>
              <a:gd name="connsiteX4" fmla="*/ 0 w 10288"/>
              <a:gd name="connsiteY4" fmla="*/ 299 h 10000"/>
              <a:gd name="connsiteX0" fmla="*/ 0 w 12230"/>
              <a:gd name="connsiteY0" fmla="*/ 0 h 9701"/>
              <a:gd name="connsiteX1" fmla="*/ 12230 w 12230"/>
              <a:gd name="connsiteY1" fmla="*/ 410 h 9701"/>
              <a:gd name="connsiteX2" fmla="*/ 10288 w 12230"/>
              <a:gd name="connsiteY2" fmla="*/ 9701 h 9701"/>
              <a:gd name="connsiteX3" fmla="*/ 288 w 12230"/>
              <a:gd name="connsiteY3" fmla="*/ 9701 h 9701"/>
              <a:gd name="connsiteX4" fmla="*/ 0 w 12230"/>
              <a:gd name="connsiteY4" fmla="*/ 0 h 9701"/>
              <a:gd name="connsiteX0" fmla="*/ 0 w 10022"/>
              <a:gd name="connsiteY0" fmla="*/ 0 h 9874"/>
              <a:gd name="connsiteX1" fmla="*/ 10022 w 10022"/>
              <a:gd name="connsiteY1" fmla="*/ 297 h 9874"/>
              <a:gd name="connsiteX2" fmla="*/ 8434 w 10022"/>
              <a:gd name="connsiteY2" fmla="*/ 9874 h 9874"/>
              <a:gd name="connsiteX3" fmla="*/ 257 w 10022"/>
              <a:gd name="connsiteY3" fmla="*/ 9874 h 9874"/>
              <a:gd name="connsiteX4" fmla="*/ 0 w 10022"/>
              <a:gd name="connsiteY4" fmla="*/ 0 h 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2" h="9874">
                <a:moveTo>
                  <a:pt x="0" y="0"/>
                </a:moveTo>
                <a:lnTo>
                  <a:pt x="10022" y="297"/>
                </a:lnTo>
                <a:lnTo>
                  <a:pt x="8434" y="9874"/>
                </a:lnTo>
                <a:lnTo>
                  <a:pt x="257" y="9874"/>
                </a:lnTo>
                <a:cubicBezTo>
                  <a:pt x="171" y="6583"/>
                  <a:pt x="86" y="3291"/>
                  <a:pt x="0" y="0"/>
                </a:cubicBezTo>
                <a:close/>
              </a:path>
            </a:pathLst>
          </a:cu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2860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6003"/>
          </a:xfr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690688"/>
            <a:ext cx="7886700" cy="4786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২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অনুরুপভাবে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২ ,    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২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657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6567"/>
            <a:ext cx="7886700" cy="966587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…………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742097"/>
            <a:ext cx="7886700" cy="499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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700" y="2673015"/>
            <a:ext cx="7886700" cy="5611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তালিকাটি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৩, ৩, 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3178031" y="2124387"/>
            <a:ext cx="286426" cy="562922"/>
            <a:chOff x="3574410" y="3419679"/>
            <a:chExt cx="381901" cy="562922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3736642" y="3481740"/>
              <a:ext cx="219669" cy="500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574410" y="3419679"/>
              <a:ext cx="162232" cy="562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1"/>
          <p:cNvGrpSpPr/>
          <p:nvPr/>
        </p:nvGrpSpPr>
        <p:grpSpPr>
          <a:xfrm>
            <a:off x="3530878" y="2136306"/>
            <a:ext cx="286426" cy="562922"/>
            <a:chOff x="3574410" y="3419679"/>
            <a:chExt cx="381901" cy="562922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3736642" y="3481740"/>
              <a:ext cx="219669" cy="500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574410" y="3419679"/>
              <a:ext cx="162232" cy="562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5"/>
          <p:cNvGrpSpPr/>
          <p:nvPr/>
        </p:nvGrpSpPr>
        <p:grpSpPr>
          <a:xfrm>
            <a:off x="3904574" y="2141769"/>
            <a:ext cx="286426" cy="562922"/>
            <a:chOff x="3574410" y="3419679"/>
            <a:chExt cx="381901" cy="562922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3736642" y="3481740"/>
              <a:ext cx="219669" cy="500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574410" y="3419679"/>
              <a:ext cx="162232" cy="562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9"/>
          <p:cNvGrpSpPr/>
          <p:nvPr/>
        </p:nvGrpSpPr>
        <p:grpSpPr>
          <a:xfrm>
            <a:off x="4343400" y="2180278"/>
            <a:ext cx="286426" cy="562922"/>
            <a:chOff x="3574410" y="3419679"/>
            <a:chExt cx="381901" cy="562922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3736642" y="3481740"/>
              <a:ext cx="219669" cy="500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574410" y="3419679"/>
              <a:ext cx="162232" cy="5629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itle 1"/>
          <p:cNvSpPr txBox="1">
            <a:spLocks/>
          </p:cNvSpPr>
          <p:nvPr/>
        </p:nvSpPr>
        <p:spPr>
          <a:xfrm>
            <a:off x="628650" y="3505529"/>
            <a:ext cx="7886700" cy="18284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৩ =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৩ = 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৩ = 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85800" y="5696803"/>
            <a:ext cx="7886700" cy="6277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2423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4800600" cy="12326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32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114800"/>
            <a:ext cx="88392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 :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৭, ১২, ১৭, ২২, ২৭, ...</a:t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৬, ১৭, ২৮, ৩৯, ৫০, ...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ual work.jpg"/>
          <p:cNvPicPr>
            <a:picLocks noChangeAspect="1"/>
          </p:cNvPicPr>
          <p:nvPr/>
        </p:nvPicPr>
        <p:blipFill>
          <a:blip r:embed="rId3"/>
          <a:srcRect l="7075" t="7778" r="8019" b="15555"/>
          <a:stretch>
            <a:fillRect/>
          </a:stretch>
        </p:blipFill>
        <p:spPr>
          <a:xfrm>
            <a:off x="4572000" y="0"/>
            <a:ext cx="4572000" cy="39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51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/>
          <p:cNvSpPr/>
          <p:nvPr/>
        </p:nvSpPr>
        <p:spPr>
          <a:xfrm>
            <a:off x="2667000" y="152400"/>
            <a:ext cx="4191000" cy="1219200"/>
          </a:xfrm>
          <a:prstGeom prst="snip2Same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447800"/>
            <a:ext cx="8229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ইরাটোস্থিনিস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গ্রাভো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প্রাটিনি-এর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ইউক্লিডের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5257800"/>
            <a:ext cx="800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ইরাটোস্থিনিস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6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>
            <a:off x="381000" y="2057400"/>
            <a:ext cx="8458200" cy="838200"/>
          </a:xfrm>
          <a:prstGeom prst="flowChartMagneticDrum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গ. -১১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8600"/>
            <a:ext cx="8229600" cy="152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৯, ৪, -১, -৬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...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ক. ৯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	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-১৬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-১১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 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-১৫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irect Access Storage 5"/>
          <p:cNvSpPr/>
          <p:nvPr/>
        </p:nvSpPr>
        <p:spPr>
          <a:xfrm>
            <a:off x="304800" y="5410200"/>
            <a:ext cx="8458200" cy="838200"/>
          </a:xfrm>
          <a:prstGeom prst="flowChartMagneticDrum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খ) 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505200"/>
            <a:ext cx="8763000" cy="14478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	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		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		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16835" y="414992"/>
            <a:ext cx="2365513" cy="222636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ath book 8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35715"/>
            <a:ext cx="2286000" cy="2753029"/>
          </a:xfrm>
          <a:prstGeom prst="rect">
            <a:avLst/>
          </a:prstGeom>
        </p:spPr>
      </p:pic>
      <p:pic>
        <p:nvPicPr>
          <p:cNvPr id="8" name="Picture 7" descr="Azimul-27-02-2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2209800" cy="25840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3200404"/>
            <a:ext cx="3962400" cy="29238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মোহাঃ আজিমুল হক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হাইস্কুল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ক্যান্টনমেন্ট, বগুড়া। 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মোবাইলঃ ০১৭১৭-৫৭০৭৬০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800" dirty="0" smtClean="0">
                <a:solidFill>
                  <a:schemeClr val="bg1"/>
                </a:solidFill>
                <a:latin typeface="MonooOMJ" pitchFamily="2" charset="0"/>
                <a:cs typeface="MonooOMJ" pitchFamily="2" charset="0"/>
              </a:rPr>
              <a:t>azimul77@gmail.com</a:t>
            </a:r>
            <a:endParaRPr lang="bn-BD" sz="2800" dirty="0" smtClean="0">
              <a:solidFill>
                <a:schemeClr val="bg1"/>
              </a:solidFill>
              <a:latin typeface="MonooOMJ" pitchFamily="2" charset="0"/>
              <a:cs typeface="MonooO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3465259"/>
            <a:ext cx="3276600" cy="2554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৮ম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 ১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2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4495800"/>
            <a:ext cx="8153400" cy="2286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     ০, ১, ১, ২, ৩, ৫, ........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    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প্যাটার্নটি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        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    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প্যাটার্নের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     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    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     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55.jpg"/>
          <p:cNvPicPr>
            <a:picLocks noChangeAspect="1"/>
          </p:cNvPicPr>
          <p:nvPr/>
        </p:nvPicPr>
        <p:blipFill>
          <a:blip r:embed="rId2"/>
          <a:srcRect l="11666" t="5000" r="13334" b="31250"/>
          <a:stretch>
            <a:fillRect/>
          </a:stretch>
        </p:blipFill>
        <p:spPr>
          <a:xfrm>
            <a:off x="1317812" y="838200"/>
            <a:ext cx="6454588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0"/>
            <a:ext cx="6477000" cy="8382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5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381000" y="228600"/>
            <a:ext cx="8305800" cy="6629400"/>
            <a:chOff x="381000" y="228600"/>
            <a:chExt cx="8305800" cy="6629400"/>
          </a:xfrm>
        </p:grpSpPr>
        <p:sp>
          <p:nvSpPr>
            <p:cNvPr id="4" name="Rectangle 3"/>
            <p:cNvSpPr/>
            <p:nvPr/>
          </p:nvSpPr>
          <p:spPr>
            <a:xfrm>
              <a:off x="381000" y="228600"/>
              <a:ext cx="8305800" cy="120032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72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সবাইকে আন্তরিক ধন্যবাদ</a:t>
              </a:r>
              <a:endParaRPr lang="en-US" sz="7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524000" y="5867400"/>
              <a:ext cx="6019800" cy="9906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আল্লাহ হাফিজ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flower 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221133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21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6248400" cy="838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চিত্রসমূহ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2895600" cy="2667000"/>
          </a:xfrm>
          <a:prstGeom prst="rect">
            <a:avLst/>
          </a:prstGeom>
        </p:spPr>
      </p:pic>
      <p:pic>
        <p:nvPicPr>
          <p:cNvPr id="12" name="Picture 11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114800"/>
            <a:ext cx="2971800" cy="2286000"/>
          </a:xfrm>
          <a:prstGeom prst="rect">
            <a:avLst/>
          </a:prstGeom>
        </p:spPr>
      </p:pic>
      <p:pic>
        <p:nvPicPr>
          <p:cNvPr id="13" name="Picture 12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0" y="4191000"/>
            <a:ext cx="2870200" cy="2195982"/>
          </a:xfrm>
          <a:prstGeom prst="rect">
            <a:avLst/>
          </a:prstGeom>
        </p:spPr>
      </p:pic>
      <p:pic>
        <p:nvPicPr>
          <p:cNvPr id="14" name="Picture 13" descr="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066800"/>
            <a:ext cx="31242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9904" y="733258"/>
            <a:ext cx="4886696" cy="1019342"/>
          </a:xfrm>
          <a:solidFill>
            <a:schemeClr val="tx2">
              <a:lumMod val="50000"/>
            </a:schemeClr>
          </a:solidFill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755075"/>
            <a:ext cx="7848600" cy="2417426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Pattern</a:t>
            </a:r>
            <a:r>
              <a:rPr lang="en-US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01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295400" y="246857"/>
            <a:ext cx="6477000" cy="1332561"/>
          </a:xfrm>
          <a:prstGeom prst="plaque">
            <a:avLst>
              <a:gd name="adj" fmla="val 19236"/>
            </a:avLst>
          </a:prstGeom>
          <a:solidFill>
            <a:schemeClr val="accent1">
              <a:lumMod val="50000"/>
            </a:schemeClr>
          </a:solidFill>
          <a:ln w="114300">
            <a:gradFill>
              <a:gsLst>
                <a:gs pos="21000">
                  <a:schemeClr val="tx1">
                    <a:alpha val="71000"/>
                  </a:schemeClr>
                </a:gs>
                <a:gs pos="45000">
                  <a:schemeClr val="accent1">
                    <a:lumMod val="45000"/>
                    <a:lumOff val="55000"/>
                    <a:alpha val="90000"/>
                  </a:schemeClr>
                </a:gs>
                <a:gs pos="86000">
                  <a:schemeClr val="accent1">
                    <a:lumMod val="45000"/>
                    <a:lumOff val="55000"/>
                  </a:schemeClr>
                </a:gs>
                <a:gs pos="86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91440" rtlCol="0" anchor="ctr"/>
          <a:lstStyle/>
          <a:p>
            <a:pPr algn="ctr"/>
            <a:r>
              <a:rPr lang="bn-BD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845425"/>
            <a:ext cx="82295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–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বলতে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ধরণ ব্যাখ্যা 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মৌলিক সংখ্যা  নির্ণয় করতে পারবে।</a:t>
            </a:r>
          </a:p>
          <a:p>
            <a:pPr lvl="0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ফিবোনাচি সংখ্যা ব্যাখ্যা 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সংখ্যা প্যাটার্নের পরবর্তী সংখ্যা নির্ণয় করতে পারবে ।</a:t>
            </a:r>
          </a:p>
          <a:p>
            <a:pPr lvl="0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45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f-Grena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3962400" cy="4306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304800" y="4572000"/>
            <a:ext cx="8610600" cy="2286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সুইডিস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গণিতবিদ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পরিসংখ্যানবিদ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অধ্যাপক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উলফ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গ্রিনেনডার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1923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সালের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23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জুলাই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সর্বপ্রথম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প্যাটার্ন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থিউরি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Ulf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Grenander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প্যাটার্ন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পরিসংখ্যান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কৃত্রিম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বুদ্ধিমত্তা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বিশদ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দিয়েছেন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52400"/>
            <a:ext cx="4191000" cy="426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hlinkClick r:id="rId3"/>
              </a:rPr>
              <a:t>Born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 July 23, 1923, 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Sweden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  <a:hlinkClick r:id="rId5"/>
              </a:rPr>
              <a:t>Died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 May 12, 2016,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6"/>
              </a:rPr>
              <a:t>Providence, Rhode Island,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6"/>
              </a:rPr>
              <a:t>United States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  <a:hlinkClick r:id="rId7"/>
              </a:rPr>
              <a:t>Education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hlinkClick r:id="rId8"/>
              </a:rPr>
              <a:t>Stockholm University</a:t>
            </a:r>
            <a:r>
              <a:rPr lang="en-US" sz="2400" dirty="0" smtClean="0">
                <a:solidFill>
                  <a:schemeClr val="bg1"/>
                </a:solidFill>
              </a:rPr>
              <a:t> (1950), 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9"/>
              </a:rPr>
              <a:t>Uppsala </a:t>
            </a:r>
            <a:r>
              <a:rPr lang="en-US" sz="2400" dirty="0" err="1" smtClean="0">
                <a:solidFill>
                  <a:schemeClr val="bg1"/>
                </a:solidFill>
                <a:hlinkClick r:id="rId9"/>
              </a:rPr>
              <a:t>universitet</a:t>
            </a:r>
            <a:r>
              <a:rPr lang="en-US" sz="2400" dirty="0" smtClean="0">
                <a:solidFill>
                  <a:schemeClr val="bg1"/>
                </a:solidFill>
              </a:rPr>
              <a:t> (1946)</a:t>
            </a:r>
          </a:p>
          <a:p>
            <a:r>
              <a:rPr lang="en-US" sz="2800" b="1" dirty="0" smtClean="0">
                <a:solidFill>
                  <a:schemeClr val="bg1"/>
                </a:solidFill>
                <a:hlinkClick r:id="rId10"/>
              </a:rPr>
              <a:t>Known for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hlinkClick r:id="rId11"/>
              </a:rPr>
              <a:t>Sieve estimator</a:t>
            </a:r>
            <a:r>
              <a:rPr lang="en-US" sz="2400" dirty="0" smtClean="0">
                <a:solidFill>
                  <a:schemeClr val="bg1"/>
                </a:solidFill>
              </a:rPr>
              <a:t>, 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hlinkClick r:id="rId12"/>
              </a:rPr>
              <a:t>Pattern theory</a:t>
            </a:r>
            <a:r>
              <a:rPr lang="en-US" sz="2400" dirty="0" smtClean="0">
                <a:solidFill>
                  <a:schemeClr val="bg1"/>
                </a:solidFill>
              </a:rPr>
              <a:t>, 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13"/>
              </a:rPr>
              <a:t>Maximum </a:t>
            </a:r>
            <a:r>
              <a:rPr lang="en-US" sz="2400" dirty="0" err="1" smtClean="0">
                <a:solidFill>
                  <a:schemeClr val="bg1"/>
                </a:solidFill>
                <a:hlinkClick r:id="rId13"/>
              </a:rPr>
              <a:t>subarray</a:t>
            </a:r>
            <a:r>
              <a:rPr lang="en-US" sz="2400" dirty="0" smtClean="0">
                <a:solidFill>
                  <a:schemeClr val="bg1"/>
                </a:solidFill>
                <a:hlinkClick r:id="rId13"/>
              </a:rPr>
              <a:t> problem</a:t>
            </a:r>
            <a:r>
              <a:rPr lang="en-US" sz="2400" dirty="0" smtClean="0">
                <a:solidFill>
                  <a:schemeClr val="bg1"/>
                </a:solidFill>
              </a:rPr>
              <a:t>, 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14"/>
              </a:rPr>
              <a:t>Computational anatomy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8305800" cy="1676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প্যাটার্ন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বোঝা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 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পন্থা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সাজানো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 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পরিবর্ধিত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বিন্যস্ত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প্যাটার্ন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গাণিতিক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বিশ্লেষণকে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সহজতর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সহজবোধ্য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তোলে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286000"/>
            <a:ext cx="8153400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প্যাটার্ন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: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505200"/>
            <a:ext cx="8153400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গানিতিক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প্যাটার্ন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Mathematical Pattern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572000"/>
            <a:ext cx="8153400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জ্যামিতিক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প্যাটার্ন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Geometrical Pattern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5638800"/>
            <a:ext cx="8153400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রৈখিক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প্যাটার্ন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Linear Pattern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400"/>
            <a:ext cx="7848600" cy="10668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মৌলিক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সংখ্যা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(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Prime Number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600200"/>
            <a:ext cx="8458200" cy="2667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১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ব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ড়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সেসব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১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সংখ্যাটি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ছা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ড়া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গুননী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মৌলিক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২,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৩,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৫,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৭,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১১,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১৩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..... 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২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হচ্ছে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সবচে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ছোট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একমাত্র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জো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ড়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মৌলিক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419600"/>
            <a:ext cx="8382000" cy="21336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ইরাটোস্থিনিস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ছাঁকনি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গুণিতকগুলো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ইরাটোস্থিনিস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ছাঁকনি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352800"/>
            <a:ext cx="8153400" cy="121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https://www.youtube.com/watch?v=1gW6ec3hyN0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03238"/>
            <a:ext cx="8229600" cy="8683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এসো ভিডিওটি দেখি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822</Words>
  <Application>Microsoft Office PowerPoint</Application>
  <PresentationFormat>On-screen Show (4:3)</PresentationFormat>
  <Paragraphs>230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পাঠ শিরোনাম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প্যাটার্নে পার্থক্য বের করার নিয়ম</vt:lpstr>
      <vt:lpstr>৩, ৬, ৯, ১২, ১৫ …………তালিকাটি পরবর্তী তিনটি সংখ্যা বের করার নিয়ম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D</cp:lastModifiedBy>
  <cp:revision>63</cp:revision>
  <dcterms:created xsi:type="dcterms:W3CDTF">2006-08-16T00:00:00Z</dcterms:created>
  <dcterms:modified xsi:type="dcterms:W3CDTF">2020-04-04T10:43:07Z</dcterms:modified>
</cp:coreProperties>
</file>