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7" r:id="rId13"/>
    <p:sldId id="278" r:id="rId14"/>
    <p:sldId id="279" r:id="rId15"/>
    <p:sldId id="268" r:id="rId16"/>
    <p:sldId id="269" r:id="rId17"/>
    <p:sldId id="273" r:id="rId18"/>
    <p:sldId id="280" r:id="rId19"/>
    <p:sldId id="282" r:id="rId20"/>
    <p:sldId id="283" r:id="rId21"/>
    <p:sldId id="284" r:id="rId22"/>
    <p:sldId id="285" r:id="rId23"/>
    <p:sldId id="286" r:id="rId24"/>
    <p:sldId id="287" r:id="rId25"/>
    <p:sldId id="274" r:id="rId26"/>
    <p:sldId id="271" r:id="rId27"/>
    <p:sldId id="281" r:id="rId28"/>
    <p:sldId id="270" r:id="rId29"/>
    <p:sldId id="272" r:id="rId30"/>
  </p:sldIdLst>
  <p:sldSz cx="11430000" cy="6858000"/>
  <p:notesSz cx="6858000" cy="9144000"/>
  <p:defaultTextStyle>
    <a:defPPr>
      <a:defRPr lang="en-US"/>
    </a:defPPr>
    <a:lvl1pPr marL="0" algn="l" defTabSz="855878" rtl="0" eaLnBrk="1" latinLnBrk="0" hangingPunct="1">
      <a:defRPr sz="1685" kern="1200">
        <a:solidFill>
          <a:schemeClr val="tx1"/>
        </a:solidFill>
        <a:latin typeface="+mn-lt"/>
        <a:ea typeface="+mn-ea"/>
        <a:cs typeface="+mn-cs"/>
      </a:defRPr>
    </a:lvl1pPr>
    <a:lvl2pPr marL="427939" algn="l" defTabSz="855878" rtl="0" eaLnBrk="1" latinLnBrk="0" hangingPunct="1">
      <a:defRPr sz="1685" kern="1200">
        <a:solidFill>
          <a:schemeClr val="tx1"/>
        </a:solidFill>
        <a:latin typeface="+mn-lt"/>
        <a:ea typeface="+mn-ea"/>
        <a:cs typeface="+mn-cs"/>
      </a:defRPr>
    </a:lvl2pPr>
    <a:lvl3pPr marL="855878" algn="l" defTabSz="855878" rtl="0" eaLnBrk="1" latinLnBrk="0" hangingPunct="1">
      <a:defRPr sz="1685" kern="1200">
        <a:solidFill>
          <a:schemeClr val="tx1"/>
        </a:solidFill>
        <a:latin typeface="+mn-lt"/>
        <a:ea typeface="+mn-ea"/>
        <a:cs typeface="+mn-cs"/>
      </a:defRPr>
    </a:lvl3pPr>
    <a:lvl4pPr marL="1283818" algn="l" defTabSz="855878" rtl="0" eaLnBrk="1" latinLnBrk="0" hangingPunct="1">
      <a:defRPr sz="1685" kern="1200">
        <a:solidFill>
          <a:schemeClr val="tx1"/>
        </a:solidFill>
        <a:latin typeface="+mn-lt"/>
        <a:ea typeface="+mn-ea"/>
        <a:cs typeface="+mn-cs"/>
      </a:defRPr>
    </a:lvl4pPr>
    <a:lvl5pPr marL="1711757" algn="l" defTabSz="855878" rtl="0" eaLnBrk="1" latinLnBrk="0" hangingPunct="1">
      <a:defRPr sz="1685" kern="1200">
        <a:solidFill>
          <a:schemeClr val="tx1"/>
        </a:solidFill>
        <a:latin typeface="+mn-lt"/>
        <a:ea typeface="+mn-ea"/>
        <a:cs typeface="+mn-cs"/>
      </a:defRPr>
    </a:lvl5pPr>
    <a:lvl6pPr marL="2139696" algn="l" defTabSz="855878" rtl="0" eaLnBrk="1" latinLnBrk="0" hangingPunct="1">
      <a:defRPr sz="1685" kern="1200">
        <a:solidFill>
          <a:schemeClr val="tx1"/>
        </a:solidFill>
        <a:latin typeface="+mn-lt"/>
        <a:ea typeface="+mn-ea"/>
        <a:cs typeface="+mn-cs"/>
      </a:defRPr>
    </a:lvl6pPr>
    <a:lvl7pPr marL="2567635" algn="l" defTabSz="855878" rtl="0" eaLnBrk="1" latinLnBrk="0" hangingPunct="1">
      <a:defRPr sz="1685" kern="1200">
        <a:solidFill>
          <a:schemeClr val="tx1"/>
        </a:solidFill>
        <a:latin typeface="+mn-lt"/>
        <a:ea typeface="+mn-ea"/>
        <a:cs typeface="+mn-cs"/>
      </a:defRPr>
    </a:lvl7pPr>
    <a:lvl8pPr marL="2995574" algn="l" defTabSz="855878" rtl="0" eaLnBrk="1" latinLnBrk="0" hangingPunct="1">
      <a:defRPr sz="1685" kern="1200">
        <a:solidFill>
          <a:schemeClr val="tx1"/>
        </a:solidFill>
        <a:latin typeface="+mn-lt"/>
        <a:ea typeface="+mn-ea"/>
        <a:cs typeface="+mn-cs"/>
      </a:defRPr>
    </a:lvl8pPr>
    <a:lvl9pPr marL="3423514" algn="l" defTabSz="855878" rtl="0" eaLnBrk="1" latinLnBrk="0" hangingPunct="1">
      <a:defRPr sz="168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99FF"/>
    <a:srgbClr val="009900"/>
    <a:srgbClr val="F8F8F8"/>
    <a:srgbClr val="FFFF99"/>
    <a:srgbClr val="CCFF99"/>
    <a:srgbClr val="CC00FF"/>
    <a:srgbClr val="FFFFCC"/>
    <a:srgbClr val="00FF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5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0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 userDrawn="1"/>
        </p:nvSpPr>
        <p:spPr>
          <a:xfrm>
            <a:off x="0" y="0"/>
            <a:ext cx="11430000" cy="6858000"/>
          </a:xfrm>
          <a:prstGeom prst="frame">
            <a:avLst>
              <a:gd name="adj1" fmla="val 1790"/>
            </a:avLst>
          </a:prstGeom>
          <a:blipFill>
            <a:blip r:embed="rId2"/>
            <a:stretch>
              <a:fillRect/>
            </a:stretch>
          </a:blipFill>
          <a:ln w="22225">
            <a:solidFill>
              <a:srgbClr val="99330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971" tIns="48986" rIns="97971" bIns="489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5">
              <a:solidFill>
                <a:schemeClr val="tx1"/>
              </a:solidFill>
              <a:effectLst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490355" y="6436260"/>
            <a:ext cx="4430149" cy="265457"/>
          </a:xfrm>
          <a:prstGeom prst="rect">
            <a:avLst/>
          </a:prstGeom>
          <a:noFill/>
          <a:ln w="127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71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হারুন</a:t>
            </a:r>
            <a:r>
              <a:rPr lang="en-US" sz="1071" b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অর রশিদ, সহকারী শিক্ষক (আইসিটি) জোত আতাউল্যা দাখিল মাদ্রাসা, গোপালপুর, টাংগাইল</a:t>
            </a:r>
            <a:r>
              <a:rPr lang="en-US" sz="1125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11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8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2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59" y="1709739"/>
            <a:ext cx="9858375" cy="2852737"/>
          </a:xfrm>
        </p:spPr>
        <p:txBody>
          <a:bodyPr anchor="b"/>
          <a:lstStyle>
            <a:lvl1pPr>
              <a:defRPr sz="562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59" y="4589464"/>
            <a:ext cx="9858375" cy="1500187"/>
          </a:xfr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6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1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2" y="1681163"/>
            <a:ext cx="4835425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2" y="2505075"/>
            <a:ext cx="483542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7" y="1681163"/>
            <a:ext cx="4859239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7" y="2505075"/>
            <a:ext cx="4859239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0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7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5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8" y="987426"/>
            <a:ext cx="5786438" cy="4873625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</p:spPr>
        <p:txBody>
          <a:bodyPr anchor="t"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8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71EF6-A0F7-4132-858A-9D11CB64787E}" type="datetimeFigureOut">
              <a:rPr lang="en-US" smtClean="0"/>
              <a:t>04/04/20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8BC4C-3091-4F13-B2C8-04DF4AD8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9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391886"/>
            <a:ext cx="10593977" cy="60002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" name="TextBox 6"/>
          <p:cNvSpPr txBox="1"/>
          <p:nvPr/>
        </p:nvSpPr>
        <p:spPr>
          <a:xfrm>
            <a:off x="18576" y="3312482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5400" b="1" spc="50" dirty="0">
                <a:ln w="11430"/>
                <a:solidFill>
                  <a:srgbClr val="F8F8F8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আজকের ক্লাসে সবাইকে স্বাগত</a:t>
            </a:r>
            <a:endParaRPr lang="en-US" sz="5400" b="1" spc="50" dirty="0">
              <a:ln w="11430"/>
              <a:solidFill>
                <a:srgbClr val="F8F8F8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183" flipH="1">
            <a:off x="2282549" y="4222209"/>
            <a:ext cx="1778340" cy="112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1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29722 -0.4351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-21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27125 -0.399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6" y="-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8-Point Star 27"/>
          <p:cNvSpPr/>
          <p:nvPr/>
        </p:nvSpPr>
        <p:spPr>
          <a:xfrm>
            <a:off x="4612521" y="445285"/>
            <a:ext cx="2133600" cy="1838221"/>
          </a:xfrm>
          <a:prstGeom prst="star8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সরব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</a:p>
        </p:txBody>
      </p:sp>
      <p:pic>
        <p:nvPicPr>
          <p:cNvPr id="33" name="Picture 3" descr="C:\Users\harun\Desktop\82392327_2468905333438644_180003654769364172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155" y="2499856"/>
            <a:ext cx="5226331" cy="3280844"/>
          </a:xfrm>
          <a:prstGeom prst="roundRect">
            <a:avLst>
              <a:gd name="adj" fmla="val 16667"/>
            </a:avLst>
          </a:prstGeom>
          <a:ln w="19050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softRound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98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57862" y="381000"/>
            <a:ext cx="557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শব্দার্থগুলোর অর্থ জেনে নেই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1074" y="1905000"/>
            <a:ext cx="2819400" cy="584775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রঙিন কাটা ঘুড়ি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22474" y="1295400"/>
            <a:ext cx="3124200" cy="2062103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ঘুড়ি উড়িয়ে কাটাকাটির লড়াইয়ে </a:t>
            </a:r>
          </a:p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সুতো কেটে যাওয়া </a:t>
            </a:r>
          </a:p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রঙিন ঘুড়ি।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1074" y="4114800"/>
            <a:ext cx="2819400" cy="1569660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জোনাক পোকা আলোর খেলা খেলছে রোজই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22474" y="3957697"/>
            <a:ext cx="3124200" cy="2062103"/>
          </a:xfrm>
          <a:prstGeom prst="rect">
            <a:avLst/>
          </a:prstGeom>
          <a:noFill/>
          <a:ln w="158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সন্ধ্যার অন্ধকারে জোনাকিরা আলো জ্বালিয়ে যেন খেলায়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মাতে।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19" y="1143000"/>
            <a:ext cx="3636818" cy="2286000"/>
          </a:xfrm>
          <a:prstGeom prst="rect">
            <a:avLst/>
          </a:prstGeom>
          <a:noFill/>
          <a:ln w="15875">
            <a:solidFill>
              <a:srgbClr val="0099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/>
          </a:sp3d>
        </p:spPr>
      </p:pic>
      <p:grpSp>
        <p:nvGrpSpPr>
          <p:cNvPr id="25" name="Group 24"/>
          <p:cNvGrpSpPr/>
          <p:nvPr/>
        </p:nvGrpSpPr>
        <p:grpSpPr>
          <a:xfrm>
            <a:off x="3693819" y="3886200"/>
            <a:ext cx="3657600" cy="2214503"/>
            <a:chOff x="3719945" y="3886200"/>
            <a:chExt cx="3657600" cy="2214503"/>
          </a:xfrm>
          <a:noFill/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945" y="3886200"/>
              <a:ext cx="3657600" cy="2214503"/>
            </a:xfrm>
            <a:prstGeom prst="rect">
              <a:avLst/>
            </a:prstGeom>
            <a:grpFill/>
            <a:ln w="15875">
              <a:solidFill>
                <a:srgbClr val="00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050" y="4648201"/>
              <a:ext cx="1352550" cy="1371600"/>
            </a:xfrm>
            <a:prstGeom prst="ellipse">
              <a:avLst/>
            </a:prstGeom>
            <a:grpFill/>
            <a:ln w="15875">
              <a:solidFill>
                <a:srgbClr val="009900"/>
              </a:solidFill>
            </a:ln>
            <a:effectLst>
              <a:softEdge rad="112500"/>
            </a:effectLst>
          </p:spPr>
        </p:pic>
      </p:grpSp>
      <p:sp>
        <p:nvSpPr>
          <p:cNvPr id="29" name="Oval 28"/>
          <p:cNvSpPr/>
          <p:nvPr/>
        </p:nvSpPr>
        <p:spPr>
          <a:xfrm>
            <a:off x="3963984" y="5291322"/>
            <a:ext cx="384193" cy="351573"/>
          </a:xfrm>
          <a:prstGeom prst="ellipse">
            <a:avLst/>
          </a:prstGeom>
          <a:noFill/>
          <a:ln w="793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152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167363" y="420469"/>
            <a:ext cx="557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শব্দার্থগুলোর অর্থ জেনে নেই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375" y="1981200"/>
            <a:ext cx="3048000" cy="1077218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আজ বাঁচতে দাও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9575" y="1179255"/>
            <a:ext cx="3352800" cy="2554545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প্রকৃতি কেবল মানুষের বসবাসের জায়গা নয়-গাছপালা,পশুপাখি সকলেরই আছে সমান অধিকার।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375" y="4790790"/>
            <a:ext cx="2819400" cy="584775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পানকৌড়ি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79575" y="4637782"/>
            <a:ext cx="3352800" cy="1077218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কালো রঙের হাঁস জাতীয় মাছ শিকারি পাখি।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0" y="1295400"/>
            <a:ext cx="3636818" cy="22860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" descr="C:\Users\harun\Videos\New folder\সম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20" y="3963083"/>
            <a:ext cx="3636818" cy="2285317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</p:spTree>
    <p:extLst>
      <p:ext uri="{BB962C8B-B14F-4D97-AF65-F5344CB8AC3E}">
        <p14:creationId xmlns:p14="http://schemas.microsoft.com/office/powerpoint/2010/main" val="102749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76600" y="344269"/>
            <a:ext cx="557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শব্দার্থগুলোর অর্থ জেনে নেই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9600" y="1676400"/>
            <a:ext cx="2279090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নাইতে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600" y="3352800"/>
            <a:ext cx="2279090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গহিন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77205" y="1600200"/>
            <a:ext cx="2819400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গোসল করতে।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77205" y="3392269"/>
            <a:ext cx="2819400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গভীর,অতল,গহন।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9600" y="5105400"/>
            <a:ext cx="2279090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গাঙে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077205" y="5140035"/>
            <a:ext cx="2819400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নদীতে।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01" y="2895600"/>
            <a:ext cx="3875798" cy="16237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8" name="Picture 3" descr="C:\Users\harun\Videos\New folder\1537831280_3.gi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01" y="4711997"/>
            <a:ext cx="3875800" cy="1612603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39" name="Picture 4" descr="C:\Users\harun\Videos\New folder\PicsArt_05-19-11.07.57-530x250-750x3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00" y="1139159"/>
            <a:ext cx="3875800" cy="1568412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</p:spTree>
    <p:extLst>
      <p:ext uri="{BB962C8B-B14F-4D97-AF65-F5344CB8AC3E}">
        <p14:creationId xmlns:p14="http://schemas.microsoft.com/office/powerpoint/2010/main" val="292101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36" y="1722022"/>
            <a:ext cx="3657600" cy="1909596"/>
          </a:xfrm>
          <a:prstGeom prst="rect">
            <a:avLst/>
          </a:prstGeom>
          <a:ln w="15875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E8B2E-4F62-406A-BCB8-2561B52A8595}"/>
              </a:ext>
            </a:extLst>
          </p:cNvPr>
          <p:cNvSpPr/>
          <p:nvPr/>
        </p:nvSpPr>
        <p:spPr>
          <a:xfrm>
            <a:off x="3915413" y="497627"/>
            <a:ext cx="3528544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 কাজ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377" y="4250797"/>
            <a:ext cx="9889685" cy="660837"/>
          </a:xfrm>
          <a:prstGeom prst="rect">
            <a:avLst/>
          </a:prstGeom>
          <a:ln w="15875" cmpd="thickThin">
            <a:solidFill>
              <a:srgbClr val="00990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itchFamily="2" charset="2"/>
              <a:buChar char="v"/>
            </a:pP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পানকৌড়ি, নাইতে, গহিন, গাঙে শব্দ দিয়ে ২টি করে বাক্য লিখ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4080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4600" y="4924961"/>
            <a:ext cx="708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এই তো দ্যাখো ফুলবাগানে গোলাপ ফোটে,</a:t>
            </a:r>
          </a:p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	  ফুটতে দাও।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57400" y="765048"/>
            <a:ext cx="7162800" cy="3959352"/>
            <a:chOff x="2209800" y="609600"/>
            <a:chExt cx="6858000" cy="38862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09600"/>
              <a:ext cx="6858000" cy="3886200"/>
            </a:xfrm>
            <a:prstGeom prst="rect">
              <a:avLst/>
            </a:prstGeom>
            <a:ln w="22225" cap="sq">
              <a:solidFill>
                <a:srgbClr val="0099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2819400"/>
              <a:ext cx="2286000" cy="1676401"/>
            </a:xfrm>
            <a:prstGeom prst="rect">
              <a:avLst/>
            </a:prstGeom>
            <a:ln w="22225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779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7000" y="4924961"/>
            <a:ext cx="708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রঙিন কাটা ঘুড়ির পিছে বালক ছোটে,</a:t>
            </a:r>
          </a:p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	  ছুটটে দাও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57400" y="762000"/>
            <a:ext cx="7162800" cy="3962400"/>
            <a:chOff x="1981200" y="609600"/>
            <a:chExt cx="7315200" cy="3962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609600"/>
              <a:ext cx="7315200" cy="3962400"/>
            </a:xfrm>
            <a:prstGeom prst="rect">
              <a:avLst/>
            </a:prstGeom>
            <a:ln w="22225" cap="sq">
              <a:solidFill>
                <a:srgbClr val="0099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Freeform 10"/>
            <p:cNvSpPr/>
            <p:nvPr/>
          </p:nvSpPr>
          <p:spPr>
            <a:xfrm>
              <a:off x="4350160" y="1600200"/>
              <a:ext cx="374240" cy="754987"/>
            </a:xfrm>
            <a:custGeom>
              <a:avLst/>
              <a:gdLst>
                <a:gd name="connsiteX0" fmla="*/ 374240 w 374240"/>
                <a:gd name="connsiteY0" fmla="*/ 0 h 754987"/>
                <a:gd name="connsiteX1" fmla="*/ 318822 w 374240"/>
                <a:gd name="connsiteY1" fmla="*/ 720436 h 754987"/>
                <a:gd name="connsiteX2" fmla="*/ 55586 w 374240"/>
                <a:gd name="connsiteY2" fmla="*/ 637309 h 754987"/>
                <a:gd name="connsiteX3" fmla="*/ 167 w 374240"/>
                <a:gd name="connsiteY3" fmla="*/ 609600 h 754987"/>
                <a:gd name="connsiteX4" fmla="*/ 41731 w 374240"/>
                <a:gd name="connsiteY4" fmla="*/ 651164 h 75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240" h="754987">
                  <a:moveTo>
                    <a:pt x="374240" y="0"/>
                  </a:moveTo>
                  <a:cubicBezTo>
                    <a:pt x="373085" y="307109"/>
                    <a:pt x="371931" y="614218"/>
                    <a:pt x="318822" y="720436"/>
                  </a:cubicBezTo>
                  <a:cubicBezTo>
                    <a:pt x="265713" y="826654"/>
                    <a:pt x="108695" y="655782"/>
                    <a:pt x="55586" y="637309"/>
                  </a:cubicBezTo>
                  <a:cubicBezTo>
                    <a:pt x="2477" y="618836"/>
                    <a:pt x="2476" y="607291"/>
                    <a:pt x="167" y="609600"/>
                  </a:cubicBezTo>
                  <a:cubicBezTo>
                    <a:pt x="-2142" y="611909"/>
                    <a:pt x="19794" y="631536"/>
                    <a:pt x="41731" y="651164"/>
                  </a:cubicBezTo>
                </a:path>
              </a:pathLst>
            </a:custGeom>
            <a:ln w="2222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0115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209800" y="4924961"/>
            <a:ext cx="746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নীল </a:t>
            </a:r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আকাশের সোনালি চিল মেলছে পাখা, </a:t>
            </a:r>
          </a:p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                মেলতে দাও।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62000"/>
            <a:ext cx="7162800" cy="3962400"/>
          </a:xfrm>
          <a:prstGeom prst="rect">
            <a:avLst/>
          </a:prstGeom>
          <a:ln w="22225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629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362200" y="4924961"/>
            <a:ext cx="731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জোনাক পোকা আলোর খেলা খেলছে রোজই,</a:t>
            </a:r>
          </a:p>
          <a:p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            খেলতে দাও।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09800" y="762000"/>
            <a:ext cx="7162800" cy="3962400"/>
            <a:chOff x="2209800" y="762000"/>
            <a:chExt cx="7162800" cy="39624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762000"/>
              <a:ext cx="7162800" cy="3962400"/>
            </a:xfrm>
            <a:prstGeom prst="rect">
              <a:avLst/>
            </a:prstGeom>
            <a:ln w="222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5988" y="3095449"/>
              <a:ext cx="2127412" cy="1628951"/>
            </a:xfrm>
            <a:prstGeom prst="rect">
              <a:avLst/>
            </a:prstGeom>
            <a:ln w="222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0" name="Oval 19"/>
          <p:cNvSpPr/>
          <p:nvPr/>
        </p:nvSpPr>
        <p:spPr>
          <a:xfrm>
            <a:off x="3657600" y="4038600"/>
            <a:ext cx="495300" cy="457200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10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5001161"/>
            <a:ext cx="708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মধ্য দিনে নরম ছায়ায় ডাকছে ঘুঘু,</a:t>
            </a:r>
          </a:p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                ডাকতে দাও।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38200"/>
            <a:ext cx="7392009" cy="3931920"/>
          </a:xfrm>
          <a:prstGeom prst="rect">
            <a:avLst/>
          </a:prstGeom>
          <a:ln w="22225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006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A6F1E15F-5DE5-49A6-8072-4CCF652C8778}"/>
              </a:ext>
            </a:extLst>
          </p:cNvPr>
          <p:cNvSpPr txBox="1"/>
          <p:nvPr/>
        </p:nvSpPr>
        <p:spPr>
          <a:xfrm>
            <a:off x="4488955" y="412112"/>
            <a:ext cx="2534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92CEBA-9F31-4111-BD7D-27DB35669FAB}"/>
              </a:ext>
            </a:extLst>
          </p:cNvPr>
          <p:cNvSpPr/>
          <p:nvPr/>
        </p:nvSpPr>
        <p:spPr>
          <a:xfrm>
            <a:off x="364308" y="3527805"/>
            <a:ext cx="5383349" cy="264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মোঃ হারুন অর রশিদ</a:t>
            </a:r>
            <a:r>
              <a:rPr lang="bn-I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রী </a:t>
            </a:r>
            <a:r>
              <a:rPr lang="b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 (</a:t>
            </a:r>
            <a:r>
              <a:rPr lang="bn-I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আইসিটি)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জোত আতাউল্যা দাখিল মাদ্রাসা</a:t>
            </a:r>
            <a:endParaRPr lang="bn-I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গোপালপুর</a:t>
            </a:r>
            <a:r>
              <a:rPr lang="bn-I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টাংগাইল।</a:t>
            </a:r>
            <a:endParaRPr lang="bn-I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মোবাইল: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০১৭১৬৬৭৮৯৬৬</a:t>
            </a:r>
            <a:endParaRPr lang="bn-I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E-mail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harun.helal1981@gmail.com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29" y="1648061"/>
            <a:ext cx="529735" cy="4347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35708" y="1151869"/>
            <a:ext cx="2632285" cy="2289533"/>
            <a:chOff x="1635708" y="1151869"/>
            <a:chExt cx="2632285" cy="22895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708" y="1151869"/>
              <a:ext cx="2632285" cy="228953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815" y="1691324"/>
              <a:ext cx="1305521" cy="1291253"/>
            </a:xfrm>
            <a:prstGeom prst="ellipse">
              <a:avLst/>
            </a:prstGeom>
            <a:ln w="25400" cap="rnd">
              <a:solidFill>
                <a:srgbClr val="FF99C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6" name="Group 5"/>
          <p:cNvGrpSpPr/>
          <p:nvPr/>
        </p:nvGrpSpPr>
        <p:grpSpPr>
          <a:xfrm>
            <a:off x="6873795" y="1155427"/>
            <a:ext cx="3602613" cy="4775626"/>
            <a:chOff x="6873795" y="1116238"/>
            <a:chExt cx="3602613" cy="477562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795" y="3595510"/>
              <a:ext cx="3602613" cy="229635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880447" y="3725239"/>
              <a:ext cx="3517583" cy="2075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শ্রেণি: ৬ষ্ঠ</a:t>
              </a:r>
            </a:p>
            <a:p>
              <a:pPr algn="ctr"/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বিষয়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:</a:t>
              </a:r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চারুপাঠ </a:t>
              </a:r>
              <a:endPara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সময়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: 50 মিনিট</a:t>
              </a:r>
            </a:p>
            <a:p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 </a:t>
              </a:r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    তারিখ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:</a:t>
              </a:r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০০.০৪.২০২০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  <a:p>
              <a:endParaRPr lang="en-US" dirty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570" y="1116238"/>
              <a:ext cx="1750082" cy="227026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796" y="1280159"/>
              <a:ext cx="1471381" cy="1920240"/>
            </a:xfrm>
            <a:prstGeom prst="rect">
              <a:avLst/>
            </a:prstGeom>
            <a:ln w="25400" cap="sq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627949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4924961"/>
            <a:ext cx="708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বালির ওপর কত্ত কিছু আঁকছে শিশু,</a:t>
            </a:r>
          </a:p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                আঁকতে দাও।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89984"/>
            <a:ext cx="7392009" cy="3934416"/>
          </a:xfrm>
          <a:prstGeom prst="rect">
            <a:avLst/>
          </a:prstGeom>
          <a:ln w="22225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57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4924961"/>
            <a:ext cx="708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কাজল বিলে পানকৌড়ি নাইছে সুখে,</a:t>
            </a:r>
          </a:p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                নাইতে দাও।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89984"/>
            <a:ext cx="7392009" cy="3934416"/>
          </a:xfrm>
          <a:prstGeom prst="rect">
            <a:avLst/>
          </a:prstGeom>
          <a:ln w="22225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84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4924961"/>
            <a:ext cx="708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গহিন গাঙে সুজন মাঝি বাইছে নাও,</a:t>
            </a:r>
          </a:p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                বাইতে দাও।</a:t>
            </a:r>
          </a:p>
        </p:txBody>
      </p:sp>
      <p:pic>
        <p:nvPicPr>
          <p:cNvPr id="3" name="Picture 2" descr="C:\Users\harun\Videos\New folder\k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789984"/>
            <a:ext cx="7392009" cy="3934416"/>
          </a:xfrm>
          <a:prstGeom prst="rect">
            <a:avLst/>
          </a:prstGeom>
          <a:ln w="22225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1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5001161"/>
            <a:ext cx="708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নরম রোদে শ্যামা পাখি নাচ জুড়েছে,</a:t>
            </a:r>
          </a:p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                নাচতে দাও।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8" y="838200"/>
            <a:ext cx="7392009" cy="3962400"/>
          </a:xfrm>
          <a:prstGeom prst="rect">
            <a:avLst/>
          </a:prstGeom>
          <a:ln w="22225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597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5001161"/>
            <a:ext cx="708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শিশু,পাখি,ফুলের কুঁড়ি-সবাইকে আজ </a:t>
            </a:r>
          </a:p>
          <a:p>
            <a:r>
              <a:rPr lang="en-US" sz="40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               বাঁচতে দাও।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789985"/>
            <a:ext cx="7392009" cy="3934415"/>
          </a:xfrm>
          <a:prstGeom prst="rect">
            <a:avLst/>
          </a:prstGeom>
          <a:ln w="22225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8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59" y="1701084"/>
            <a:ext cx="2189108" cy="1638300"/>
          </a:xfrm>
          <a:prstGeom prst="rect">
            <a:avLst/>
          </a:prstGeom>
          <a:ln w="15875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Rectangle 3"/>
          <p:cNvSpPr/>
          <p:nvPr/>
        </p:nvSpPr>
        <p:spPr>
          <a:xfrm>
            <a:off x="365760" y="3920540"/>
            <a:ext cx="10698480" cy="773379"/>
          </a:xfrm>
          <a:prstGeom prst="rect">
            <a:avLst/>
          </a:prstGeom>
          <a:ln w="12700" cmpd="thickThin">
            <a:solidFill>
              <a:srgbClr val="00990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itchFamily="2" charset="2"/>
              <a:buChar char="v"/>
            </a:pPr>
            <a:r>
              <a:rPr lang="en-US" sz="3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‘গহিন গাঙে সুজন মাঝি বাইছে নাও,বাইতে দাও।’–লাইনটির ব্যাখ্যা কর।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4E8B2E-4F62-406A-BCB8-2561B52A8595}"/>
              </a:ext>
            </a:extLst>
          </p:cNvPr>
          <p:cNvSpPr/>
          <p:nvPr/>
        </p:nvSpPr>
        <p:spPr>
          <a:xfrm>
            <a:off x="3934677" y="514252"/>
            <a:ext cx="3528544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দলীয় কাজ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5960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D4E8B2E-4F62-406A-BCB8-2561B52A8595}"/>
              </a:ext>
            </a:extLst>
          </p:cNvPr>
          <p:cNvSpPr/>
          <p:nvPr/>
        </p:nvSpPr>
        <p:spPr>
          <a:xfrm>
            <a:off x="3846560" y="486586"/>
            <a:ext cx="352854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1758" y="1524000"/>
            <a:ext cx="5955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কোনটির পিছনে বালক ছোটে?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87880" y="3647182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‘ছোট শিশু বাদলা দিনে ভিজছে সুখে’- এরূপ চরণ হলে ‘বাঁচতে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দাও’ কবিতার আলোকে পরের চরণটি কী হবে?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45081" y="4725479"/>
            <a:ext cx="2589906" cy="584775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নাইতে দাও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1552" y="4685986"/>
            <a:ext cx="2498128" cy="584775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খেলতে দাও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45080" y="5511225"/>
            <a:ext cx="2589907" cy="584775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ভিজতে দাও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9216" y="5490118"/>
            <a:ext cx="2500464" cy="584775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থামিয়ে দাও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5080" y="2224539"/>
            <a:ext cx="2533989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ফড়িং এর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64496" y="2981980"/>
            <a:ext cx="2571384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প্রজাপতির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21658" y="2216029"/>
            <a:ext cx="2533989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ঘুড়ির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0605" y="2987008"/>
            <a:ext cx="2539075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জোনাকির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Multiply 24"/>
          <p:cNvSpPr/>
          <p:nvPr/>
        </p:nvSpPr>
        <p:spPr>
          <a:xfrm>
            <a:off x="2635058" y="3048000"/>
            <a:ext cx="461682" cy="45720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Half Frame 28"/>
          <p:cNvSpPr/>
          <p:nvPr/>
        </p:nvSpPr>
        <p:spPr>
          <a:xfrm rot="14014148">
            <a:off x="6544600" y="2153165"/>
            <a:ext cx="257644" cy="479941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Multiply 29"/>
          <p:cNvSpPr/>
          <p:nvPr/>
        </p:nvSpPr>
        <p:spPr>
          <a:xfrm>
            <a:off x="2638293" y="2286000"/>
            <a:ext cx="461682" cy="45720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Multiply 30"/>
          <p:cNvSpPr/>
          <p:nvPr/>
        </p:nvSpPr>
        <p:spPr>
          <a:xfrm>
            <a:off x="6382899" y="3048000"/>
            <a:ext cx="461682" cy="45720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Multiply 31"/>
          <p:cNvSpPr/>
          <p:nvPr/>
        </p:nvSpPr>
        <p:spPr>
          <a:xfrm>
            <a:off x="6399088" y="4749378"/>
            <a:ext cx="461682" cy="45720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Half Frame 32"/>
          <p:cNvSpPr/>
          <p:nvPr/>
        </p:nvSpPr>
        <p:spPr>
          <a:xfrm rot="14014148">
            <a:off x="2746461" y="5482593"/>
            <a:ext cx="257644" cy="479941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6370990" y="5517828"/>
            <a:ext cx="461682" cy="45720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2576473" y="4796608"/>
            <a:ext cx="461682" cy="45720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932523" y="432620"/>
            <a:ext cx="1815680" cy="1535200"/>
            <a:chOff x="4717473" y="948667"/>
            <a:chExt cx="3023434" cy="2860964"/>
          </a:xfrm>
        </p:grpSpPr>
        <p:sp>
          <p:nvSpPr>
            <p:cNvPr id="37" name="Oval 36"/>
            <p:cNvSpPr/>
            <p:nvPr/>
          </p:nvSpPr>
          <p:spPr>
            <a:xfrm>
              <a:off x="4717473" y="948667"/>
              <a:ext cx="3023434" cy="2860964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31569" y="1642408"/>
              <a:ext cx="2330822" cy="1778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উত্তর সঠিক</a:t>
              </a:r>
            </a:p>
            <a:p>
              <a:pPr algn="ctr"/>
              <a:r>
                <a:rPr lang="en-US" sz="28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হয়েছে</a:t>
              </a:r>
              <a:endPara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945880" y="381000"/>
            <a:ext cx="1815680" cy="1535200"/>
            <a:chOff x="8225056" y="941740"/>
            <a:chExt cx="3023434" cy="2860964"/>
          </a:xfrm>
        </p:grpSpPr>
        <p:sp>
          <p:nvSpPr>
            <p:cNvPr id="40" name="Oval 39"/>
            <p:cNvSpPr/>
            <p:nvPr/>
          </p:nvSpPr>
          <p:spPr>
            <a:xfrm>
              <a:off x="8225056" y="941740"/>
              <a:ext cx="3023434" cy="2860964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93330" y="1569093"/>
              <a:ext cx="2533688" cy="1778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আবার চেষ্টা </a:t>
              </a:r>
            </a:p>
            <a:p>
              <a:pPr algn="ctr"/>
              <a:r>
                <a:rPr lang="en-US" sz="28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করি</a:t>
              </a:r>
              <a:endParaRPr lang="bn-BD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038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D4E8B2E-4F62-406A-BCB8-2561B52A8595}"/>
              </a:ext>
            </a:extLst>
          </p:cNvPr>
          <p:cNvSpPr/>
          <p:nvPr/>
        </p:nvSpPr>
        <p:spPr>
          <a:xfrm>
            <a:off x="3846560" y="486586"/>
            <a:ext cx="352854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6320" y="1560255"/>
            <a:ext cx="9601200" cy="3785652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 ফুল বাগানে কী ফুটে?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৪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 নীল আকাশে কে পাখা মেলছে?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৫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 গহিন শব্দের অর্থ কী?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৬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 ‘নীল আকাশের সোনালি চিল মেলছে পাখা’।–লাইনটি বুঝিয়ে বল।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৭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 ছোট শিশু,মাঝি আর পানকৌড়িকে কবি কীরূপ স্বাধীনতা দিতে চেয়েছেন?</a:t>
            </a:r>
          </a:p>
        </p:txBody>
      </p:sp>
    </p:spTree>
    <p:extLst>
      <p:ext uri="{BB962C8B-B14F-4D97-AF65-F5344CB8AC3E}">
        <p14:creationId xmlns:p14="http://schemas.microsoft.com/office/powerpoint/2010/main" val="3665762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82" y="1629607"/>
            <a:ext cx="2476500" cy="2167921"/>
          </a:xfrm>
          <a:prstGeom prst="roundRect">
            <a:avLst>
              <a:gd name="adj" fmla="val 16667"/>
            </a:avLst>
          </a:prstGeom>
          <a:ln w="15875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softRound"/>
            <a:contourClr>
              <a:srgbClr val="969696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365761" y="4233284"/>
            <a:ext cx="10667999" cy="1207396"/>
          </a:xfrm>
          <a:prstGeom prst="rect">
            <a:avLst/>
          </a:prstGeom>
          <a:ln w="15875" cmpd="thickThin">
            <a:solidFill>
              <a:srgbClr val="00990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itchFamily="2" charset="2"/>
              <a:buChar char="v"/>
            </a:pP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তোমার বাড়ির চারপাশের যে সৌন্দর্য রয়েছে তা কবিতার আলোকে একটি অনুচ্ছেদ লিখে আনবে।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4E8B2E-4F62-406A-BCB8-2561B52A8595}"/>
              </a:ext>
            </a:extLst>
          </p:cNvPr>
          <p:cNvSpPr/>
          <p:nvPr/>
        </p:nvSpPr>
        <p:spPr>
          <a:xfrm>
            <a:off x="3916234" y="450567"/>
            <a:ext cx="3528544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05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/>
          <p:cNvSpPr txBox="1"/>
          <p:nvPr/>
        </p:nvSpPr>
        <p:spPr>
          <a:xfrm>
            <a:off x="1107147" y="1328332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ln w="11430"/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 মত সবাইকে ধন্যবাদ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183" flipH="1">
            <a:off x="3310932" y="355196"/>
            <a:ext cx="1896968" cy="120523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4504765" y="724915"/>
            <a:ext cx="309281" cy="893605"/>
          </a:xfrm>
          <a:prstGeom prst="ellipse">
            <a:avLst/>
          </a:prstGeom>
          <a:noFill/>
          <a:ln w="476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50" y="2221937"/>
            <a:ext cx="4652090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2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0.25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0.25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0.25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 descr="C:\Users\harun\Videos\New folder\FB_IMG_15136573400444712-4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09" y="1361760"/>
            <a:ext cx="7159752" cy="4124640"/>
          </a:xfrm>
          <a:prstGeom prst="rect">
            <a:avLst/>
          </a:prstGeom>
          <a:ln w="22225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12259" y="339965"/>
            <a:ext cx="8610600" cy="79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906"/>
              </a:lnSpc>
            </a:pP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ছবিতে কেমন পাখি দেখতে পাচ্ছ?</a:t>
            </a:r>
            <a:endParaRPr lang="bn-IN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0600" y="5715000"/>
            <a:ext cx="952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গুলিবিদ্ধ পাখি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8" name="Picture 9" descr="C:\Users\harun\Videos\New folder\m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11" y="1361760"/>
            <a:ext cx="7159751" cy="4124640"/>
          </a:xfrm>
          <a:prstGeom prst="rect">
            <a:avLst/>
          </a:prstGeom>
          <a:ln w="22225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69459" y="336842"/>
            <a:ext cx="7696200" cy="79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906"/>
              </a:lnSpc>
            </a:pP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ছবিতে লোকটি কী করছে?</a:t>
            </a:r>
            <a:endParaRPr lang="bn-IN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85455" y="5692815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 কাটছে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1" name="Picture 6" descr="C:\Users\harun\Videos\New folder\14-143887_download-wallpaper-tree-wallpaper-iphone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371601"/>
            <a:ext cx="7187461" cy="4114800"/>
          </a:xfrm>
          <a:prstGeom prst="rect">
            <a:avLst/>
          </a:prstGeom>
          <a:ln w="22225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779058" y="333719"/>
            <a:ext cx="6477001" cy="79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906"/>
              </a:lnSpc>
            </a:pP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 কী ত্যাগ করে?</a:t>
            </a:r>
            <a:endParaRPr lang="bn-IN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66955" y="3124200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62500" y="3195659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24845" y="3685125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62400" y="3500459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91000" y="4147066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15115" y="3962400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43500" y="2890859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90955" y="3913725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82691" y="3593068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05600" y="3315793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0355" y="3869791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78945" y="3581400"/>
            <a:ext cx="1066800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54" y="1343343"/>
            <a:ext cx="7187461" cy="4161473"/>
          </a:xfrm>
          <a:prstGeom prst="rect">
            <a:avLst/>
          </a:prstGeom>
          <a:ln w="22225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3519055" y="5715943"/>
            <a:ext cx="449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 লাগাচ্ছে</a:t>
            </a:r>
            <a:endParaRPr lang="en-US" sz="36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79057" y="482088"/>
            <a:ext cx="6477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ছবিতে কী দেখতে পাচ্ছ?</a:t>
            </a:r>
            <a:endParaRPr lang="bn-IN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949085" y="5694451"/>
            <a:ext cx="5608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অক্সিজেন</a:t>
            </a:r>
            <a:r>
              <a:rPr lang="en-US" sz="3600" dirty="0" smtClean="0">
                <a:ln w="0"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8 0.00255 L 0.10417 -0.0726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1" y="-3773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0.11569 -0.1618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8" y="-810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0667 -0.2326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" y="-11644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208 -0.2800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7" y="-1400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05236 -0.29351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1" y="-14676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00208 -0.2490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-1245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01 -0.170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-8542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33 -3.7037E-7 L -0.08875 -0.3196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8" y="-15995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14666 -0.2372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3" y="-11875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 -0.02592 L -0.09333 -0.3648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7" y="-16944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0334 -0.1601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7" y="-8009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3 -0.19282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-965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64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  <p:bldP spid="34" grpId="2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3" grpId="1"/>
      <p:bldP spid="45" grpId="0"/>
      <p:bldP spid="45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2" grpId="0"/>
      <p:bldP spid="53" grpId="0"/>
      <p:bldP spid="54" grpId="0"/>
      <p:bldP spid="5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85229" y="1441051"/>
            <a:ext cx="4214747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bn-B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শামসুর রাহমান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6" descr="C:\Users\harun\Music\New folder (2)\New folder\g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96" y="2228511"/>
            <a:ext cx="3657600" cy="2941983"/>
          </a:xfrm>
          <a:prstGeom prst="ellipse">
            <a:avLst/>
          </a:prstGeom>
          <a:ln w="66675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84" y="525997"/>
            <a:ext cx="2232212" cy="77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7" descr="C:\Users\harun\Music\New folder (2)\New folder\5256325383_51af281a45_o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68" y="2650436"/>
            <a:ext cx="1609342" cy="141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37" y="4385605"/>
            <a:ext cx="1812449" cy="757995"/>
          </a:xfrm>
          <a:prstGeom prst="rect">
            <a:avLst/>
          </a:prstGeom>
        </p:spPr>
      </p:pic>
      <p:pic>
        <p:nvPicPr>
          <p:cNvPr id="18" name="Picture 4" descr="C:\Users\harun\Music\New folder (2)\source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97" y="3554572"/>
            <a:ext cx="460890" cy="50697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5875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a:ln>
        </p:spPr>
      </p:pic>
    </p:spTree>
    <p:extLst>
      <p:ext uri="{BB962C8B-B14F-4D97-AF65-F5344CB8AC3E}">
        <p14:creationId xmlns:p14="http://schemas.microsoft.com/office/powerpoint/2010/main" val="37031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F8E02A4-19AA-491A-8B8E-198490D326B3}"/>
              </a:ext>
            </a:extLst>
          </p:cNvPr>
          <p:cNvSpPr/>
          <p:nvPr/>
        </p:nvSpPr>
        <p:spPr>
          <a:xfrm>
            <a:off x="4492140" y="466124"/>
            <a:ext cx="2327044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BD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10231" y="2576239"/>
            <a:ext cx="8834721" cy="3272463"/>
            <a:chOff x="1210231" y="2576239"/>
            <a:chExt cx="8834721" cy="3272463"/>
          </a:xfrm>
        </p:grpSpPr>
        <p:sp>
          <p:nvSpPr>
            <p:cNvPr id="38" name="Freeform 37"/>
            <p:cNvSpPr/>
            <p:nvPr/>
          </p:nvSpPr>
          <p:spPr>
            <a:xfrm>
              <a:off x="1224301" y="2576239"/>
              <a:ext cx="622665" cy="1141424"/>
            </a:xfrm>
            <a:custGeom>
              <a:avLst/>
              <a:gdLst>
                <a:gd name="connsiteX0" fmla="*/ 0 w 1085744"/>
                <a:gd name="connsiteY0" fmla="*/ 0 h 760021"/>
                <a:gd name="connsiteX1" fmla="*/ 705734 w 1085744"/>
                <a:gd name="connsiteY1" fmla="*/ 0 h 760021"/>
                <a:gd name="connsiteX2" fmla="*/ 1085744 w 1085744"/>
                <a:gd name="connsiteY2" fmla="*/ 380011 h 760021"/>
                <a:gd name="connsiteX3" fmla="*/ 705734 w 1085744"/>
                <a:gd name="connsiteY3" fmla="*/ 760021 h 760021"/>
                <a:gd name="connsiteX4" fmla="*/ 0 w 1085744"/>
                <a:gd name="connsiteY4" fmla="*/ 760021 h 760021"/>
                <a:gd name="connsiteX5" fmla="*/ 380011 w 1085744"/>
                <a:gd name="connsiteY5" fmla="*/ 380011 h 760021"/>
                <a:gd name="connsiteX6" fmla="*/ 0 w 1085744"/>
                <a:gd name="connsiteY6" fmla="*/ 0 h 76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44" h="760021">
                  <a:moveTo>
                    <a:pt x="1085743" y="0"/>
                  </a:moveTo>
                  <a:lnTo>
                    <a:pt x="1085743" y="494014"/>
                  </a:lnTo>
                  <a:lnTo>
                    <a:pt x="542871" y="760021"/>
                  </a:lnTo>
                  <a:lnTo>
                    <a:pt x="1" y="494014"/>
                  </a:lnTo>
                  <a:lnTo>
                    <a:pt x="1" y="0"/>
                  </a:lnTo>
                  <a:lnTo>
                    <a:pt x="542871" y="266008"/>
                  </a:lnTo>
                  <a:lnTo>
                    <a:pt x="1085743" y="0"/>
                  </a:lnTo>
                  <a:close/>
                </a:path>
              </a:pathLst>
            </a:custGeom>
            <a:solidFill>
              <a:srgbClr val="FF99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1" tIns="392712" rIns="12700" bIns="39271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3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১. </a:t>
              </a:r>
              <a:endPara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1843150" y="2593418"/>
              <a:ext cx="8201802" cy="705735"/>
            </a:xfrm>
            <a:custGeom>
              <a:avLst/>
              <a:gdLst>
                <a:gd name="connsiteX0" fmla="*/ 117625 w 705734"/>
                <a:gd name="connsiteY0" fmla="*/ 0 h 9258037"/>
                <a:gd name="connsiteX1" fmla="*/ 588109 w 705734"/>
                <a:gd name="connsiteY1" fmla="*/ 0 h 9258037"/>
                <a:gd name="connsiteX2" fmla="*/ 705734 w 705734"/>
                <a:gd name="connsiteY2" fmla="*/ 117625 h 9258037"/>
                <a:gd name="connsiteX3" fmla="*/ 705734 w 705734"/>
                <a:gd name="connsiteY3" fmla="*/ 9258037 h 9258037"/>
                <a:gd name="connsiteX4" fmla="*/ 705734 w 705734"/>
                <a:gd name="connsiteY4" fmla="*/ 9258037 h 9258037"/>
                <a:gd name="connsiteX5" fmla="*/ 0 w 705734"/>
                <a:gd name="connsiteY5" fmla="*/ 9258037 h 9258037"/>
                <a:gd name="connsiteX6" fmla="*/ 0 w 705734"/>
                <a:gd name="connsiteY6" fmla="*/ 9258037 h 9258037"/>
                <a:gd name="connsiteX7" fmla="*/ 0 w 705734"/>
                <a:gd name="connsiteY7" fmla="*/ 117625 h 9258037"/>
                <a:gd name="connsiteX8" fmla="*/ 117625 w 705734"/>
                <a:gd name="connsiteY8" fmla="*/ 0 h 925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734" h="9258037">
                  <a:moveTo>
                    <a:pt x="705734" y="1543046"/>
                  </a:moveTo>
                  <a:lnTo>
                    <a:pt x="705734" y="7714991"/>
                  </a:lnTo>
                  <a:cubicBezTo>
                    <a:pt x="705734" y="8567182"/>
                    <a:pt x="701719" y="9258030"/>
                    <a:pt x="696767" y="9258030"/>
                  </a:cubicBezTo>
                  <a:lnTo>
                    <a:pt x="0" y="9258030"/>
                  </a:lnTo>
                  <a:lnTo>
                    <a:pt x="0" y="9258030"/>
                  </a:lnTo>
                  <a:lnTo>
                    <a:pt x="0" y="7"/>
                  </a:lnTo>
                  <a:lnTo>
                    <a:pt x="0" y="7"/>
                  </a:lnTo>
                  <a:lnTo>
                    <a:pt x="696767" y="7"/>
                  </a:lnTo>
                  <a:cubicBezTo>
                    <a:pt x="701719" y="7"/>
                    <a:pt x="705734" y="690855"/>
                    <a:pt x="705734" y="1543046"/>
                  </a:cubicBezTo>
                  <a:close/>
                </a:path>
              </a:pathLst>
            </a:custGeom>
            <a:noFill/>
            <a:ln w="22225"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52231" rIns="52231" bIns="52232" numCol="1" spcCol="1270" anchor="ctr" anchorCtr="0">
              <a:noAutofit/>
              <a:sp3d extrusionH="57150">
                <a:bevelT h="25400" prst="softRound"/>
              </a:sp3d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200" kern="1200" dirty="0" smtClean="0">
                  <a:ln w="0"/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কবি পরিচিতি উল্লেখ করতে পারবে</a:t>
              </a:r>
              <a:r>
                <a:rPr lang="en-US" sz="2800" kern="1200" dirty="0" smtClean="0">
                  <a:ln w="0"/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;</a:t>
              </a:r>
              <a:endParaRPr lang="en-US" sz="2800" kern="12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224301" y="3124548"/>
              <a:ext cx="622665" cy="1518451"/>
            </a:xfrm>
            <a:custGeom>
              <a:avLst/>
              <a:gdLst>
                <a:gd name="connsiteX0" fmla="*/ 0 w 1085744"/>
                <a:gd name="connsiteY0" fmla="*/ 0 h 760021"/>
                <a:gd name="connsiteX1" fmla="*/ 705734 w 1085744"/>
                <a:gd name="connsiteY1" fmla="*/ 0 h 760021"/>
                <a:gd name="connsiteX2" fmla="*/ 1085744 w 1085744"/>
                <a:gd name="connsiteY2" fmla="*/ 380011 h 760021"/>
                <a:gd name="connsiteX3" fmla="*/ 705734 w 1085744"/>
                <a:gd name="connsiteY3" fmla="*/ 760021 h 760021"/>
                <a:gd name="connsiteX4" fmla="*/ 0 w 1085744"/>
                <a:gd name="connsiteY4" fmla="*/ 760021 h 760021"/>
                <a:gd name="connsiteX5" fmla="*/ 380011 w 1085744"/>
                <a:gd name="connsiteY5" fmla="*/ 380011 h 760021"/>
                <a:gd name="connsiteX6" fmla="*/ 0 w 1085744"/>
                <a:gd name="connsiteY6" fmla="*/ 0 h 76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44" h="760021">
                  <a:moveTo>
                    <a:pt x="1085743" y="0"/>
                  </a:moveTo>
                  <a:lnTo>
                    <a:pt x="1085743" y="494014"/>
                  </a:lnTo>
                  <a:lnTo>
                    <a:pt x="542871" y="760021"/>
                  </a:lnTo>
                  <a:lnTo>
                    <a:pt x="1" y="494014"/>
                  </a:lnTo>
                  <a:lnTo>
                    <a:pt x="1" y="0"/>
                  </a:lnTo>
                  <a:lnTo>
                    <a:pt x="542871" y="266008"/>
                  </a:lnTo>
                  <a:lnTo>
                    <a:pt x="1085743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1" tIns="392712" rIns="12700" bIns="39271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3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২. </a:t>
              </a:r>
              <a:endPara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1843150" y="3303358"/>
              <a:ext cx="8201802" cy="705735"/>
            </a:xfrm>
            <a:custGeom>
              <a:avLst/>
              <a:gdLst>
                <a:gd name="connsiteX0" fmla="*/ 117625 w 705734"/>
                <a:gd name="connsiteY0" fmla="*/ 0 h 9258037"/>
                <a:gd name="connsiteX1" fmla="*/ 588109 w 705734"/>
                <a:gd name="connsiteY1" fmla="*/ 0 h 9258037"/>
                <a:gd name="connsiteX2" fmla="*/ 705734 w 705734"/>
                <a:gd name="connsiteY2" fmla="*/ 117625 h 9258037"/>
                <a:gd name="connsiteX3" fmla="*/ 705734 w 705734"/>
                <a:gd name="connsiteY3" fmla="*/ 9258037 h 9258037"/>
                <a:gd name="connsiteX4" fmla="*/ 705734 w 705734"/>
                <a:gd name="connsiteY4" fmla="*/ 9258037 h 9258037"/>
                <a:gd name="connsiteX5" fmla="*/ 0 w 705734"/>
                <a:gd name="connsiteY5" fmla="*/ 9258037 h 9258037"/>
                <a:gd name="connsiteX6" fmla="*/ 0 w 705734"/>
                <a:gd name="connsiteY6" fmla="*/ 9258037 h 9258037"/>
                <a:gd name="connsiteX7" fmla="*/ 0 w 705734"/>
                <a:gd name="connsiteY7" fmla="*/ 117625 h 9258037"/>
                <a:gd name="connsiteX8" fmla="*/ 117625 w 705734"/>
                <a:gd name="connsiteY8" fmla="*/ 0 h 925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734" h="9258037">
                  <a:moveTo>
                    <a:pt x="705734" y="1543046"/>
                  </a:moveTo>
                  <a:lnTo>
                    <a:pt x="705734" y="7714991"/>
                  </a:lnTo>
                  <a:cubicBezTo>
                    <a:pt x="705734" y="8567182"/>
                    <a:pt x="701719" y="9258030"/>
                    <a:pt x="696767" y="9258030"/>
                  </a:cubicBezTo>
                  <a:lnTo>
                    <a:pt x="0" y="9258030"/>
                  </a:lnTo>
                  <a:lnTo>
                    <a:pt x="0" y="9258030"/>
                  </a:lnTo>
                  <a:lnTo>
                    <a:pt x="0" y="7"/>
                  </a:lnTo>
                  <a:lnTo>
                    <a:pt x="0" y="7"/>
                  </a:lnTo>
                  <a:lnTo>
                    <a:pt x="696767" y="7"/>
                  </a:lnTo>
                  <a:cubicBezTo>
                    <a:pt x="701719" y="7"/>
                    <a:pt x="705734" y="690855"/>
                    <a:pt x="705734" y="1543046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52231" rIns="52231" bIns="52232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200" kern="1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কবিতাটি শুদ্ধ উচ্চারণে পড়তে পারবে;</a:t>
              </a:r>
              <a:endParaRPr lang="en-US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1210231" y="3975986"/>
              <a:ext cx="622665" cy="1211896"/>
            </a:xfrm>
            <a:custGeom>
              <a:avLst/>
              <a:gdLst>
                <a:gd name="connsiteX0" fmla="*/ 0 w 1085744"/>
                <a:gd name="connsiteY0" fmla="*/ 0 h 760021"/>
                <a:gd name="connsiteX1" fmla="*/ 705734 w 1085744"/>
                <a:gd name="connsiteY1" fmla="*/ 0 h 760021"/>
                <a:gd name="connsiteX2" fmla="*/ 1085744 w 1085744"/>
                <a:gd name="connsiteY2" fmla="*/ 380011 h 760021"/>
                <a:gd name="connsiteX3" fmla="*/ 705734 w 1085744"/>
                <a:gd name="connsiteY3" fmla="*/ 760021 h 760021"/>
                <a:gd name="connsiteX4" fmla="*/ 0 w 1085744"/>
                <a:gd name="connsiteY4" fmla="*/ 760021 h 760021"/>
                <a:gd name="connsiteX5" fmla="*/ 380011 w 1085744"/>
                <a:gd name="connsiteY5" fmla="*/ 380011 h 760021"/>
                <a:gd name="connsiteX6" fmla="*/ 0 w 1085744"/>
                <a:gd name="connsiteY6" fmla="*/ 0 h 76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44" h="760021">
                  <a:moveTo>
                    <a:pt x="1085743" y="0"/>
                  </a:moveTo>
                  <a:lnTo>
                    <a:pt x="1085743" y="494014"/>
                  </a:lnTo>
                  <a:lnTo>
                    <a:pt x="542871" y="760021"/>
                  </a:lnTo>
                  <a:lnTo>
                    <a:pt x="1" y="494014"/>
                  </a:lnTo>
                  <a:lnTo>
                    <a:pt x="1" y="0"/>
                  </a:lnTo>
                  <a:lnTo>
                    <a:pt x="542871" y="266008"/>
                  </a:lnTo>
                  <a:lnTo>
                    <a:pt x="1085743" y="0"/>
                  </a:lnTo>
                  <a:close/>
                </a:path>
              </a:pathLst>
            </a:custGeom>
            <a:solidFill>
              <a:srgbClr val="00CC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1" tIns="392712" rIns="12700" bIns="39271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3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৩. </a:t>
              </a:r>
              <a:endPara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1829081" y="4035163"/>
              <a:ext cx="8201803" cy="705735"/>
            </a:xfrm>
            <a:custGeom>
              <a:avLst/>
              <a:gdLst>
                <a:gd name="connsiteX0" fmla="*/ 117625 w 705734"/>
                <a:gd name="connsiteY0" fmla="*/ 0 h 9258037"/>
                <a:gd name="connsiteX1" fmla="*/ 588109 w 705734"/>
                <a:gd name="connsiteY1" fmla="*/ 0 h 9258037"/>
                <a:gd name="connsiteX2" fmla="*/ 705734 w 705734"/>
                <a:gd name="connsiteY2" fmla="*/ 117625 h 9258037"/>
                <a:gd name="connsiteX3" fmla="*/ 705734 w 705734"/>
                <a:gd name="connsiteY3" fmla="*/ 9258037 h 9258037"/>
                <a:gd name="connsiteX4" fmla="*/ 705734 w 705734"/>
                <a:gd name="connsiteY4" fmla="*/ 9258037 h 9258037"/>
                <a:gd name="connsiteX5" fmla="*/ 0 w 705734"/>
                <a:gd name="connsiteY5" fmla="*/ 9258037 h 9258037"/>
                <a:gd name="connsiteX6" fmla="*/ 0 w 705734"/>
                <a:gd name="connsiteY6" fmla="*/ 9258037 h 9258037"/>
                <a:gd name="connsiteX7" fmla="*/ 0 w 705734"/>
                <a:gd name="connsiteY7" fmla="*/ 117625 h 9258037"/>
                <a:gd name="connsiteX8" fmla="*/ 117625 w 705734"/>
                <a:gd name="connsiteY8" fmla="*/ 0 h 925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734" h="9258037">
                  <a:moveTo>
                    <a:pt x="705734" y="1543046"/>
                  </a:moveTo>
                  <a:lnTo>
                    <a:pt x="705734" y="7714991"/>
                  </a:lnTo>
                  <a:cubicBezTo>
                    <a:pt x="705734" y="8567182"/>
                    <a:pt x="701719" y="9258030"/>
                    <a:pt x="696767" y="9258030"/>
                  </a:cubicBezTo>
                  <a:lnTo>
                    <a:pt x="0" y="9258030"/>
                  </a:lnTo>
                  <a:lnTo>
                    <a:pt x="0" y="9258030"/>
                  </a:lnTo>
                  <a:lnTo>
                    <a:pt x="0" y="7"/>
                  </a:lnTo>
                  <a:lnTo>
                    <a:pt x="0" y="7"/>
                  </a:lnTo>
                  <a:lnTo>
                    <a:pt x="696767" y="7"/>
                  </a:lnTo>
                  <a:cubicBezTo>
                    <a:pt x="701719" y="7"/>
                    <a:pt x="705734" y="690855"/>
                    <a:pt x="705734" y="1543046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52231" rIns="52231" bIns="52232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200" kern="1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নতুন শব্দগুলোর অর্থসহ বাক্য গঠন করতে পারবে;</a:t>
              </a:r>
              <a:endParaRPr lang="en-US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1211603" y="4672576"/>
              <a:ext cx="622665" cy="1176126"/>
            </a:xfrm>
            <a:custGeom>
              <a:avLst/>
              <a:gdLst>
                <a:gd name="connsiteX0" fmla="*/ 0 w 1085744"/>
                <a:gd name="connsiteY0" fmla="*/ 0 h 760021"/>
                <a:gd name="connsiteX1" fmla="*/ 705734 w 1085744"/>
                <a:gd name="connsiteY1" fmla="*/ 0 h 760021"/>
                <a:gd name="connsiteX2" fmla="*/ 1085744 w 1085744"/>
                <a:gd name="connsiteY2" fmla="*/ 380011 h 760021"/>
                <a:gd name="connsiteX3" fmla="*/ 705734 w 1085744"/>
                <a:gd name="connsiteY3" fmla="*/ 760021 h 760021"/>
                <a:gd name="connsiteX4" fmla="*/ 0 w 1085744"/>
                <a:gd name="connsiteY4" fmla="*/ 760021 h 760021"/>
                <a:gd name="connsiteX5" fmla="*/ 380011 w 1085744"/>
                <a:gd name="connsiteY5" fmla="*/ 380011 h 760021"/>
                <a:gd name="connsiteX6" fmla="*/ 0 w 1085744"/>
                <a:gd name="connsiteY6" fmla="*/ 0 h 76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44" h="760021">
                  <a:moveTo>
                    <a:pt x="1085743" y="0"/>
                  </a:moveTo>
                  <a:lnTo>
                    <a:pt x="1085743" y="494014"/>
                  </a:lnTo>
                  <a:lnTo>
                    <a:pt x="542871" y="760021"/>
                  </a:lnTo>
                  <a:lnTo>
                    <a:pt x="1" y="494014"/>
                  </a:lnTo>
                  <a:lnTo>
                    <a:pt x="1" y="0"/>
                  </a:lnTo>
                  <a:lnTo>
                    <a:pt x="542871" y="266008"/>
                  </a:lnTo>
                  <a:lnTo>
                    <a:pt x="108574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1" tIns="392712" rIns="12700" bIns="39271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৪</a:t>
              </a:r>
              <a:r>
                <a:rPr 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.</a:t>
              </a:r>
              <a:endParaRPr lang="en-US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1843152" y="4746884"/>
              <a:ext cx="8179767" cy="705735"/>
            </a:xfrm>
            <a:custGeom>
              <a:avLst/>
              <a:gdLst>
                <a:gd name="connsiteX0" fmla="*/ 117625 w 705734"/>
                <a:gd name="connsiteY0" fmla="*/ 0 h 9258037"/>
                <a:gd name="connsiteX1" fmla="*/ 588109 w 705734"/>
                <a:gd name="connsiteY1" fmla="*/ 0 h 9258037"/>
                <a:gd name="connsiteX2" fmla="*/ 705734 w 705734"/>
                <a:gd name="connsiteY2" fmla="*/ 117625 h 9258037"/>
                <a:gd name="connsiteX3" fmla="*/ 705734 w 705734"/>
                <a:gd name="connsiteY3" fmla="*/ 9258037 h 9258037"/>
                <a:gd name="connsiteX4" fmla="*/ 705734 w 705734"/>
                <a:gd name="connsiteY4" fmla="*/ 9258037 h 9258037"/>
                <a:gd name="connsiteX5" fmla="*/ 0 w 705734"/>
                <a:gd name="connsiteY5" fmla="*/ 9258037 h 9258037"/>
                <a:gd name="connsiteX6" fmla="*/ 0 w 705734"/>
                <a:gd name="connsiteY6" fmla="*/ 9258037 h 9258037"/>
                <a:gd name="connsiteX7" fmla="*/ 0 w 705734"/>
                <a:gd name="connsiteY7" fmla="*/ 117625 h 9258037"/>
                <a:gd name="connsiteX8" fmla="*/ 117625 w 705734"/>
                <a:gd name="connsiteY8" fmla="*/ 0 h 925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734" h="9258037">
                  <a:moveTo>
                    <a:pt x="705734" y="1543046"/>
                  </a:moveTo>
                  <a:lnTo>
                    <a:pt x="705734" y="7714991"/>
                  </a:lnTo>
                  <a:cubicBezTo>
                    <a:pt x="705734" y="8567182"/>
                    <a:pt x="701719" y="9258030"/>
                    <a:pt x="696767" y="9258030"/>
                  </a:cubicBezTo>
                  <a:lnTo>
                    <a:pt x="0" y="9258030"/>
                  </a:lnTo>
                  <a:lnTo>
                    <a:pt x="0" y="9258030"/>
                  </a:lnTo>
                  <a:lnTo>
                    <a:pt x="0" y="7"/>
                  </a:lnTo>
                  <a:lnTo>
                    <a:pt x="0" y="7"/>
                  </a:lnTo>
                  <a:lnTo>
                    <a:pt x="696767" y="7"/>
                  </a:lnTo>
                  <a:cubicBezTo>
                    <a:pt x="701719" y="7"/>
                    <a:pt x="705734" y="690855"/>
                    <a:pt x="705734" y="1543046"/>
                  </a:cubicBez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52231" rIns="52231" bIns="52232" numCol="1" spcCol="1270" anchor="ctr" anchorCtr="0">
              <a:noAutofit/>
            </a:bodyPr>
            <a:lstStyle/>
            <a:p>
              <a:pPr marL="623888" indent="-623888">
                <a:defRPr/>
              </a:pPr>
              <a:r>
                <a:rPr lang="en-US" sz="3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কবিতার চরণসমূহের ভাবার্থ বিশ্লেষণ করতে পারবে।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29081" y="1794548"/>
            <a:ext cx="485434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7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..</a:t>
            </a:r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92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7713304" y="3843869"/>
            <a:ext cx="3185160" cy="2360899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শামসুর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রাহমান ১৯২৯ সালে ঢাকায় জন্ম করেন। তাঁর পৈতৃক নিবাস নরসিংদী জেলার পাহাড়তলী গ্রামে।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705370" y="4397476"/>
            <a:ext cx="3193093" cy="1507849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ছড়া ও কবিতা</a:t>
            </a:r>
          </a:p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‘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এলাটিং বেলাটিং, ধান ভানলে কুঁড়ো দেবো,গোলাপ ফুটে খুকীর হাতে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’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1000"/>
                    </a14:imgEffect>
                    <a14:imgEffect>
                      <a14:brightnessContrast bright="2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74" y="1905000"/>
            <a:ext cx="2743200" cy="2971800"/>
          </a:xfrm>
          <a:prstGeom prst="roundRect">
            <a:avLst>
              <a:gd name="adj" fmla="val 16667"/>
            </a:avLst>
          </a:prstGeom>
          <a:noFill/>
          <a:ln w="22225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oolSlant"/>
            <a:contourClr>
              <a:srgbClr val="969696"/>
            </a:contourClr>
          </a:sp3d>
        </p:spPr>
      </p:pic>
      <p:sp>
        <p:nvSpPr>
          <p:cNvPr id="29" name="Rectangle 28"/>
          <p:cNvSpPr/>
          <p:nvPr/>
        </p:nvSpPr>
        <p:spPr>
          <a:xfrm>
            <a:off x="3707674" y="5029200"/>
            <a:ext cx="3984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তিনি 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শামসুর </a:t>
            </a:r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রাহমান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92600" y="533400"/>
            <a:ext cx="3625074" cy="584775"/>
          </a:xfrm>
          <a:prstGeom prst="rect">
            <a:avLst/>
          </a:prstGeom>
          <a:noFill/>
          <a:ln w="15875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পরিচিতি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50474" y="1182469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চিন্তা করে বলো উনি কে?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78183" y="1182469"/>
            <a:ext cx="4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কবি, লেখক ‍ও সাংবাদিক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22514" y="3905884"/>
            <a:ext cx="3163545" cy="2351136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পেশা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সাংবাদিকতা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তিনি মর্নিং নিউজ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রেডিও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বাংলাদেশ, দৈনিক গণশক্তি ইত্যাদিতে সাংবাদিক হিসেবে দায়িত্ব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পালন করেন।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22512" y="4456541"/>
            <a:ext cx="3141931" cy="1507849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সাহিত্য সাধনা</a:t>
            </a:r>
          </a:p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শামসুর রাহমান উপন্যাস, প্রবন্ধ, স্মৃতিকথাও লিখেছেন।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2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4 0.0838 L -0.00292 -0.3046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94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-0.00236 -0.3083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-1541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9" grpId="0"/>
      <p:bldP spid="30" grpId="0" animBg="1"/>
      <p:bldP spid="31" grpId="0"/>
      <p:bldP spid="31" grpId="1"/>
      <p:bldP spid="32" grpId="0"/>
      <p:bldP spid="33" grpId="0" animBg="1"/>
      <p:bldP spid="33" grpId="1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1000"/>
                    </a14:imgEffect>
                    <a14:imgEffect>
                      <a14:brightnessContrast bright="2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74" y="1752600"/>
            <a:ext cx="2743200" cy="2971800"/>
          </a:xfrm>
          <a:prstGeom prst="roundRect">
            <a:avLst>
              <a:gd name="adj" fmla="val 16667"/>
            </a:avLst>
          </a:prstGeom>
          <a:noFill/>
          <a:ln w="22225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oolSlant"/>
            <a:contourClr>
              <a:srgbClr val="969696"/>
            </a:contourClr>
          </a:sp3d>
        </p:spPr>
      </p:pic>
      <p:sp>
        <p:nvSpPr>
          <p:cNvPr id="26" name="Rectangle 25"/>
          <p:cNvSpPr/>
          <p:nvPr/>
        </p:nvSpPr>
        <p:spPr>
          <a:xfrm>
            <a:off x="3889361" y="5029200"/>
            <a:ext cx="3399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শামসুর </a:t>
            </a:r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রাহমান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2600" y="496669"/>
            <a:ext cx="3625074" cy="584775"/>
          </a:xfrm>
          <a:prstGeom prst="rect">
            <a:avLst/>
          </a:prstGeom>
          <a:noFill/>
          <a:ln w="1905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পরিচিতি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704710" y="4525893"/>
            <a:ext cx="3124200" cy="1714500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পুরস্কার</a:t>
            </a:r>
          </a:p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বাংলা একাডেমি, একুশে পদক, মোহাম্মদ নাছির উদ্দিন স্বর্ণপদক।</a:t>
            </a:r>
          </a:p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4989" y="4563746"/>
            <a:ext cx="2895600" cy="1684654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মৃত্যু</a:t>
            </a:r>
          </a:p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শামসুর 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রাহমান ২০০৬ সালে ঢাকায় মৃত্যুবরণ করেন।</a:t>
            </a:r>
          </a:p>
        </p:txBody>
      </p:sp>
    </p:spTree>
    <p:extLst>
      <p:ext uri="{BB962C8B-B14F-4D97-AF65-F5344CB8AC3E}">
        <p14:creationId xmlns:p14="http://schemas.microsoft.com/office/powerpoint/2010/main" val="352870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0.00263 -0.3317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659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1.11111E-6 -0.32708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4E8B2E-4F62-406A-BCB8-2561B52A8595}"/>
              </a:ext>
            </a:extLst>
          </p:cNvPr>
          <p:cNvSpPr/>
          <p:nvPr/>
        </p:nvSpPr>
        <p:spPr>
          <a:xfrm>
            <a:off x="4187811" y="492220"/>
            <a:ext cx="2987897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6004" y="3953914"/>
            <a:ext cx="7646816" cy="640080"/>
          </a:xfrm>
          <a:prstGeom prst="rect">
            <a:avLst/>
          </a:prstGeom>
          <a:ln w="15875" cmpd="thickThin">
            <a:solidFill>
              <a:srgbClr val="009900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rtlCol="0" anchor="ctr"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খ্যাতিমান কবি শামসুর রাহমানের জন্ম পরিচয় লেখ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29" y="1553029"/>
            <a:ext cx="1936371" cy="1740117"/>
          </a:xfrm>
          <a:prstGeom prst="rect">
            <a:avLst/>
          </a:prstGeom>
          <a:ln w="22225">
            <a:solidFill>
              <a:srgbClr val="009900"/>
            </a:solidFill>
          </a:ln>
        </p:spPr>
      </p:pic>
    </p:spTree>
    <p:extLst>
      <p:ext uri="{BB962C8B-B14F-4D97-AF65-F5344CB8AC3E}">
        <p14:creationId xmlns:p14="http://schemas.microsoft.com/office/powerpoint/2010/main" val="261042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52400" y="180110"/>
            <a:ext cx="7391400" cy="6248400"/>
            <a:chOff x="1905000" y="228600"/>
            <a:chExt cx="7010399" cy="6248400"/>
          </a:xfrm>
          <a:noFill/>
          <a:effectLst/>
        </p:grpSpPr>
        <p:sp>
          <p:nvSpPr>
            <p:cNvPr id="37" name="TextBox 36"/>
            <p:cNvSpPr txBox="1"/>
            <p:nvPr/>
          </p:nvSpPr>
          <p:spPr>
            <a:xfrm>
              <a:off x="5334000" y="229136"/>
              <a:ext cx="3581399" cy="6247864"/>
            </a:xfrm>
            <a:prstGeom prst="rect">
              <a:avLst/>
            </a:prstGeom>
            <a:grpFill/>
            <a:ln w="15875">
              <a:solidFill>
                <a:schemeClr val="tx1">
                  <a:lumMod val="95000"/>
                  <a:lumOff val="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এই তো দ্যাখো ফুলবাগানে গোলাপ ফোটে,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	</a:t>
              </a:r>
              <a:r>
                <a:rPr lang="en-US" sz="2000" dirty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ফুটতে দাও।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রঙিন কাটা ঘুড়ির পিছে বালক ছোটে,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	  ছুটটে দাও।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নীল আকাশের সোনালি চিল মেলছে পাখা, 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               মেলতে দাও।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জোনাক পোকা আলোর খেলা খেলছে রোজই,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               খেলতে দাও।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মধ্য দিনে নরম ছায়ায় ডাকছে ঘুঘু,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               ডাকতে দাও।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বালির ওপর কত্ত কিছু আঁকছে শিশু,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               আঁকতে দাও।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কাজল বিলে পানকৌড়ি নাইছে সুখে,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               নাইতে দাও।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গহিন গাঙে সুজন মাঝি বাইছে নাও,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               বাইতে দাও।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নরম রোদে শ্যামা পাখি নাচ জুড়েছে,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               নাচতে দাও।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শিশু,পাখি,ফুলের কুঁড়ি-সবাইকে আজ </a:t>
              </a:r>
            </a:p>
            <a:p>
              <a:r>
                <a:rPr lang="en-US" sz="2000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              বাঁচতে দাও।</a:t>
              </a:r>
              <a:endParaRPr lang="en-US" sz="20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905000" y="228600"/>
              <a:ext cx="3429000" cy="1323439"/>
            </a:xfrm>
            <a:prstGeom prst="rect">
              <a:avLst/>
            </a:prstGeom>
            <a:grpFill/>
            <a:ln w="15875">
              <a:solidFill>
                <a:schemeClr val="tx1">
                  <a:lumMod val="95000"/>
                  <a:lumOff val="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</a:t>
              </a:r>
              <a:r>
                <a:rPr lang="en-US" sz="4000" b="1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বাঁচতে দাও</a:t>
              </a:r>
            </a:p>
            <a:p>
              <a:r>
                <a:rPr lang="en-US" sz="4000" b="1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   </a:t>
              </a:r>
              <a:r>
                <a:rPr lang="en-US" sz="3200" b="1" dirty="0" smtClean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শামসুর রাহমান</a:t>
              </a:r>
              <a:endParaRPr lang="en-US" sz="32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93965"/>
            <a:ext cx="3733800" cy="6234545"/>
          </a:xfrm>
          <a:prstGeom prst="rect">
            <a:avLst/>
          </a:prstGeom>
          <a:noFill/>
          <a:ln w="222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6" name="TextBox 45"/>
          <p:cNvSpPr txBox="1"/>
          <p:nvPr/>
        </p:nvSpPr>
        <p:spPr>
          <a:xfrm>
            <a:off x="965339" y="319675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কবিতাটি শুনো</a:t>
            </a:r>
            <a:endParaRPr lang="en-US" sz="2400" dirty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8" name="Picture 2" descr="C:\Users\harun\Desktop\ii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9" y="4903030"/>
            <a:ext cx="2547257" cy="1719839"/>
          </a:xfrm>
          <a:prstGeom prst="rect">
            <a:avLst/>
          </a:prstGeom>
          <a:noFill/>
          <a:ln w="15875" cmpd="dbl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8-Point Star 48"/>
          <p:cNvSpPr/>
          <p:nvPr/>
        </p:nvSpPr>
        <p:spPr>
          <a:xfrm>
            <a:off x="762272" y="1593588"/>
            <a:ext cx="1811111" cy="1513130"/>
          </a:xfrm>
          <a:prstGeom prst="star8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 পাঠ</a:t>
            </a:r>
          </a:p>
        </p:txBody>
      </p:sp>
      <p:pic>
        <p:nvPicPr>
          <p:cNvPr id="10" name="বাঁচতে_দাও_-_শামসুর_রাহমান(128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31137" y="3697612"/>
            <a:ext cx="981891" cy="719788"/>
          </a:xfrm>
          <a:prstGeom prst="rect">
            <a:avLst/>
          </a:prstGeom>
          <a:solidFill>
            <a:srgbClr val="339933"/>
          </a:solidFill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2863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9498</TotalTime>
  <Words>590</Words>
  <Application>Microsoft Office PowerPoint</Application>
  <PresentationFormat>Custom</PresentationFormat>
  <Paragraphs>159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NikoshBAN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jotataullam114262@gmail.com</dc:creator>
  <cp:lastModifiedBy>jotataullam114262@gmail.com</cp:lastModifiedBy>
  <cp:revision>600</cp:revision>
  <dcterms:created xsi:type="dcterms:W3CDTF">2020-02-21T08:36:18Z</dcterms:created>
  <dcterms:modified xsi:type="dcterms:W3CDTF">2020-04-04T09:04:36Z</dcterms:modified>
</cp:coreProperties>
</file>