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0" r:id="rId2"/>
    <p:sldId id="271" r:id="rId3"/>
    <p:sldId id="256" r:id="rId4"/>
    <p:sldId id="257" r:id="rId5"/>
    <p:sldId id="258" r:id="rId6"/>
    <p:sldId id="272" r:id="rId7"/>
    <p:sldId id="259" r:id="rId8"/>
    <p:sldId id="260" r:id="rId9"/>
    <p:sldId id="263" r:id="rId10"/>
    <p:sldId id="264" r:id="rId11"/>
    <p:sldId id="267" r:id="rId12"/>
    <p:sldId id="275" r:id="rId13"/>
    <p:sldId id="261" r:id="rId14"/>
    <p:sldId id="265" r:id="rId15"/>
    <p:sldId id="266" r:id="rId16"/>
    <p:sldId id="268" r:id="rId17"/>
    <p:sldId id="262" r:id="rId18"/>
    <p:sldId id="274" r:id="rId19"/>
    <p:sldId id="269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1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39434-424F-4F67-80A7-DC6E922403DC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8AA3F8-3B98-4307-AC9F-03F274BDA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68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শিক্ষার্থীদের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স্বাগতম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জানানো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96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শিক্ষক</a:t>
            </a:r>
            <a:r>
              <a:rPr lang="en-US" dirty="0" smtClean="0"/>
              <a:t> ও </a:t>
            </a:r>
            <a:r>
              <a:rPr lang="en-US" dirty="0" err="1" smtClean="0"/>
              <a:t>বিষয়</a:t>
            </a:r>
            <a:r>
              <a:rPr lang="en-US" dirty="0" smtClean="0"/>
              <a:t> </a:t>
            </a:r>
            <a:r>
              <a:rPr lang="en-US" dirty="0" err="1" smtClean="0"/>
              <a:t>পরিচিতি</a:t>
            </a:r>
            <a:r>
              <a:rPr lang="en-US" dirty="0" smtClean="0"/>
              <a:t> </a:t>
            </a:r>
            <a:r>
              <a:rPr lang="en-US" dirty="0" err="1" smtClean="0"/>
              <a:t>প্রদান</a:t>
            </a:r>
            <a:r>
              <a:rPr lang="en-US" dirty="0" smtClean="0"/>
              <a:t>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644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প্রশ্ন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শিক্ষার্থীদের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পূর্বজ্ঞান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যাচাই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94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প্রশ্নের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শিক্ষার্থীদের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পূর্বজ্ঞান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যাচাই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68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পাঠ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ঘোষনা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007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শিখন</a:t>
            </a:r>
            <a:r>
              <a:rPr lang="en-US" dirty="0" smtClean="0"/>
              <a:t> </a:t>
            </a:r>
            <a:r>
              <a:rPr lang="en-US" dirty="0" err="1" smtClean="0"/>
              <a:t>ফল</a:t>
            </a:r>
            <a:r>
              <a:rPr lang="en-US" dirty="0" smtClean="0"/>
              <a:t> </a:t>
            </a:r>
            <a:r>
              <a:rPr lang="en-US" dirty="0" err="1" smtClean="0"/>
              <a:t>প্রকাশ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94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ছবির</a:t>
            </a:r>
            <a:r>
              <a:rPr lang="en-US" dirty="0" smtClean="0"/>
              <a:t> </a:t>
            </a:r>
            <a:r>
              <a:rPr lang="en-US" dirty="0" err="1" smtClean="0"/>
              <a:t>প্রকারভেদ</a:t>
            </a:r>
            <a:r>
              <a:rPr lang="en-US" dirty="0" smtClean="0"/>
              <a:t> </a:t>
            </a:r>
            <a:r>
              <a:rPr lang="en-US" dirty="0" err="1" smtClean="0"/>
              <a:t>বর্ণনা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46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latin typeface="+mn-lt"/>
              </a:rPr>
              <a:t>যে</a:t>
            </a:r>
            <a:r>
              <a:rPr lang="en-US" baseline="0" dirty="0" smtClean="0">
                <a:latin typeface="+mn-lt"/>
              </a:rPr>
              <a:t> Software </a:t>
            </a:r>
            <a:r>
              <a:rPr lang="en-US" baseline="0" dirty="0" err="1" smtClean="0">
                <a:latin typeface="+mn-lt"/>
              </a:rPr>
              <a:t>দিয়ে</a:t>
            </a:r>
            <a:r>
              <a:rPr lang="en-US" baseline="0" dirty="0" smtClean="0">
                <a:latin typeface="+mn-lt"/>
              </a:rPr>
              <a:t> </a:t>
            </a:r>
            <a:r>
              <a:rPr lang="en-US" baseline="0" dirty="0" err="1" smtClean="0">
                <a:latin typeface="+mn-lt"/>
              </a:rPr>
              <a:t>ছবির</a:t>
            </a:r>
            <a:r>
              <a:rPr lang="en-US" baseline="0" dirty="0" smtClean="0">
                <a:latin typeface="+mn-lt"/>
              </a:rPr>
              <a:t> </a:t>
            </a:r>
            <a:r>
              <a:rPr lang="en-US" baseline="0" dirty="0" err="1" smtClean="0">
                <a:latin typeface="+mn-lt"/>
              </a:rPr>
              <a:t>কাজ</a:t>
            </a:r>
            <a:r>
              <a:rPr lang="en-US" baseline="0" dirty="0" smtClean="0">
                <a:latin typeface="+mn-lt"/>
              </a:rPr>
              <a:t> </a:t>
            </a:r>
            <a:r>
              <a:rPr lang="en-US" baseline="0" dirty="0" err="1" smtClean="0">
                <a:latin typeface="+mn-lt"/>
              </a:rPr>
              <a:t>করা</a:t>
            </a:r>
            <a:r>
              <a:rPr lang="en-US" baseline="0" dirty="0" smtClean="0">
                <a:latin typeface="+mn-lt"/>
              </a:rPr>
              <a:t> </a:t>
            </a:r>
            <a:r>
              <a:rPr lang="en-US" baseline="0" dirty="0" err="1" smtClean="0">
                <a:latin typeface="+mn-lt"/>
              </a:rPr>
              <a:t>হয়</a:t>
            </a:r>
            <a:r>
              <a:rPr lang="en-US" baseline="0" dirty="0" smtClean="0">
                <a:latin typeface="+mn-lt"/>
              </a:rPr>
              <a:t>।</a:t>
            </a: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186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পিক্সেলের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সজ্ঞা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012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রেজুলূশনের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বর্ণনা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05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এডোবি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ফটোশপে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বিভিন্ন</a:t>
            </a:r>
            <a:r>
              <a:rPr lang="en-US" baseline="0" dirty="0" smtClean="0"/>
              <a:t> Bar </a:t>
            </a:r>
            <a:r>
              <a:rPr lang="en-US" baseline="0" dirty="0" err="1" smtClean="0"/>
              <a:t>পরিচিতি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22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এডোবি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ফটোশপের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বৈশিষ্ঠ</a:t>
            </a:r>
            <a:r>
              <a:rPr lang="en-US" baseline="0" dirty="0" smtClean="0"/>
              <a:t>‌।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515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এডোবি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ফটোশপে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প্রস্তুতি</a:t>
            </a:r>
            <a:r>
              <a:rPr lang="en-US" baseline="0" dirty="0" smtClean="0"/>
              <a:t>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69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এডোবি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ফটোশপে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প্রস্তুতি</a:t>
            </a:r>
            <a:r>
              <a:rPr lang="en-US" baseline="0" dirty="0" smtClean="0"/>
              <a:t> 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8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দলীয়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প্রদান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2047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এডোবি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ফটোশপ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উইন্ডো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টুলস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বক্স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পরিচিতি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41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প্রশ্নের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দ্বারা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মৌখিক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মূল্য়ায়ন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338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বাড়ীর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r>
              <a:rPr lang="en-US" dirty="0" smtClean="0"/>
              <a:t> </a:t>
            </a:r>
            <a:r>
              <a:rPr lang="en-US" dirty="0" err="1" smtClean="0"/>
              <a:t>প্রদান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901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ধন</a:t>
            </a:r>
            <a:r>
              <a:rPr lang="en-US" dirty="0" smtClean="0"/>
              <a:t>‌‌</a:t>
            </a:r>
            <a:r>
              <a:rPr lang="en-US" baseline="0" dirty="0" smtClean="0"/>
              <a:t>‌‌‌</a:t>
            </a:r>
            <a:r>
              <a:rPr lang="en-US" baseline="0" dirty="0" err="1" smtClean="0"/>
              <a:t>বাদ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শেষ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AA3F8-3B98-4307-AC9F-03F274BDA14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15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06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93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08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66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665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30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04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8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2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89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3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4DAC4-3B06-4C66-8007-C6AF864DE367}" type="datetimeFigureOut">
              <a:rPr lang="en-US" smtClean="0"/>
              <a:t>4/4/2020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BDA01-909D-475E-9200-A3E93059F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31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7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03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90579" y="376517"/>
            <a:ext cx="8533684" cy="6104965"/>
            <a:chOff x="1470928" y="0"/>
            <a:chExt cx="9143999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0928" y="0"/>
              <a:ext cx="9143999" cy="68580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Rectangle 3"/>
            <p:cNvSpPr/>
            <p:nvPr/>
          </p:nvSpPr>
          <p:spPr>
            <a:xfrm>
              <a:off x="2171568" y="507495"/>
              <a:ext cx="7742718" cy="5843009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66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utonnyMJ" pitchFamily="2" charset="0"/>
                </a:rPr>
                <a:t>¯^</a:t>
              </a:r>
              <a:r>
                <a:rPr lang="en-US" sz="16600" b="1" dirty="0" err="1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utonnyMJ" pitchFamily="2" charset="0"/>
                </a:rPr>
                <a:t>vMZg</a:t>
              </a:r>
              <a:r>
                <a:rPr lang="en-US" sz="166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utonnyMJ" pitchFamily="2" charset="0"/>
                </a:rPr>
                <a:t> </a:t>
              </a:r>
            </a:p>
            <a:p>
              <a:pPr algn="ctr"/>
              <a:r>
                <a:rPr lang="en-US" sz="16600" b="1" dirty="0" err="1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SutonnyMJ" pitchFamily="2" charset="0"/>
                </a:rPr>
                <a:t>wkÿv_x©iv</a:t>
              </a:r>
              <a:endParaRPr lang="en-US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084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83015" y="540120"/>
            <a:ext cx="4763169" cy="1200329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s-IN" sz="7200" b="1" dirty="0">
                <a:ln/>
                <a:solidFill>
                  <a:schemeClr val="accent4"/>
                </a:solidFill>
                <a:latin typeface="SutonnyMJ" pitchFamily="2" charset="0"/>
              </a:rPr>
              <a:t>পরিচিতি</a:t>
            </a:r>
            <a:endParaRPr lang="en-US" sz="7200" b="1" dirty="0">
              <a:ln/>
              <a:solidFill>
                <a:schemeClr val="accent4"/>
              </a:solidFill>
              <a:latin typeface="Sutonny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8826" y="3538674"/>
            <a:ext cx="8902398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as-IN" sz="3200" b="1" dirty="0">
                <a:ln/>
                <a:solidFill>
                  <a:schemeClr val="accent4"/>
                </a:solidFill>
                <a:latin typeface="DhonooMJ" pitchFamily="2" charset="0"/>
              </a:rPr>
              <a:t>মো. জাকিরুল ইসলাম</a:t>
            </a:r>
          </a:p>
          <a:p>
            <a:r>
              <a:rPr lang="as-IN" sz="3200" b="1" dirty="0">
                <a:ln/>
                <a:solidFill>
                  <a:schemeClr val="accent4"/>
                </a:solidFill>
                <a:latin typeface="DhonooMJ" pitchFamily="2" charset="0"/>
              </a:rPr>
              <a:t>সহকারী শিক্ষক, ইংরেজি</a:t>
            </a:r>
          </a:p>
          <a:p>
            <a:r>
              <a:rPr lang="as-IN" sz="3200" b="1" dirty="0">
                <a:ln/>
                <a:solidFill>
                  <a:schemeClr val="accent4"/>
                </a:solidFill>
                <a:latin typeface="DhonooMJ" pitchFamily="2" charset="0"/>
              </a:rPr>
              <a:t>ষাইটশালা আদর্শ উচ্চ বিদ্যালয় এন্ড কলেজ</a:t>
            </a:r>
          </a:p>
          <a:p>
            <a:r>
              <a:rPr lang="as-IN" sz="3200" b="1" dirty="0">
                <a:ln/>
                <a:solidFill>
                  <a:schemeClr val="accent4"/>
                </a:solidFill>
                <a:latin typeface="DhonooMJ" pitchFamily="2" charset="0"/>
              </a:rPr>
              <a:t>ব্রাহ্মণপাড়া, কুমিল্লা।</a:t>
            </a:r>
            <a:endParaRPr lang="en-US" sz="3200" b="1" dirty="0">
              <a:ln/>
              <a:solidFill>
                <a:schemeClr val="accent4"/>
              </a:solidFill>
              <a:latin typeface="SutonnyMJ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39004" y="2131990"/>
            <a:ext cx="609163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s-IN" sz="3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DhonooMJ" pitchFamily="2" charset="0"/>
              </a:rPr>
              <a:t>শ্রেণি- দশম</a:t>
            </a:r>
          </a:p>
          <a:p>
            <a:r>
              <a:rPr lang="as-IN" sz="3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DhonooMJ" pitchFamily="2" charset="0"/>
              </a:rPr>
              <a:t>বিষয়- তথ্য ও যোগাযোগ প্রযুক্তি</a:t>
            </a:r>
          </a:p>
          <a:p>
            <a:r>
              <a:rPr lang="as-IN" sz="3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DhonooMJ" pitchFamily="2" charset="0"/>
              </a:rPr>
              <a:t>অধ্যায়- পঞ্চম</a:t>
            </a:r>
            <a:endParaRPr lang="en-US" sz="32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SutonnyMJ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18" y="91041"/>
            <a:ext cx="2778964" cy="329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7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25" y="0"/>
            <a:ext cx="3675530" cy="36755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25" y="3886482"/>
            <a:ext cx="4245068" cy="28249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240709" y="1567124"/>
            <a:ext cx="274786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s-IN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ক্যামেরা 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61326" y="5262596"/>
            <a:ext cx="41569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s-IN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ছবি তোলা হয়।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81936" y="3953997"/>
            <a:ext cx="67217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s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ক্যামেরা দিয়ে কী করা হয় ?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92807" y="467374"/>
            <a:ext cx="28007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s-IN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DhonooMJ" pitchFamily="2" charset="0"/>
              </a:rPr>
              <a:t>এটা কি ?</a:t>
            </a:r>
            <a:endParaRPr lang="en-US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44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024" y="878093"/>
            <a:ext cx="3495675" cy="46669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45077" y="5430931"/>
            <a:ext cx="554018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ছবি সম্পাদনার কাজ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99" y="1100971"/>
            <a:ext cx="3819807" cy="25419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99" y="3803148"/>
            <a:ext cx="3819807" cy="29114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612776" y="2233487"/>
            <a:ext cx="279698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ছবি আঁকার কাজ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25270" y="107043"/>
            <a:ext cx="629322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ছবিগুলো দেখি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MJ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06"/>
          <a:stretch/>
        </p:blipFill>
        <p:spPr>
          <a:xfrm>
            <a:off x="6545077" y="1100971"/>
            <a:ext cx="5458385" cy="432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6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85729" y="797838"/>
            <a:ext cx="67623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আজকের পাঠ কী ?</a:t>
            </a: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79800" y="2327302"/>
            <a:ext cx="4566022" cy="1323439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hardEdg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</a:rPr>
              <a:t>গ্রা</a:t>
            </a:r>
            <a:r>
              <a:rPr lang="as-IN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</a:rPr>
              <a:t>ফি</a:t>
            </a:r>
            <a:r>
              <a:rPr lang="as-IN" sz="8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</a:rPr>
              <a:t>ক্স</a:t>
            </a:r>
            <a:endParaRPr lang="en-US" sz="8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F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SutonnyMJ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75" y="2437656"/>
            <a:ext cx="2609850" cy="1752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97" y="2327302"/>
            <a:ext cx="2466975" cy="1857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010" y="4337077"/>
            <a:ext cx="3252602" cy="226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09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32846" y="498874"/>
            <a:ext cx="629322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শিখন ফল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3981" y="2916007"/>
            <a:ext cx="1141095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ছবির প্রকারভেদ চিহ্নিত করতে পারবে।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ছবির রেজুলূশন বর্ণনা করতে পারবে।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এডোবি ফটোশপের বৈশিষ্ঠ্যসমূহ ব্যাখ্যা করতে পারবে।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এডোবি ফটোশপের প্রধান অংশসমূহ চিহ্নিত করতে পারবে।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এডোবি ফটোশপের প্রাথমিক ধারনা অর্জন করতে পারবে।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1129554" y="1944697"/>
            <a:ext cx="774270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s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এই পাঠ শেষে শিক্ষার্থীরা ......</a:t>
            </a:r>
            <a:endParaRPr lang="en-US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63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1" y="1828800"/>
            <a:ext cx="4762500" cy="26789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63152" y="434635"/>
            <a:ext cx="5061698" cy="83099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ছবি দুই প্রকার 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499" y="1828800"/>
            <a:ext cx="4519053" cy="2678906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3676650" y="1244921"/>
            <a:ext cx="685800" cy="52672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7277100" y="1244921"/>
            <a:ext cx="685800" cy="52672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22561" y="4327564"/>
            <a:ext cx="279698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Bitmap</a:t>
            </a:r>
            <a:endParaRPr lang="en-US" sz="6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62900" y="4381409"/>
            <a:ext cx="27969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Vector</a:t>
            </a:r>
            <a:endParaRPr lang="en-US" sz="6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170929"/>
            <a:ext cx="565448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s-IN" sz="3600" b="1" dirty="0">
                <a:ln/>
                <a:solidFill>
                  <a:schemeClr val="accent4"/>
                </a:solidFill>
                <a:latin typeface="SutonnyMJ" pitchFamily="2" charset="0"/>
              </a:rPr>
              <a:t>ক্যামেরায় তোলা ছবি/</a:t>
            </a:r>
          </a:p>
          <a:p>
            <a:pPr algn="ctr"/>
            <a:r>
              <a:rPr lang="as-IN" sz="3600" b="1" dirty="0">
                <a:ln/>
                <a:solidFill>
                  <a:schemeClr val="accent4"/>
                </a:solidFill>
                <a:latin typeface="SutonnyMJ" pitchFamily="2" charset="0"/>
              </a:rPr>
              <a:t>তুলি দিয়ে আঁকা ছবি</a:t>
            </a:r>
            <a:endParaRPr lang="en-US" sz="3600" b="1" dirty="0">
              <a:ln/>
              <a:solidFill>
                <a:schemeClr val="accent4"/>
              </a:solidFill>
              <a:latin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97499" y="5470355"/>
            <a:ext cx="49897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s-IN" sz="3600" b="1" dirty="0">
                <a:ln/>
                <a:solidFill>
                  <a:schemeClr val="accent4"/>
                </a:solidFill>
                <a:latin typeface="SutonnyMJ" pitchFamily="2" charset="0"/>
              </a:rPr>
              <a:t>পেনসিলে আঁকা ছবি</a:t>
            </a:r>
            <a:endParaRPr lang="en-US" sz="3600" b="1" dirty="0">
              <a:ln/>
              <a:solidFill>
                <a:schemeClr val="accent4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70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196097"/>
            <a:ext cx="4457699" cy="25074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00392" y="2548689"/>
            <a:ext cx="279698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Bitmap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0" y="124112"/>
            <a:ext cx="4606144" cy="25794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3482830"/>
            <a:ext cx="4519053" cy="267890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78005" y="6053214"/>
            <a:ext cx="27969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Vector</a:t>
            </a: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3493986"/>
            <a:ext cx="4606144" cy="267352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783033" y="2731214"/>
            <a:ext cx="39898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utonnyMJ" pitchFamily="2" charset="0"/>
              </a:rPr>
              <a:t>এডোবি ফটোশপ</a:t>
            </a:r>
            <a:endParaRPr lang="en-US" sz="105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032374" y="6098824"/>
            <a:ext cx="44490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SutonnyMJ" pitchFamily="2" charset="0"/>
              </a:rPr>
              <a:t>এডোবি ইলাস্ট্রেটর</a:t>
            </a:r>
            <a:endParaRPr lang="en-US" sz="105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4872318" y="196097"/>
            <a:ext cx="2352114" cy="2480556"/>
          </a:xfrm>
          <a:prstGeom prst="homePlate">
            <a:avLst>
              <a:gd name="adj" fmla="val 17708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যে </a:t>
            </a:r>
            <a:endParaRPr lang="en-US" sz="32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  <a:p>
            <a:pPr algn="ctr"/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Software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দিয়ে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s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সম্পাদনা করা হয়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5001186" y="3469640"/>
            <a:ext cx="2352114" cy="2629184"/>
          </a:xfrm>
          <a:prstGeom prst="homePlate">
            <a:avLst>
              <a:gd name="adj" fmla="val 17708"/>
            </a:avLst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যে</a:t>
            </a:r>
            <a:endParaRPr lang="en-US" sz="32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  <a:p>
            <a:pPr algn="ctr"/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Software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দিয়ে</a:t>
            </a:r>
            <a:r>
              <a:rPr lang="as-IN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as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সম্পাদনা করা হয়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05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3" grpId="0"/>
      <p:bldP spid="14" grpId="0"/>
      <p:bldP spid="8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57850" cy="5657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996" y="514350"/>
            <a:ext cx="6425629" cy="30099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00996" y="3719602"/>
            <a:ext cx="5486744" cy="1015663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hardEdg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পিক্সেল কি ?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1160" y="5437703"/>
            <a:ext cx="118022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পিক্সেল হল একটি ইমেজ বা ছবির বর্গাকার ক্ষুদ্রতম একক।</a:t>
            </a:r>
            <a:endParaRPr lang="en-US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1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219200"/>
            <a:ext cx="4667250" cy="4667250"/>
          </a:xfrm>
          <a:prstGeom prst="rect">
            <a:avLst/>
          </a:prstGeom>
        </p:spPr>
      </p:pic>
      <p:sp>
        <p:nvSpPr>
          <p:cNvPr id="3" name="Left-Right Arrow 2"/>
          <p:cNvSpPr/>
          <p:nvPr/>
        </p:nvSpPr>
        <p:spPr>
          <a:xfrm>
            <a:off x="1052561" y="591671"/>
            <a:ext cx="3800378" cy="878001"/>
          </a:xfrm>
          <a:prstGeom prst="leftRightArrow">
            <a:avLst>
              <a:gd name="adj1" fmla="val 61013"/>
              <a:gd name="adj2" fmla="val 25000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as-IN" sz="2800" b="1" dirty="0">
                <a:solidFill>
                  <a:srgbClr val="FF0000"/>
                </a:solidFill>
                <a:latin typeface="SutonnyMJ" pitchFamily="2" charset="0"/>
              </a:rPr>
              <a:t>১ ইঞ্চি</a:t>
            </a:r>
            <a:endParaRPr lang="en-US" sz="2800" b="1" dirty="0">
              <a:solidFill>
                <a:srgbClr val="FF0000"/>
              </a:solidFill>
              <a:latin typeface="SutonnyMJ" pitchFamily="2" charset="0"/>
            </a:endParaRPr>
          </a:p>
        </p:txBody>
      </p:sp>
      <p:sp>
        <p:nvSpPr>
          <p:cNvPr id="4" name="Left-Right Arrow 3"/>
          <p:cNvSpPr/>
          <p:nvPr/>
        </p:nvSpPr>
        <p:spPr>
          <a:xfrm rot="5400000">
            <a:off x="3543532" y="3111203"/>
            <a:ext cx="3928662" cy="787993"/>
          </a:xfrm>
          <a:prstGeom prst="leftRightArrow">
            <a:avLst>
              <a:gd name="adj1" fmla="val 66899"/>
              <a:gd name="adj2" fmla="val 25000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SutonnyMJ" pitchFamily="2" charset="0"/>
              </a:rPr>
              <a:t> </a:t>
            </a:r>
            <a:r>
              <a:rPr lang="as-IN" sz="2800" b="1" dirty="0">
                <a:solidFill>
                  <a:srgbClr val="FF0000"/>
                </a:solidFill>
                <a:latin typeface="SutonnyMJ" pitchFamily="2" charset="0"/>
              </a:rPr>
              <a:t>১ ইঞ্চি</a:t>
            </a:r>
            <a:endParaRPr lang="en-US" sz="2800" b="1" dirty="0">
              <a:solidFill>
                <a:srgbClr val="FF0000"/>
              </a:solidFill>
              <a:latin typeface="Sutonny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6400" y="449759"/>
            <a:ext cx="6591300" cy="58477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s-IN" sz="32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ইঞ্চি প্রতি ৭২ পক্সিলে মানে কি ?</a:t>
            </a:r>
            <a:endParaRPr lang="en-US" sz="105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01860" y="1433293"/>
            <a:ext cx="61758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এক ইঞ্চিতে আড়াআড়ি এবং উলম্বভাবে ৭২টি পিক্সেলের ৭২টি করে লাইন আছে।</a:t>
            </a:r>
            <a:endParaRPr lang="en-US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01860" y="3674585"/>
            <a:ext cx="617584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এক বর্গ ইঞ্চিতে মোট পিক্সেলের পরিমাণ দাড়াবে </a:t>
            </a:r>
            <a:r>
              <a:rPr lang="as-IN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৭২</a:t>
            </a:r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X</a:t>
            </a:r>
            <a:r>
              <a:rPr lang="as-IN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৭২=৫১৮৪</a:t>
            </a:r>
            <a:r>
              <a:rPr lang="as-IN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পিক্সেল।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136978" y="5915877"/>
            <a:ext cx="11940722" cy="52322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571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r>
              <a:rPr lang="as-IN" sz="2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প্রতি বর্গ ইঞ্চিতে বা নির্দিষ্ট এককে পিক্সেলের পরিমাণকেই রেজুলূশন বলে।</a:t>
            </a:r>
            <a:endParaRPr lang="en-US" sz="2800" dirty="0" smtClean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64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84843" y="5785901"/>
            <a:ext cx="883920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এডোবি ফটোশপের বিভিন্ন অংশ সমূহ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05" y="138684"/>
            <a:ext cx="8925040" cy="557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9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03059" y="407202"/>
            <a:ext cx="7217031" cy="830997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hardEdg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জোড়ায় কাজ  </a:t>
            </a:r>
            <a:r>
              <a:rPr lang="as-IN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৪ মিনিট</a:t>
            </a:r>
            <a:endParaRPr lang="en-US" sz="4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utonnyMJ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17" y="331547"/>
            <a:ext cx="3443928" cy="22627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42662" y="1468819"/>
            <a:ext cx="842098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এডোবি ফটোশপের প্রধান অংশ সমূহের তালিকা  তৈরি কর।</a:t>
            </a:r>
            <a:endParaRPr lang="en-US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63" y="3117672"/>
            <a:ext cx="5740684" cy="35879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60028" y="3012493"/>
            <a:ext cx="331653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as-I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অ্যাপলিকেশন বার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as-IN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অপশন বার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as-I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টুল বার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as-IN" sz="2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স্টেটাস </a:t>
            </a:r>
            <a:r>
              <a:rPr lang="as-IN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বার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as-I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স্কোল বার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as-IN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ওয়ার্কস্পেইস বার</a:t>
            </a:r>
          </a:p>
        </p:txBody>
      </p:sp>
      <p:sp>
        <p:nvSpPr>
          <p:cNvPr id="8" name="Rectangle 7"/>
          <p:cNvSpPr/>
          <p:nvPr/>
        </p:nvSpPr>
        <p:spPr>
          <a:xfrm>
            <a:off x="8785413" y="3751157"/>
            <a:ext cx="34065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as-I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ওয়ার্কস্পেইস অপশন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as-IN" sz="2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ডকুমেন্ট ট্যাব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as-I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ডকুমেন্ট উইন্ডো</a:t>
            </a:r>
          </a:p>
        </p:txBody>
      </p:sp>
    </p:spTree>
    <p:extLst>
      <p:ext uri="{BB962C8B-B14F-4D97-AF65-F5344CB8AC3E}">
        <p14:creationId xmlns:p14="http://schemas.microsoft.com/office/powerpoint/2010/main" val="267172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226" y="220564"/>
            <a:ext cx="2208245" cy="12366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11" y="2907870"/>
            <a:ext cx="1960660" cy="19606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52" y="2719508"/>
            <a:ext cx="1376363" cy="21215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296" y="4939176"/>
            <a:ext cx="2259005" cy="12650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383" y="369090"/>
            <a:ext cx="2126113" cy="1236617"/>
          </a:xfrm>
          <a:prstGeom prst="rect">
            <a:avLst/>
          </a:prstGeom>
        </p:spPr>
      </p:pic>
      <p:sp>
        <p:nvSpPr>
          <p:cNvPr id="9" name="Flowchart: Connector 8"/>
          <p:cNvSpPr/>
          <p:nvPr/>
        </p:nvSpPr>
        <p:spPr>
          <a:xfrm>
            <a:off x="4119249" y="1482254"/>
            <a:ext cx="3467100" cy="3238500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এডোবি ফটোশপের </a:t>
            </a:r>
            <a:r>
              <a:rPr lang="as-IN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বৈশিষ্ঠ্য</a:t>
            </a:r>
            <a:endParaRPr lang="en-US" sz="32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MJ" pitchFamily="2" charset="0"/>
            </a:endParaRPr>
          </a:p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-</a:t>
            </a:r>
            <a:r>
              <a:rPr lang="as-IN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সমূহ</a:t>
            </a:r>
            <a:endParaRPr lang="as-IN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MJ" pitchFamily="2" charset="0"/>
            </a:endParaRPr>
          </a:p>
        </p:txBody>
      </p:sp>
      <p:sp>
        <p:nvSpPr>
          <p:cNvPr id="10" name="Curved Down Arrow 9"/>
          <p:cNvSpPr/>
          <p:nvPr/>
        </p:nvSpPr>
        <p:spPr>
          <a:xfrm rot="3341734">
            <a:off x="8099209" y="1774652"/>
            <a:ext cx="1182523" cy="510587"/>
          </a:xfrm>
          <a:prstGeom prst="curvedDownArrow">
            <a:avLst>
              <a:gd name="adj1" fmla="val 39583"/>
              <a:gd name="adj2" fmla="val 61485"/>
              <a:gd name="adj3" fmla="val 418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urved Down Arrow 10"/>
          <p:cNvSpPr/>
          <p:nvPr/>
        </p:nvSpPr>
        <p:spPr>
          <a:xfrm rot="8965309">
            <a:off x="7256400" y="5235594"/>
            <a:ext cx="1280876" cy="510587"/>
          </a:xfrm>
          <a:prstGeom prst="curvedDownArrow">
            <a:avLst>
              <a:gd name="adj1" fmla="val 39583"/>
              <a:gd name="adj2" fmla="val 61485"/>
              <a:gd name="adj3" fmla="val 418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 rot="13160919">
            <a:off x="3309096" y="5240255"/>
            <a:ext cx="1280876" cy="510587"/>
          </a:xfrm>
          <a:prstGeom prst="curvedDownArrow">
            <a:avLst>
              <a:gd name="adj1" fmla="val 39583"/>
              <a:gd name="adj2" fmla="val 61485"/>
              <a:gd name="adj3" fmla="val 418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urved Down Arrow 12"/>
          <p:cNvSpPr/>
          <p:nvPr/>
        </p:nvSpPr>
        <p:spPr>
          <a:xfrm rot="17144023">
            <a:off x="2514596" y="2091141"/>
            <a:ext cx="1280876" cy="510587"/>
          </a:xfrm>
          <a:prstGeom prst="curvedDownArrow">
            <a:avLst>
              <a:gd name="adj1" fmla="val 39583"/>
              <a:gd name="adj2" fmla="val 61485"/>
              <a:gd name="adj3" fmla="val 418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urved Down Arrow 13"/>
          <p:cNvSpPr/>
          <p:nvPr/>
        </p:nvSpPr>
        <p:spPr>
          <a:xfrm rot="21007285">
            <a:off x="4942168" y="490530"/>
            <a:ext cx="1280876" cy="510587"/>
          </a:xfrm>
          <a:prstGeom prst="curvedDownArrow">
            <a:avLst>
              <a:gd name="adj1" fmla="val 39583"/>
              <a:gd name="adj2" fmla="val 61485"/>
              <a:gd name="adj3" fmla="val 418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614694" y="276552"/>
            <a:ext cx="355868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ঔজ্জ্বল্য বাড়ানো-কমানো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929520" y="2719508"/>
            <a:ext cx="355868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একাধিক ছবির সমন্বয়ে বইয়ের প্রচ্ছদ 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12971" y="6190699"/>
            <a:ext cx="6045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পোস্টার ইত্যাদি তৈরি করা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8584" y="3215644"/>
            <a:ext cx="225188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ছবির অপ্রয়োজনীয় অংশ কেটে ফেলা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910" y="531361"/>
            <a:ext cx="244283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ছবির দাগ </a:t>
            </a:r>
            <a:r>
              <a:rPr lang="as-IN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বা</a:t>
            </a:r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ত্রূটি</a:t>
            </a:r>
            <a:r>
              <a:rPr lang="as-IN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মুছে ফেলা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69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1064" y="313013"/>
            <a:ext cx="10672099" cy="769441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hardEdg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এডোবি ফটোশপে কাজ করার প্রস্তুতি 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MJ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89829" y="1433293"/>
            <a:ext cx="818787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ডায়ালগ বক্সের</a:t>
            </a:r>
            <a:r>
              <a:rPr lang="as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Color Mode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ড্রপ-ডাউন মেনু </a:t>
            </a:r>
            <a:r>
              <a:rPr lang="as-IN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থেকে</a:t>
            </a:r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RGB </a:t>
            </a:r>
            <a:r>
              <a:rPr lang="as-IN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সিলেক্ট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করা</a:t>
            </a:r>
            <a:r>
              <a:rPr lang="as-IN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  <a:endParaRPr lang="en-US" sz="2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RGB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হচ্ছে 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Red Green Blue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 </a:t>
            </a:r>
          </a:p>
        </p:txBody>
      </p:sp>
      <p:sp>
        <p:nvSpPr>
          <p:cNvPr id="6" name="Rectangle 5"/>
          <p:cNvSpPr/>
          <p:nvPr/>
        </p:nvSpPr>
        <p:spPr>
          <a:xfrm>
            <a:off x="3889829" y="3588046"/>
            <a:ext cx="8187871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ডায়ালগ বক্সের</a:t>
            </a:r>
            <a:r>
              <a:rPr lang="as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Background Contents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 ব্যাকগ্রাউন্ডের ৩টি </a:t>
            </a:r>
            <a:r>
              <a:rPr lang="as-IN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অপশন-</a:t>
            </a:r>
            <a:endParaRPr lang="en-US" sz="2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White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Background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Color Transparent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0" b="32967"/>
          <a:stretch/>
        </p:blipFill>
        <p:spPr>
          <a:xfrm>
            <a:off x="215446" y="4096830"/>
            <a:ext cx="3674382" cy="23318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46" y="1433293"/>
            <a:ext cx="2623004" cy="258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6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81550" y="434755"/>
            <a:ext cx="72390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Preset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ড্রপ-ডাউন তালিকা থেকে</a:t>
            </a:r>
            <a:r>
              <a:rPr lang="as-IN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Default Photoshop Size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সিলেক্ট করলে ফটোশপের নিজস্ব মাপ অনুযায়ী উইন্ডো বা পর্দা তৈরি হয়ে যাবে। অথবা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44" y="1835139"/>
            <a:ext cx="4634106" cy="31956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81550" y="3424946"/>
            <a:ext cx="7239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ডায়ালগ বক্সের মাপজোক নির্ধারণ করে </a:t>
            </a:r>
            <a:r>
              <a:rPr lang="en-US" sz="36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SutonnyMJ" pitchFamily="2" charset="0"/>
              </a:rPr>
              <a:t>Ok</a:t>
            </a:r>
            <a:r>
              <a:rPr lang="as-IN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বোতামে ক্লিক করতে হবে।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endParaRPr lang="as-IN" sz="3200" b="1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1550" y="5220201"/>
            <a:ext cx="72390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ডায়ালগ বক্সের মাপ অনুযায়ী একটি উইন্ডো বা পর্দা আসবে।</a:t>
            </a:r>
          </a:p>
        </p:txBody>
      </p:sp>
    </p:spTree>
    <p:extLst>
      <p:ext uri="{BB962C8B-B14F-4D97-AF65-F5344CB8AC3E}">
        <p14:creationId xmlns:p14="http://schemas.microsoft.com/office/powerpoint/2010/main" val="222919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4215" y="1124196"/>
            <a:ext cx="6638604" cy="923330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hardEdg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</a:rPr>
              <a:t>দলীয় কাজ  </a:t>
            </a:r>
            <a:r>
              <a:rPr lang="as-IN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</a:rPr>
              <a:t>৮ মিনিট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36" y="418651"/>
            <a:ext cx="4780614" cy="26114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2782" y="3700462"/>
            <a:ext cx="1133003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এডোবি ফটোশপের বৈশিষ্ঠ্যসমূহ লিপিবদ্ধ কর।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এডোবি ফটোশপে কাজ করার প্রস্তুতি বিষয়ে সংক্ষিপ্ত বর্ণনা দাও।</a:t>
            </a:r>
          </a:p>
        </p:txBody>
      </p:sp>
    </p:spTree>
    <p:extLst>
      <p:ext uri="{BB962C8B-B14F-4D97-AF65-F5344CB8AC3E}">
        <p14:creationId xmlns:p14="http://schemas.microsoft.com/office/powerpoint/2010/main" val="396487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981" y="419100"/>
            <a:ext cx="5749089" cy="4476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35725"/>
            <a:ext cx="6095613" cy="51744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5647" y="5767126"/>
            <a:ext cx="5669117" cy="5847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এডোবি ফটোশপ উইন্ডো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8844" y="5320849"/>
            <a:ext cx="3133362" cy="73866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4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টুলস বক্স</a:t>
            </a:r>
          </a:p>
        </p:txBody>
      </p:sp>
    </p:spTree>
    <p:extLst>
      <p:ext uri="{BB962C8B-B14F-4D97-AF65-F5344CB8AC3E}">
        <p14:creationId xmlns:p14="http://schemas.microsoft.com/office/powerpoint/2010/main" val="406866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47427" y="180526"/>
            <a:ext cx="4927005" cy="1015663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hardEdg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CMJ" pitchFamily="2" charset="0"/>
              </a:rPr>
              <a:t>মূল্যায়ন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C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1778" y="1615649"/>
            <a:ext cx="38128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পিক্সেল কি?</a:t>
            </a:r>
            <a:endParaRPr lang="en-US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1778" y="2812630"/>
            <a:ext cx="41188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ছবি কত প্রকার?</a:t>
            </a:r>
            <a:endParaRPr lang="en-US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1777" y="3520516"/>
            <a:ext cx="10243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Bitmap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ছবির কাজ কোন সফটওয়্যার দিয়ে করা হয়?</a:t>
            </a:r>
            <a:endParaRPr lang="en-US" sz="2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1778" y="4823822"/>
            <a:ext cx="90077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RGB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মানে কি?</a:t>
            </a:r>
            <a:endParaRPr lang="en-US" sz="3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1778" y="5723093"/>
            <a:ext cx="90077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ব্যাকগাউন্ডের </a:t>
            </a:r>
            <a:r>
              <a:rPr lang="en-US" sz="36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Color</a:t>
            </a:r>
            <a:r>
              <a:rPr lang="en-US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as-IN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ব্যাকগাউন্ডের কয়টি?</a:t>
            </a:r>
            <a:endParaRPr lang="en-US" sz="2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32196" y="1643585"/>
            <a:ext cx="943087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as-IN" sz="2800" b="1" dirty="0">
                <a:ln/>
                <a:solidFill>
                  <a:srgbClr val="FF0000"/>
                </a:solidFill>
                <a:latin typeface="SutonnyMJ" pitchFamily="2" charset="0"/>
              </a:rPr>
              <a:t>পিক্সেল হল একটি ইমেজ বা ছবির </a:t>
            </a:r>
            <a:r>
              <a:rPr lang="as-IN" sz="2800" b="1" dirty="0" smtClean="0">
                <a:ln/>
                <a:solidFill>
                  <a:srgbClr val="FF0000"/>
                </a:solidFill>
                <a:latin typeface="SutonnyMJ" pitchFamily="2" charset="0"/>
              </a:rPr>
              <a:t>বর্গাকার</a:t>
            </a:r>
            <a:endParaRPr lang="en-US" sz="2800" b="1" dirty="0" smtClean="0">
              <a:ln/>
              <a:solidFill>
                <a:srgbClr val="FF0000"/>
              </a:solidFill>
              <a:latin typeface="SutonnyMJ" pitchFamily="2" charset="0"/>
            </a:endParaRPr>
          </a:p>
          <a:p>
            <a:pPr algn="ctr"/>
            <a:r>
              <a:rPr lang="as-IN" sz="2800" b="1" dirty="0" smtClean="0">
                <a:ln/>
                <a:solidFill>
                  <a:srgbClr val="FF0000"/>
                </a:solidFill>
                <a:latin typeface="SutonnyMJ" pitchFamily="2" charset="0"/>
              </a:rPr>
              <a:t>ক্ষুদ্রতম </a:t>
            </a:r>
            <a:r>
              <a:rPr lang="as-IN" sz="2800" b="1" dirty="0">
                <a:ln/>
                <a:solidFill>
                  <a:srgbClr val="FF0000"/>
                </a:solidFill>
                <a:latin typeface="SutonnyMJ" pitchFamily="2" charset="0"/>
              </a:rPr>
              <a:t>একক</a:t>
            </a:r>
            <a:r>
              <a:rPr lang="as-IN" sz="2800" b="1" dirty="0" smtClean="0">
                <a:ln/>
                <a:solidFill>
                  <a:srgbClr val="FF0000"/>
                </a:solidFill>
                <a:latin typeface="SutonnyMJ" pitchFamily="2" charset="0"/>
              </a:rPr>
              <a:t>।</a:t>
            </a:r>
            <a:endParaRPr lang="as-IN" sz="2800" b="1" dirty="0">
              <a:ln/>
              <a:solidFill>
                <a:srgbClr val="FF0000"/>
              </a:solidFill>
              <a:latin typeface="Sutonny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54197" y="2774084"/>
            <a:ext cx="369165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as-IN" sz="3200" b="1" dirty="0">
                <a:ln/>
                <a:solidFill>
                  <a:srgbClr val="FF0000"/>
                </a:solidFill>
                <a:latin typeface="SutonnyMJ" pitchFamily="2" charset="0"/>
              </a:rPr>
              <a:t>ছবি ২ প্রকার।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74662" y="4122655"/>
            <a:ext cx="365291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as-IN" sz="2800" b="1" dirty="0">
                <a:ln/>
                <a:solidFill>
                  <a:srgbClr val="FF0000"/>
                </a:solidFill>
                <a:latin typeface="SutonnyCMJ" pitchFamily="2" charset="0"/>
              </a:rPr>
              <a:t>এডোবি ফটোশপ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04229" y="4862368"/>
            <a:ext cx="51618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4000" b="1" dirty="0" smtClean="0">
                <a:ln/>
                <a:solidFill>
                  <a:srgbClr val="FF0000"/>
                </a:solidFill>
              </a:rPr>
              <a:t>Red, Green, Blue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02774" y="5773185"/>
            <a:ext cx="353029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as-IN" sz="3600" b="1" dirty="0">
                <a:ln/>
                <a:solidFill>
                  <a:srgbClr val="FF0000"/>
                </a:solidFill>
                <a:latin typeface="SutonnyMJ" pitchFamily="2" charset="0"/>
              </a:rPr>
              <a:t>৩</a:t>
            </a:r>
            <a:r>
              <a:rPr lang="as-IN" sz="3200" b="1" dirty="0">
                <a:ln/>
                <a:solidFill>
                  <a:srgbClr val="FF0000"/>
                </a:solidFill>
                <a:latin typeface="SutonnyMJ" pitchFamily="2" charset="0"/>
              </a:rPr>
              <a:t> টি</a:t>
            </a:r>
            <a:endParaRPr lang="en-US" sz="3200" b="1" dirty="0" smtClean="0">
              <a:ln/>
              <a:solidFill>
                <a:srgbClr val="FF0000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10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03459" y="1554502"/>
            <a:ext cx="5517575" cy="1015663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hardEdge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s-IN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rPr>
              <a:t>বাড়ীর কাজ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SutonnyMJ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7222" y="4109503"/>
            <a:ext cx="1222160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as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</a:rPr>
              <a:t>টুলস বক্সের বিভিন্ন টুলের নাম গুলি লিখে আনবে। 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638" y="820044"/>
            <a:ext cx="4520082" cy="271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71042" y="0"/>
            <a:ext cx="11451772" cy="6858000"/>
            <a:chOff x="471042" y="0"/>
            <a:chExt cx="11451772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0" y="0"/>
              <a:ext cx="10779814" cy="685800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471042" y="3556000"/>
              <a:ext cx="11451772" cy="1735048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wrap="square" lIns="91440" tIns="45720" rIns="91440" bIns="45720">
              <a:prstTxWarp prst="textWave4">
                <a:avLst/>
              </a:prstTxWarp>
              <a:spAutoFit/>
            </a:bodyPr>
            <a:lstStyle/>
            <a:p>
              <a:pPr algn="ctr"/>
              <a:r>
                <a:rPr lang="en-US" sz="5400" b="1" dirty="0" err="1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utonnyMJ" pitchFamily="2" charset="0"/>
                </a:rPr>
                <a:t>mevB†K</a:t>
              </a:r>
              <a:r>
                <a:rPr 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utonnyMJ" pitchFamily="2" charset="0"/>
                </a:rPr>
                <a:t> </a:t>
              </a:r>
              <a:r>
                <a:rPr lang="en-US" sz="5400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utonnyMJ" pitchFamily="2" charset="0"/>
                </a:rPr>
                <a:t>           </a:t>
              </a:r>
              <a:r>
                <a:rPr lang="en-US" sz="5400" b="1" dirty="0" err="1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utonnyMJ" pitchFamily="2" charset="0"/>
                </a:rPr>
                <a:t>ab¨ev</a:t>
              </a:r>
              <a:r>
                <a:rPr lang="en-US" sz="5400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utonnyMJ" pitchFamily="2" charset="0"/>
                </a:rPr>
                <a:t>` </a:t>
              </a:r>
              <a:endPara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utonny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757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542</Words>
  <Application>Microsoft Office PowerPoint</Application>
  <PresentationFormat>Widescreen</PresentationFormat>
  <Paragraphs>135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DhonooMJ</vt:lpstr>
      <vt:lpstr>SutonnyCMJ</vt:lpstr>
      <vt:lpstr>SutonnyMJ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Rasel</dc:creator>
  <cp:lastModifiedBy>Rasel</cp:lastModifiedBy>
  <cp:revision>101</cp:revision>
  <dcterms:created xsi:type="dcterms:W3CDTF">2019-09-28T13:10:16Z</dcterms:created>
  <dcterms:modified xsi:type="dcterms:W3CDTF">2020-04-04T05:21:46Z</dcterms:modified>
</cp:coreProperties>
</file>