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90" r:id="rId3"/>
    <p:sldId id="291" r:id="rId4"/>
    <p:sldId id="264" r:id="rId5"/>
    <p:sldId id="287" r:id="rId6"/>
    <p:sldId id="292" r:id="rId7"/>
    <p:sldId id="296" r:id="rId8"/>
    <p:sldId id="300" r:id="rId9"/>
    <p:sldId id="297" r:id="rId10"/>
    <p:sldId id="298" r:id="rId11"/>
    <p:sldId id="263" r:id="rId12"/>
    <p:sldId id="257" r:id="rId13"/>
    <p:sldId id="272" r:id="rId14"/>
    <p:sldId id="271" r:id="rId15"/>
    <p:sldId id="299" r:id="rId16"/>
    <p:sldId id="278" r:id="rId17"/>
    <p:sldId id="277" r:id="rId18"/>
    <p:sldId id="268" r:id="rId19"/>
    <p:sldId id="269" r:id="rId20"/>
    <p:sldId id="267" r:id="rId21"/>
    <p:sldId id="260" r:id="rId22"/>
    <p:sldId id="280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21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1802A-ED25-4D1D-A279-571D5837BB3B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EED2-BB7E-44A7-8210-7FED6313F6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3EED2-BB7E-44A7-8210-7FED6313F66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1"/>
            <a:ext cx="6581775" cy="1447800"/>
          </a:xfrm>
          <a:prstGeom prst="rect">
            <a:avLst/>
          </a:prstGeom>
        </p:spPr>
      </p:pic>
      <p:pic>
        <p:nvPicPr>
          <p:cNvPr id="8" name="Picture 7" descr="স্বাগত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9144000" cy="838200"/>
          </a:xfrm>
          <a:prstGeom prst="rect">
            <a:avLst/>
          </a:prstGeom>
        </p:spPr>
      </p:pic>
      <p:pic>
        <p:nvPicPr>
          <p:cNvPr id="7" name="Picture 6" descr="image_452486_15831474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5037"/>
            <a:ext cx="8610600" cy="465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"/>
            <a:ext cx="4876800" cy="193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বিনিয়োগ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"/>
            <a:ext cx="5153025" cy="838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057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55874"/>
            <a:ext cx="3962400" cy="1754326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3764340"/>
            <a:ext cx="3886200" cy="1569660"/>
          </a:xfrm>
          <a:prstGeom prst="rect">
            <a:avLst/>
          </a:prstGeom>
          <a:ln>
            <a:solidFill>
              <a:srgbClr val="0070C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ক্রয়মূল্য ও বিক্রয়মুল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28600"/>
            <a:ext cx="68580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066800"/>
            <a:ext cx="617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858000"/>
          </a:xfrm>
          <a:prstGeom prst="rect">
            <a:avLst/>
          </a:prstGeom>
        </p:spPr>
      </p:pic>
      <p:pic>
        <p:nvPicPr>
          <p:cNvPr id="6" name="Picture 5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762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33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ক্রয়মূল্যর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10400" y="685800"/>
            <a:ext cx="1524000" cy="29718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1143000" y="609600"/>
            <a:ext cx="1066800" cy="3048000"/>
          </a:xfrm>
          <a:custGeom>
            <a:avLst/>
            <a:gdLst>
              <a:gd name="connsiteX0" fmla="*/ 0 w 1606061"/>
              <a:gd name="connsiteY0" fmla="*/ 0 h 2532184"/>
              <a:gd name="connsiteX1" fmla="*/ 1575581 w 1606061"/>
              <a:gd name="connsiteY1" fmla="*/ 1364566 h 2532184"/>
              <a:gd name="connsiteX2" fmla="*/ 182880 w 1606061"/>
              <a:gd name="connsiteY2" fmla="*/ 2461846 h 2532184"/>
              <a:gd name="connsiteX3" fmla="*/ 182880 w 1606061"/>
              <a:gd name="connsiteY3" fmla="*/ 2461846 h 2532184"/>
              <a:gd name="connsiteX4" fmla="*/ 196947 w 1606061"/>
              <a:gd name="connsiteY4" fmla="*/ 2504049 h 2532184"/>
              <a:gd name="connsiteX5" fmla="*/ 211015 w 1606061"/>
              <a:gd name="connsiteY5" fmla="*/ 2475914 h 2532184"/>
              <a:gd name="connsiteX6" fmla="*/ 196947 w 1606061"/>
              <a:gd name="connsiteY6" fmla="*/ 2475914 h 2532184"/>
              <a:gd name="connsiteX7" fmla="*/ 84406 w 1606061"/>
              <a:gd name="connsiteY7" fmla="*/ 2532184 h 253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061" h="2532184">
                <a:moveTo>
                  <a:pt x="0" y="0"/>
                </a:moveTo>
                <a:cubicBezTo>
                  <a:pt x="772550" y="477129"/>
                  <a:pt x="1545101" y="954258"/>
                  <a:pt x="1575581" y="1364566"/>
                </a:cubicBezTo>
                <a:cubicBezTo>
                  <a:pt x="1606061" y="1774874"/>
                  <a:pt x="182880" y="2461846"/>
                  <a:pt x="182880" y="2461846"/>
                </a:cubicBezTo>
                <a:lnTo>
                  <a:pt x="182880" y="2461846"/>
                </a:lnTo>
                <a:cubicBezTo>
                  <a:pt x="185224" y="2468880"/>
                  <a:pt x="192258" y="2501704"/>
                  <a:pt x="196947" y="2504049"/>
                </a:cubicBezTo>
                <a:cubicBezTo>
                  <a:pt x="201636" y="2506394"/>
                  <a:pt x="211015" y="2480603"/>
                  <a:pt x="211015" y="2475914"/>
                </a:cubicBezTo>
                <a:cubicBezTo>
                  <a:pt x="211015" y="2471225"/>
                  <a:pt x="218049" y="2466536"/>
                  <a:pt x="196947" y="2475914"/>
                </a:cubicBezTo>
                <a:cubicBezTo>
                  <a:pt x="175846" y="2485292"/>
                  <a:pt x="130126" y="2508738"/>
                  <a:pt x="84406" y="2532184"/>
                </a:cubicBezTo>
              </a:path>
            </a:pathLst>
          </a:cu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381897" y="875903"/>
            <a:ext cx="381000" cy="7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51054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752600" y="26670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বিক্রয়মুল্যের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429000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ক্রয়মূল্য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8100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ক্রয়মূল্য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ক্ষতি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ক্রয়মূল্য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Symbol"/>
              </a:rPr>
              <a:t>বিক্রয়মূল্য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লাভ ক্ষ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5029200" cy="69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952500" y="1866900"/>
            <a:ext cx="25146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199" y="1905000"/>
            <a:ext cx="25146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066800"/>
            <a:ext cx="411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ুত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28600"/>
            <a:ext cx="5400675" cy="838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একক ক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"/>
            <a:ext cx="3714750" cy="847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অনুশীলনী-২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১২।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বাষিক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৮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বেড়ে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১০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হওয়ায়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তিশা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মারমার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আয়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১২৮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বেড়ে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গেল।তাঁর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ছিল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মাধা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14775" cy="9144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581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জোড়ায়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5010150" cy="866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676400"/>
            <a:ext cx="8763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অনুশীলনী-২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১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১৩।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কোনো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৩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১৫৭৮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১৮৩০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ও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নির্নয়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১৪।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বাষিক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১০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৩০০০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৮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২০০০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বিনিয়োগ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করলে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মোট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মূলধনের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ঊপর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গড়ে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শতকরা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পাওয়া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যাবে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।</a:t>
            </a:r>
          </a:p>
          <a:p>
            <a:endParaRPr lang="en-US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2209800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</a:t>
                      </a:r>
                      <a:r>
                        <a:rPr lang="en-US" dirty="0" err="1" smtClean="0"/>
                        <a:t>সহকারী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শিক্ষক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গণিত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সমাধান-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52400"/>
            <a:ext cx="4305300" cy="933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0668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057400"/>
            <a:ext cx="3514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 rot="5400000">
            <a:off x="3314700" y="4305300"/>
            <a:ext cx="3733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438275"/>
            <a:ext cx="32766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সমাধান -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228600"/>
            <a:ext cx="4362450" cy="8382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2819400" y="4038600"/>
            <a:ext cx="4267200" cy="1588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মুল্যায়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8600"/>
            <a:ext cx="41529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90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৮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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হওয়াতেঅ৪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৯৬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19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P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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গরুটির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মূধনের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r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P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বিনিয়োগে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সময়ান্তে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৪) 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বাষিক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৫০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মুনাফায়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৩৫০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৪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  <a:sym typeface="Symbol"/>
              </a:rPr>
              <a:t>হবে</a:t>
            </a:r>
            <a:r>
              <a:rPr lang="en-US" b="1" dirty="0" smtClean="0">
                <a:latin typeface="NikoshBAN" pitchFamily="2" charset="0"/>
                <a:cs typeface="NikoshBAN" pitchFamily="2" charset="0"/>
                <a:sym typeface="Symbol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dirty="0" err="1" smtClean="0"/>
              <a:t>উত্তর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১২০০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733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I=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Pnr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648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৪৯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819400"/>
            <a:ext cx="585952" cy="49978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Vrinda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200214_180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00800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১৩।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কোনো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৩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১৫৭৮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৫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বছরে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মুনাফা-আসলে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১৮৩০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হয়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ক) ৮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১৮৩০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টাকার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৫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বছরের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?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খ)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আসল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গ)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মুনাফার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হার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নির্নয়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।</a:t>
            </a:r>
          </a:p>
          <a:p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"/>
            <a:ext cx="5857875" cy="914400"/>
          </a:xfrm>
          <a:prstGeom prst="rect">
            <a:avLst/>
          </a:prstGeom>
        </p:spPr>
      </p:pic>
      <p:pic>
        <p:nvPicPr>
          <p:cNvPr id="5" name="Picture 4" descr="image_492074_15832954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839199" cy="4648199"/>
          </a:xfrm>
          <a:prstGeom prst="rect">
            <a:avLst/>
          </a:prstGeom>
        </p:spPr>
      </p:pic>
      <p:pic>
        <p:nvPicPr>
          <p:cNvPr id="7" name="Picture 6" descr="image_111594_15834286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pic>
        <p:nvPicPr>
          <p:cNvPr id="9" name="Picture 8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0" name="Picture 9" descr="image_459350_158311507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1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 descr="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"/>
            <a:ext cx="5486400" cy="8810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4572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ArchiFL" pitchFamily="2" charset="0"/>
              </a:rPr>
              <a:t>শ্রেণিঃঅষ্টম</a:t>
            </a:r>
            <a:r>
              <a:rPr lang="en-US" sz="4400" b="1" dirty="0" smtClean="0">
                <a:latin typeface="ArchiFL" pitchFamily="2" charset="0"/>
              </a:rPr>
              <a:t>   </a:t>
            </a:r>
          </a:p>
          <a:p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বিষয়ঃ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ArchiFL" pitchFamily="2" charset="0"/>
              </a:rPr>
              <a:t>গণিত</a:t>
            </a:r>
            <a:r>
              <a:rPr lang="en-US" sz="4000" b="1" dirty="0" smtClean="0">
                <a:solidFill>
                  <a:srgbClr val="00B050"/>
                </a:solidFill>
                <a:latin typeface="ArchiFL" pitchFamily="2" charset="0"/>
              </a:rPr>
              <a:t> </a:t>
            </a:r>
          </a:p>
          <a:p>
            <a:r>
              <a:rPr lang="en-US" sz="2400" b="1" dirty="0" smtClean="0">
                <a:latin typeface="ArchiFL" pitchFamily="2" charset="0"/>
              </a:rPr>
              <a:t> </a:t>
            </a:r>
            <a:r>
              <a:rPr lang="en-US" sz="2800" b="1" dirty="0" smtClean="0">
                <a:latin typeface="ArchiFL" pitchFamily="2" charset="0"/>
              </a:rPr>
              <a:t>অধ্যায়ঃ২য় (</a:t>
            </a:r>
            <a:r>
              <a:rPr lang="en-US" sz="2800" b="1" dirty="0" err="1" smtClean="0">
                <a:solidFill>
                  <a:srgbClr val="00B050"/>
                </a:solidFill>
                <a:latin typeface="ArchiFL" pitchFamily="2" charset="0"/>
              </a:rPr>
              <a:t>মুনাফা</a:t>
            </a:r>
            <a:r>
              <a:rPr lang="en-US" sz="2800" b="1" dirty="0" smtClean="0">
                <a:latin typeface="ArchiFL" pitchFamily="2" charset="0"/>
              </a:rPr>
              <a:t>)</a:t>
            </a:r>
          </a:p>
          <a:p>
            <a:r>
              <a:rPr lang="en-US" sz="2800" b="1" dirty="0" smtClean="0">
                <a:latin typeface="ArchiFL" pitchFamily="2" charset="0"/>
              </a:rPr>
              <a:t>সময়ঃ৫০ </a:t>
            </a:r>
            <a:r>
              <a:rPr lang="en-US" sz="2800" b="1" dirty="0" err="1" smtClean="0">
                <a:latin typeface="ArchiFL" pitchFamily="2" charset="0"/>
              </a:rPr>
              <a:t>মিনিট</a:t>
            </a:r>
            <a:endParaRPr lang="en-US" sz="2800" b="1" dirty="0" smtClean="0">
              <a:latin typeface="ArchiFL" pitchFamily="2" charset="0"/>
            </a:endParaRPr>
          </a:p>
          <a:p>
            <a:r>
              <a:rPr lang="en-US" b="1" dirty="0" smtClean="0">
                <a:latin typeface="ArchiFL" pitchFamily="2" charset="0"/>
              </a:rPr>
              <a:t> </a:t>
            </a:r>
            <a:r>
              <a:rPr lang="en-US" sz="2400" b="1" dirty="0" smtClean="0">
                <a:latin typeface="ArchiFL" pitchFamily="2" charset="0"/>
              </a:rPr>
              <a:t>তারিখঃ০৫-০৪-২০২০ইং </a:t>
            </a:r>
            <a:endParaRPr lang="en-US" sz="2400" b="1" dirty="0">
              <a:latin typeface="ArchiFL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752600"/>
            <a:ext cx="3733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নিচের ছবি গুলে লক্ষ ক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8600"/>
            <a:ext cx="7696200" cy="1143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2638425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886200"/>
            <a:ext cx="21431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962400"/>
            <a:ext cx="291465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600200"/>
            <a:ext cx="29337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600200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657600"/>
            <a:ext cx="2143125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আজকের পা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05325" cy="828675"/>
          </a:xfrm>
          <a:prstGeom prst="rect">
            <a:avLst/>
          </a:prstGeom>
        </p:spPr>
      </p:pic>
      <p:pic>
        <p:nvPicPr>
          <p:cNvPr id="5" name="Picture 4" descr="মুনাফ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828800"/>
            <a:ext cx="6705600" cy="380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1"/>
            <a:ext cx="6372225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5146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--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৩।সূত্র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52400"/>
            <a:ext cx="3952875" cy="762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953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সরল মুনাফ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"/>
            <a:ext cx="4572000" cy="84772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066801"/>
            <a:ext cx="48006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581400" y="2667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(Simple profit)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004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05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চক্রবৃদ্ধি মুলধ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"/>
            <a:ext cx="5772150" cy="914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066800"/>
            <a:ext cx="5181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95600" y="2743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Compound profit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381</Words>
  <Application>Microsoft Office PowerPoint</Application>
  <PresentationFormat>On-screen Show (4:3)</PresentationFormat>
  <Paragraphs>54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mogno</cp:lastModifiedBy>
  <cp:revision>304</cp:revision>
  <dcterms:created xsi:type="dcterms:W3CDTF">2006-08-16T00:00:00Z</dcterms:created>
  <dcterms:modified xsi:type="dcterms:W3CDTF">2020-04-04T22:33:34Z</dcterms:modified>
</cp:coreProperties>
</file>