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</p:sldMasterIdLst>
  <p:sldIdLst>
    <p:sldId id="279" r:id="rId2"/>
    <p:sldId id="278" r:id="rId3"/>
    <p:sldId id="277" r:id="rId4"/>
    <p:sldId id="256" r:id="rId5"/>
    <p:sldId id="270" r:id="rId6"/>
    <p:sldId id="258" r:id="rId7"/>
    <p:sldId id="264" r:id="rId8"/>
    <p:sldId id="259" r:id="rId9"/>
    <p:sldId id="276" r:id="rId10"/>
    <p:sldId id="272" r:id="rId11"/>
    <p:sldId id="273" r:id="rId12"/>
    <p:sldId id="275" r:id="rId13"/>
    <p:sldId id="267" r:id="rId14"/>
    <p:sldId id="261" r:id="rId15"/>
    <p:sldId id="260" r:id="rId16"/>
    <p:sldId id="268" r:id="rId17"/>
    <p:sldId id="262" r:id="rId18"/>
    <p:sldId id="263" r:id="rId19"/>
    <p:sldId id="265" r:id="rId20"/>
    <p:sldId id="271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33F1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4632" autoAdjust="0"/>
    <p:restoredTop sz="93683" autoAdjust="0"/>
  </p:normalViewPr>
  <p:slideViewPr>
    <p:cSldViewPr>
      <p:cViewPr varScale="1">
        <p:scale>
          <a:sx n="77" d="100"/>
          <a:sy n="77" d="100"/>
        </p:scale>
        <p:origin x="66" y="264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46022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26898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08096661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290392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39928342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023859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3449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56523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7514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92697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39544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4/4/2020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75881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4/4/2020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74039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4/4/2020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09639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65277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27851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4/4/2020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25560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  <p:sldLayoutId id="2147483768" r:id="rId12"/>
    <p:sldLayoutId id="2147483769" r:id="rId13"/>
    <p:sldLayoutId id="2147483770" r:id="rId14"/>
    <p:sldLayoutId id="2147483771" r:id="rId15"/>
    <p:sldLayoutId id="2147483772" r:id="rId16"/>
  </p:sldLayoutIdLst>
  <mc:AlternateContent xmlns:mc="http://schemas.openxmlformats.org/markup-compatibility/2006" xmlns:p14="http://schemas.microsoft.com/office/powerpoint/2010/main">
    <mc:Choice Requires="p14">
      <p:transition spd="slow" p14:dur="20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GIF"/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9.GIF"/><Relationship Id="rId4" Type="http://schemas.openxmlformats.org/officeDocument/2006/relationships/image" Target="../media/image18.GIF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jpeg"/><Relationship Id="rId3" Type="http://schemas.openxmlformats.org/officeDocument/2006/relationships/image" Target="../media/image21.jpeg"/><Relationship Id="rId7" Type="http://schemas.openxmlformats.org/officeDocument/2006/relationships/image" Target="../media/image25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10" Type="http://schemas.openxmlformats.org/officeDocument/2006/relationships/image" Target="../media/image28.jpeg"/><Relationship Id="rId4" Type="http://schemas.openxmlformats.org/officeDocument/2006/relationships/image" Target="../media/image22.jpeg"/><Relationship Id="rId9" Type="http://schemas.openxmlformats.org/officeDocument/2006/relationships/image" Target="../media/image27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5.jpeg"/><Relationship Id="rId5" Type="http://schemas.openxmlformats.org/officeDocument/2006/relationships/image" Target="../media/image22.jpeg"/><Relationship Id="rId4" Type="http://schemas.openxmlformats.org/officeDocument/2006/relationships/image" Target="../media/image34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GIF"/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image" Target="../media/image9.jpeg"/><Relationship Id="rId7" Type="http://schemas.openxmlformats.org/officeDocument/2006/relationships/image" Target="../media/image13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Relationship Id="rId9" Type="http://schemas.openxmlformats.org/officeDocument/2006/relationships/image" Target="../media/image1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112240"/>
            <a:ext cx="9448800" cy="6547521"/>
          </a:xfrm>
          <a:prstGeom prst="rect">
            <a:avLst/>
          </a:prstGeom>
        </p:spPr>
      </p:pic>
      <p:sp>
        <p:nvSpPr>
          <p:cNvPr id="2" name="Horizontal Scroll 1"/>
          <p:cNvSpPr/>
          <p:nvPr/>
        </p:nvSpPr>
        <p:spPr>
          <a:xfrm>
            <a:off x="685800" y="112240"/>
            <a:ext cx="3962400" cy="1752600"/>
          </a:xfrm>
          <a:prstGeom prst="horizontalScroll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96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স্বাগতম</a:t>
            </a:r>
            <a:endParaRPr lang="en-US" sz="9600" b="1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406404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ZDJGHLH;.jpg"/>
          <p:cNvPicPr>
            <a:picLocks noChangeAspect="1"/>
          </p:cNvPicPr>
          <p:nvPr/>
        </p:nvPicPr>
        <p:blipFill>
          <a:blip r:embed="rId2"/>
          <a:srcRect r="1033" b="-2627"/>
          <a:stretch>
            <a:fillRect/>
          </a:stretch>
        </p:blipFill>
        <p:spPr>
          <a:xfrm>
            <a:off x="2438400" y="1828800"/>
            <a:ext cx="2611582" cy="287274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Oval Callout 2"/>
          <p:cNvSpPr/>
          <p:nvPr/>
        </p:nvSpPr>
        <p:spPr>
          <a:xfrm>
            <a:off x="2057400" y="381001"/>
            <a:ext cx="1676400" cy="995422"/>
          </a:xfrm>
          <a:prstGeom prst="wedgeEllipseCallout">
            <a:avLst/>
          </a:prstGeom>
          <a:solidFill>
            <a:srgbClr val="FFC00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 wrap="square">
            <a:spAutoFit/>
          </a:bodyPr>
          <a:lstStyle/>
          <a:p>
            <a:r>
              <a:rPr lang="en-US" sz="2000" dirty="0" err="1">
                <a:latin typeface="NikoshBAN" pitchFamily="2" charset="0"/>
                <a:cs typeface="NikoshBAN" pitchFamily="2" charset="0"/>
              </a:rPr>
              <a:t>গোলক</a:t>
            </a:r>
            <a:r>
              <a:rPr lang="bn-IN" sz="2000" dirty="0">
                <a:latin typeface="NikoshBAN" pitchFamily="2" charset="0"/>
                <a:cs typeface="NikoshBAN" pitchFamily="2" charset="0"/>
              </a:rPr>
              <a:t> আকৃতি</a:t>
            </a:r>
            <a:endParaRPr lang="en-US" sz="2000" dirty="0"/>
          </a:p>
        </p:txBody>
      </p:sp>
      <p:pic>
        <p:nvPicPr>
          <p:cNvPr id="4" name="Picture 3" descr="bol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72200" y="1905000"/>
            <a:ext cx="2743200" cy="278010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Frame 4">
            <a:extLst>
              <a:ext uri="{FF2B5EF4-FFF2-40B4-BE49-F238E27FC236}">
                <a16:creationId xmlns:a16="http://schemas.microsoft.com/office/drawing/2014/main" xmlns="" id="{EE3E34A3-4B3A-4985-8D40-D87E446BF563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978"/>
            </a:avLst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5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boi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41800" y="2082801"/>
            <a:ext cx="2819400" cy="243839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Picture 2" descr="C:\Users\NAGPS\Downloads\jamiti\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33600" y="1828800"/>
            <a:ext cx="2971800" cy="286416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Cube 3"/>
          <p:cNvSpPr/>
          <p:nvPr/>
        </p:nvSpPr>
        <p:spPr>
          <a:xfrm>
            <a:off x="1981200" y="300930"/>
            <a:ext cx="1759200" cy="613470"/>
          </a:xfrm>
          <a:prstGeom prst="cube">
            <a:avLst/>
          </a:prstGeom>
          <a:solidFill>
            <a:srgbClr val="FFC00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 wrap="square">
            <a:spAutoFit/>
          </a:bodyPr>
          <a:lstStyle/>
          <a:p>
            <a:r>
              <a:rPr lang="en-US" sz="2400" dirty="0" err="1">
                <a:latin typeface="NikoshBAN" pitchFamily="2" charset="0"/>
                <a:cs typeface="NikoshBAN" pitchFamily="2" charset="0"/>
              </a:rPr>
              <a:t>ঘনক</a:t>
            </a:r>
            <a:r>
              <a:rPr lang="bn-IN" sz="2400" dirty="0">
                <a:latin typeface="NikoshBAN" pitchFamily="2" charset="0"/>
                <a:cs typeface="NikoshBAN" pitchFamily="2" charset="0"/>
              </a:rPr>
              <a:t> আকৃতি</a:t>
            </a:r>
            <a:endParaRPr lang="en-US" sz="2400" dirty="0"/>
          </a:p>
        </p:txBody>
      </p:sp>
      <p:sp>
        <p:nvSpPr>
          <p:cNvPr id="5" name="Frame 4">
            <a:extLst>
              <a:ext uri="{FF2B5EF4-FFF2-40B4-BE49-F238E27FC236}">
                <a16:creationId xmlns:a16="http://schemas.microsoft.com/office/drawing/2014/main" xmlns="" id="{AA441D04-D8EA-4C73-9828-A2DEC57866D2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1636"/>
            </a:avLst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C:\Users\NAGPS\Downloads\jamiti\1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38400" y="2540000"/>
            <a:ext cx="2976064" cy="3092137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3" name="Picture 4" descr="C:\Users\NAGPS\Downloads\jamiti\u16344_315778_48648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24600" y="2514600"/>
            <a:ext cx="3124200" cy="303895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5" name="Frame 4">
            <a:extLst>
              <a:ext uri="{FF2B5EF4-FFF2-40B4-BE49-F238E27FC236}">
                <a16:creationId xmlns:a16="http://schemas.microsoft.com/office/drawing/2014/main" xmlns="" id="{787379F7-8896-4C26-9E99-B8E9470A853F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1636"/>
            </a:avLst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Flowchart: Extract 5">
            <a:extLst>
              <a:ext uri="{FF2B5EF4-FFF2-40B4-BE49-F238E27FC236}">
                <a16:creationId xmlns:a16="http://schemas.microsoft.com/office/drawing/2014/main" xmlns="" id="{EC4935F3-7EF0-410E-850C-F29D84DEFA40}"/>
              </a:ext>
            </a:extLst>
          </p:cNvPr>
          <p:cNvSpPr/>
          <p:nvPr/>
        </p:nvSpPr>
        <p:spPr>
          <a:xfrm>
            <a:off x="1752600" y="152400"/>
            <a:ext cx="1625601" cy="1371600"/>
          </a:xfrm>
          <a:prstGeom prst="flowChartExtract">
            <a:avLst/>
          </a:prstGeom>
          <a:solidFill>
            <a:srgbClr val="00B05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0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কোণক আকৃতি</a:t>
            </a:r>
            <a:endParaRPr lang="en-US" sz="20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0" y="1295400"/>
            <a:ext cx="6096000" cy="1143000"/>
          </a:xfrm>
          <a:solidFill>
            <a:srgbClr val="FFC000"/>
          </a:solidFill>
          <a:ln>
            <a:noFill/>
          </a:ln>
          <a:effectLst>
            <a:glow rad="139700">
              <a:schemeClr val="accent2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normAutofit/>
          </a:bodyPr>
          <a:lstStyle/>
          <a:p>
            <a:pPr algn="ctr"/>
            <a:r>
              <a:rPr lang="bn-IN" sz="6000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বাস্তব উপকরণ প্রদর্শন</a:t>
            </a:r>
            <a:endParaRPr lang="en-US" sz="6000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Frame 2">
            <a:extLst>
              <a:ext uri="{FF2B5EF4-FFF2-40B4-BE49-F238E27FC236}">
                <a16:creationId xmlns:a16="http://schemas.microsoft.com/office/drawing/2014/main" xmlns="" id="{C13C00FD-21D0-4B6E-A08E-C7B6CEAAD419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1636"/>
            </a:avLst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921E6142-DBFF-4DFC-B947-654FD021635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3914" y="2413000"/>
            <a:ext cx="1128713" cy="2979062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B35D921A-2472-4122-98E8-9965BE9FD6E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9249" y="3089869"/>
            <a:ext cx="1034264" cy="1775487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xmlns="" id="{89334951-0298-4714-B9E4-F16D887299E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1390" y="3341356"/>
            <a:ext cx="1245219" cy="152400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xmlns="" id="{EEA821FB-CD54-4745-9564-D65CBDD2D7B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0136" y="3531856"/>
            <a:ext cx="1352939" cy="11430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Birthday.jpg"/>
          <p:cNvPicPr>
            <a:picLocks noChangeAspect="1"/>
          </p:cNvPicPr>
          <p:nvPr/>
        </p:nvPicPr>
        <p:blipFill>
          <a:blip r:embed="rId2"/>
          <a:srcRect t="11538" b="11539"/>
          <a:stretch>
            <a:fillRect/>
          </a:stretch>
        </p:blipFill>
        <p:spPr>
          <a:xfrm>
            <a:off x="8077200" y="4191000"/>
            <a:ext cx="1981200" cy="1524000"/>
          </a:xfrm>
          <a:prstGeom prst="rect">
            <a:avLst/>
          </a:prstGeom>
          <a:ln>
            <a:noFill/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</p:pic>
      <p:pic>
        <p:nvPicPr>
          <p:cNvPr id="5" name="Picture 4" descr="golk.jpg"/>
          <p:cNvPicPr>
            <a:picLocks noChangeAspect="1"/>
          </p:cNvPicPr>
          <p:nvPr/>
        </p:nvPicPr>
        <p:blipFill>
          <a:blip r:embed="rId3"/>
          <a:srcRect l="12821" r="15384"/>
          <a:stretch>
            <a:fillRect/>
          </a:stretch>
        </p:blipFill>
        <p:spPr>
          <a:xfrm>
            <a:off x="5638800" y="2209800"/>
            <a:ext cx="2133600" cy="1543050"/>
          </a:xfrm>
          <a:prstGeom prst="rect">
            <a:avLst/>
          </a:prstGeom>
          <a:ln>
            <a:noFill/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</p:pic>
      <p:pic>
        <p:nvPicPr>
          <p:cNvPr id="6" name="Picture 5" descr="gol.jpg"/>
          <p:cNvPicPr>
            <a:picLocks noChangeAspect="1"/>
          </p:cNvPicPr>
          <p:nvPr/>
        </p:nvPicPr>
        <p:blipFill>
          <a:blip r:embed="rId4"/>
          <a:srcRect l="8541" r="3203" b="6666"/>
          <a:stretch>
            <a:fillRect/>
          </a:stretch>
        </p:blipFill>
        <p:spPr>
          <a:xfrm>
            <a:off x="7696200" y="304801"/>
            <a:ext cx="2209800" cy="1496961"/>
          </a:xfrm>
          <a:prstGeom prst="rect">
            <a:avLst/>
          </a:prstGeom>
          <a:ln>
            <a:noFill/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</p:pic>
      <p:pic>
        <p:nvPicPr>
          <p:cNvPr id="7" name="Picture 6" descr="gil.jpg"/>
          <p:cNvPicPr>
            <a:picLocks noChangeAspect="1"/>
          </p:cNvPicPr>
          <p:nvPr/>
        </p:nvPicPr>
        <p:blipFill>
          <a:blip r:embed="rId5"/>
          <a:srcRect l="15599" r="19777"/>
          <a:stretch>
            <a:fillRect/>
          </a:stretch>
        </p:blipFill>
        <p:spPr>
          <a:xfrm>
            <a:off x="2514600" y="304800"/>
            <a:ext cx="2209800" cy="1333500"/>
          </a:xfrm>
          <a:prstGeom prst="rect">
            <a:avLst/>
          </a:prstGeom>
          <a:ln>
            <a:noFill/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</p:pic>
      <p:pic>
        <p:nvPicPr>
          <p:cNvPr id="10" name="Picture 2" descr="C:\Users\NAGPS\Downloads\jamiti\9u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791200" y="4114800"/>
            <a:ext cx="1143000" cy="1656870"/>
          </a:xfrm>
          <a:prstGeom prst="rect">
            <a:avLst/>
          </a:prstGeom>
          <a:noFill/>
          <a:ln>
            <a:noFill/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</p:pic>
      <p:pic>
        <p:nvPicPr>
          <p:cNvPr id="13" name="Picture 12" descr="mik.jpg"/>
          <p:cNvPicPr>
            <a:picLocks noChangeAspect="1"/>
          </p:cNvPicPr>
          <p:nvPr/>
        </p:nvPicPr>
        <p:blipFill>
          <a:blip r:embed="rId7"/>
          <a:srcRect l="8000" r="9334" b="4762"/>
          <a:stretch>
            <a:fillRect/>
          </a:stretch>
        </p:blipFill>
        <p:spPr>
          <a:xfrm>
            <a:off x="2590800" y="2209800"/>
            <a:ext cx="2362200" cy="1524000"/>
          </a:xfrm>
          <a:prstGeom prst="rect">
            <a:avLst/>
          </a:prstGeom>
          <a:ln>
            <a:noFill/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</p:pic>
      <p:pic>
        <p:nvPicPr>
          <p:cNvPr id="14" name="Picture 13" descr="mac.jp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743200" y="4114800"/>
            <a:ext cx="2079448" cy="1600200"/>
          </a:xfrm>
          <a:prstGeom prst="rect">
            <a:avLst/>
          </a:prstGeom>
          <a:ln>
            <a:noFill/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</p:pic>
      <p:pic>
        <p:nvPicPr>
          <p:cNvPr id="15" name="Picture 14" descr="paj.jp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924800" y="1981201"/>
            <a:ext cx="2133600" cy="1912883"/>
          </a:xfrm>
          <a:prstGeom prst="rect">
            <a:avLst/>
          </a:prstGeom>
          <a:solidFill>
            <a:srgbClr val="92D050"/>
          </a:solidFill>
          <a:ln>
            <a:noFill/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</p:pic>
      <p:pic>
        <p:nvPicPr>
          <p:cNvPr id="16" name="Picture 15" descr="it.jp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181600" y="152400"/>
            <a:ext cx="2057400" cy="1602490"/>
          </a:xfrm>
          <a:prstGeom prst="rect">
            <a:avLst/>
          </a:prstGeom>
          <a:solidFill>
            <a:srgbClr val="00B050"/>
          </a:solidFill>
        </p:spPr>
      </p:pic>
      <p:sp>
        <p:nvSpPr>
          <p:cNvPr id="11" name="TextBox 10"/>
          <p:cNvSpPr txBox="1"/>
          <p:nvPr/>
        </p:nvSpPr>
        <p:spPr>
          <a:xfrm>
            <a:off x="2057400" y="6019801"/>
            <a:ext cx="3810000" cy="584775"/>
          </a:xfrm>
          <a:prstGeom prst="rect">
            <a:avLst/>
          </a:prstGeom>
          <a:noFill/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txBody>
          <a:bodyPr wrap="square" rtlCol="0">
            <a:spAutoFit/>
          </a:bodyPr>
          <a:lstStyle/>
          <a:p>
            <a:r>
              <a:rPr lang="bn-IN" sz="32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কোন বস্তুটির আকার কেমন? </a:t>
            </a:r>
            <a:endParaRPr lang="en-US" sz="3200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Frame 11">
            <a:extLst>
              <a:ext uri="{FF2B5EF4-FFF2-40B4-BE49-F238E27FC236}">
                <a16:creationId xmlns:a16="http://schemas.microsoft.com/office/drawing/2014/main" xmlns="" id="{797BDD10-AAA1-46C1-8331-09CED795C1ED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81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0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286000" y="1447801"/>
            <a:ext cx="1752600" cy="830997"/>
          </a:xfrm>
          <a:prstGeom prst="rect">
            <a:avLst/>
          </a:prstGeom>
          <a:solidFill>
            <a:srgbClr val="FF0000"/>
          </a:solidFill>
          <a:ln>
            <a:noFill/>
          </a:ln>
          <a:scene3d>
            <a:camera prst="perspectiveRelaxed"/>
            <a:lightRig rig="threePt" dir="t"/>
          </a:scene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4800" dirty="0" err="1">
                <a:latin typeface="NikoshBAN" pitchFamily="2" charset="0"/>
                <a:cs typeface="NikoshBAN" pitchFamily="2" charset="0"/>
              </a:rPr>
              <a:t>লাল</a:t>
            </a:r>
            <a:r>
              <a:rPr lang="en-US" sz="4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>
                <a:latin typeface="NikoshBAN" pitchFamily="2" charset="0"/>
                <a:cs typeface="NikoshBAN" pitchFamily="2" charset="0"/>
              </a:rPr>
              <a:t>দল</a:t>
            </a:r>
            <a:endParaRPr lang="en-US" sz="4800" b="1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244136" y="2750404"/>
            <a:ext cx="1870664" cy="830997"/>
          </a:xfrm>
          <a:prstGeom prst="rect">
            <a:avLst/>
          </a:prstGeom>
          <a:solidFill>
            <a:srgbClr val="00B050"/>
          </a:solidFill>
          <a:ln>
            <a:noFill/>
          </a:ln>
          <a:scene3d>
            <a:camera prst="perspectiveRelaxed"/>
            <a:lightRig rig="threePt" dir="t"/>
          </a:scene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4800" dirty="0" err="1">
                <a:latin typeface="NikoshBAN" pitchFamily="2" charset="0"/>
                <a:cs typeface="NikoshBAN" pitchFamily="2" charset="0"/>
              </a:rPr>
              <a:t>সবুজ</a:t>
            </a:r>
            <a:r>
              <a:rPr lang="en-US" sz="4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>
                <a:latin typeface="NikoshBAN" pitchFamily="2" charset="0"/>
                <a:cs typeface="NikoshBAN" pitchFamily="2" charset="0"/>
              </a:rPr>
              <a:t>দল</a:t>
            </a:r>
            <a:r>
              <a:rPr lang="en-US" sz="4800" dirty="0">
                <a:latin typeface="NikoshBAN" pitchFamily="2" charset="0"/>
                <a:cs typeface="NikoshBAN" pitchFamily="2" charset="0"/>
              </a:rPr>
              <a:t> </a:t>
            </a:r>
            <a:endParaRPr lang="en-US" sz="4800" b="1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262956" y="4198204"/>
            <a:ext cx="1851845" cy="830997"/>
          </a:xfrm>
          <a:prstGeom prst="rect">
            <a:avLst/>
          </a:prstGeom>
          <a:solidFill>
            <a:srgbClr val="FFFF00"/>
          </a:solidFill>
          <a:ln>
            <a:noFill/>
          </a:ln>
          <a:scene3d>
            <a:camera prst="perspectiveRelaxed"/>
            <a:lightRig rig="threePt" dir="t"/>
          </a:scene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4800" dirty="0" err="1">
                <a:latin typeface="NikoshBAN" pitchFamily="2" charset="0"/>
                <a:cs typeface="NikoshBAN" pitchFamily="2" charset="0"/>
              </a:rPr>
              <a:t>হলুদ</a:t>
            </a:r>
            <a:r>
              <a:rPr lang="en-US" sz="4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>
                <a:latin typeface="NikoshBAN" pitchFamily="2" charset="0"/>
                <a:cs typeface="NikoshBAN" pitchFamily="2" charset="0"/>
              </a:rPr>
              <a:t>দল</a:t>
            </a:r>
            <a:endParaRPr lang="en-US" sz="4800" b="1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572000" y="228601"/>
            <a:ext cx="2819400" cy="830997"/>
          </a:xfrm>
          <a:prstGeom prst="rect">
            <a:avLst/>
          </a:prstGeom>
          <a:scene3d>
            <a:camera prst="perspectiveRelaxedModerately"/>
            <a:lightRig rig="threePt" dir="t"/>
          </a:scene3d>
          <a:sp3d>
            <a:bevelT prst="slope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800" dirty="0" err="1">
                <a:latin typeface="NikoshBAN" pitchFamily="2" charset="0"/>
                <a:cs typeface="NikoshBAN" pitchFamily="2" charset="0"/>
              </a:rPr>
              <a:t>দলীয়</a:t>
            </a:r>
            <a:r>
              <a:rPr lang="en-US" sz="4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>
                <a:latin typeface="NikoshBAN" pitchFamily="2" charset="0"/>
                <a:cs typeface="NikoshBAN" pitchFamily="2" charset="0"/>
              </a:rPr>
              <a:t>কাজ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286001" y="5646004"/>
            <a:ext cx="1856601" cy="830997"/>
          </a:xfrm>
          <a:prstGeom prst="rect">
            <a:avLst/>
          </a:prstGeom>
          <a:solidFill>
            <a:srgbClr val="0070C0"/>
          </a:solidFill>
          <a:ln>
            <a:noFill/>
          </a:ln>
          <a:scene3d>
            <a:camera prst="perspectiveRelaxed"/>
            <a:lightRig rig="threePt" dir="t"/>
          </a:scene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4800" dirty="0" err="1">
                <a:latin typeface="NikoshBAN" pitchFamily="2" charset="0"/>
                <a:cs typeface="NikoshBAN" pitchFamily="2" charset="0"/>
              </a:rPr>
              <a:t>নীল</a:t>
            </a:r>
            <a:r>
              <a:rPr lang="en-US" sz="4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>
                <a:latin typeface="NikoshBAN" pitchFamily="2" charset="0"/>
                <a:cs typeface="NikoshBAN" pitchFamily="2" charset="0"/>
              </a:rPr>
              <a:t>দল</a:t>
            </a:r>
            <a:endParaRPr lang="en-US" sz="4800" b="1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191000" y="1578114"/>
            <a:ext cx="6248400" cy="707886"/>
          </a:xfrm>
          <a:prstGeom prst="rect">
            <a:avLst/>
          </a:prstGeom>
          <a:ln>
            <a:noFill/>
          </a:ln>
          <a:effectLst>
            <a:glow rad="101600">
              <a:schemeClr val="accent2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>
            <a:spAutoFit/>
          </a:bodyPr>
          <a:lstStyle/>
          <a:p>
            <a:r>
              <a:rPr lang="bn-IN" sz="4000" dirty="0">
                <a:latin typeface="NikoshBAN" pitchFamily="2" charset="0"/>
                <a:cs typeface="NikoshBAN" pitchFamily="2" charset="0"/>
              </a:rPr>
              <a:t>২টি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ঘনক</a:t>
            </a:r>
            <a:r>
              <a:rPr lang="bn-IN" sz="4000" dirty="0">
                <a:latin typeface="NikoshBAN" pitchFamily="2" charset="0"/>
                <a:cs typeface="NikoshBAN" pitchFamily="2" charset="0"/>
              </a:rPr>
              <a:t> আকৃতির বস্তুর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নাম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লিখ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।</a:t>
            </a:r>
            <a:endParaRPr lang="en-US" sz="4000" dirty="0"/>
          </a:p>
        </p:txBody>
      </p:sp>
      <p:sp>
        <p:nvSpPr>
          <p:cNvPr id="8" name="Rectangle 7"/>
          <p:cNvSpPr/>
          <p:nvPr/>
        </p:nvSpPr>
        <p:spPr>
          <a:xfrm>
            <a:off x="4267200" y="2895600"/>
            <a:ext cx="5943600" cy="707886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>
            <a:spAutoFit/>
          </a:bodyPr>
          <a:lstStyle/>
          <a:p>
            <a:r>
              <a:rPr lang="bn-IN" sz="4000" dirty="0">
                <a:latin typeface="NikoshBAN" pitchFamily="2" charset="0"/>
                <a:cs typeface="NikoshBAN" pitchFamily="2" charset="0"/>
              </a:rPr>
              <a:t>২টি বেলন আকৃতি বস্তুর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নাম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লিখ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।</a:t>
            </a:r>
            <a:endParaRPr lang="en-US" sz="4000" dirty="0"/>
          </a:p>
        </p:txBody>
      </p:sp>
      <p:sp>
        <p:nvSpPr>
          <p:cNvPr id="9" name="Rectangle 8"/>
          <p:cNvSpPr/>
          <p:nvPr/>
        </p:nvSpPr>
        <p:spPr>
          <a:xfrm>
            <a:off x="4267200" y="4245114"/>
            <a:ext cx="6172200" cy="707886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>
            <a:spAutoFit/>
          </a:bodyPr>
          <a:lstStyle/>
          <a:p>
            <a:r>
              <a:rPr lang="bn-IN" sz="4000" dirty="0">
                <a:latin typeface="NikoshBAN" pitchFamily="2" charset="0"/>
                <a:cs typeface="NikoshBAN" pitchFamily="2" charset="0"/>
              </a:rPr>
              <a:t>২টি কোণক আকৃতির বস্তুর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নাম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লিখ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।</a:t>
            </a:r>
            <a:endParaRPr lang="en-US" sz="4000" dirty="0"/>
          </a:p>
        </p:txBody>
      </p:sp>
      <p:sp>
        <p:nvSpPr>
          <p:cNvPr id="10" name="Rectangle 9"/>
          <p:cNvSpPr/>
          <p:nvPr/>
        </p:nvSpPr>
        <p:spPr>
          <a:xfrm>
            <a:off x="4343400" y="5769114"/>
            <a:ext cx="6172200" cy="707886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>
            <a:spAutoFit/>
          </a:bodyPr>
          <a:lstStyle/>
          <a:p>
            <a:r>
              <a:rPr lang="bn-IN" sz="4000" dirty="0">
                <a:latin typeface="NikoshBAN" pitchFamily="2" charset="0"/>
                <a:cs typeface="NikoshBAN" pitchFamily="2" charset="0"/>
              </a:rPr>
              <a:t>২টি গোলক আকৃতির বস্তুর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নাম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লিখ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।</a:t>
            </a:r>
            <a:endParaRPr lang="en-US" sz="4000" dirty="0"/>
          </a:p>
        </p:txBody>
      </p:sp>
      <p:sp>
        <p:nvSpPr>
          <p:cNvPr id="11" name="Frame 10">
            <a:extLst>
              <a:ext uri="{FF2B5EF4-FFF2-40B4-BE49-F238E27FC236}">
                <a16:creationId xmlns:a16="http://schemas.microsoft.com/office/drawing/2014/main" xmlns="" id="{D0A29AB2-0F75-4E0D-BDF9-FC53A3E9A379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114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xmlns="" id="{00E4A929-FA2F-4413-9659-87F5B716784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13900" y="183298"/>
            <a:ext cx="2336800" cy="17526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 animBg="1"/>
      <p:bldP spid="7" grpId="0"/>
      <p:bldP spid="8" grpId="0"/>
      <p:bldP spid="9" grpId="0"/>
      <p:bldP spid="10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08199" y="2667000"/>
            <a:ext cx="7772400" cy="1143000"/>
          </a:xfrm>
          <a:ln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  <p:txBody>
          <a:bodyPr>
            <a:normAutofit/>
          </a:bodyPr>
          <a:lstStyle/>
          <a:p>
            <a:pPr algn="ctr"/>
            <a:r>
              <a:rPr lang="bn-IN" sz="44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তোমাদের পাঠ্যবই এর ৯১ পৃষ্ঠা খোল</a:t>
            </a:r>
            <a:endParaRPr lang="en-US" sz="4400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288E347D-5513-42C5-AFAE-CC199518B67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8688" t="19314" r="29047" b="6916"/>
          <a:stretch/>
        </p:blipFill>
        <p:spPr>
          <a:xfrm>
            <a:off x="9220200" y="2667000"/>
            <a:ext cx="2243667" cy="2715685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sp>
        <p:nvSpPr>
          <p:cNvPr id="4" name="Frame 3">
            <a:extLst>
              <a:ext uri="{FF2B5EF4-FFF2-40B4-BE49-F238E27FC236}">
                <a16:creationId xmlns:a16="http://schemas.microsoft.com/office/drawing/2014/main" xmlns="" id="{99D6FBF9-8D97-459E-A0F2-3482D674F549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1965"/>
            </a:avLst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B0F6B63C-6C23-4CB7-99BA-FBF0BA36372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7250" y="381000"/>
            <a:ext cx="2857500" cy="16002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three_dimensional_2-300x300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0" y="609600"/>
            <a:ext cx="1295400" cy="1295400"/>
          </a:xfrm>
          <a:prstGeom prst="rect">
            <a:avLst/>
          </a:prstGeom>
        </p:spPr>
      </p:pic>
      <p:pic>
        <p:nvPicPr>
          <p:cNvPr id="3" name="Picture 2" descr="ko.jpg"/>
          <p:cNvPicPr>
            <a:picLocks noChangeAspect="1"/>
          </p:cNvPicPr>
          <p:nvPr/>
        </p:nvPicPr>
        <p:blipFill>
          <a:blip r:embed="rId3"/>
          <a:srcRect l="5595" r="7693"/>
          <a:stretch>
            <a:fillRect/>
          </a:stretch>
        </p:blipFill>
        <p:spPr>
          <a:xfrm>
            <a:off x="2057400" y="1981200"/>
            <a:ext cx="1932710" cy="1371600"/>
          </a:xfrm>
          <a:prstGeom prst="rect">
            <a:avLst/>
          </a:prstGeom>
        </p:spPr>
      </p:pic>
      <p:pic>
        <p:nvPicPr>
          <p:cNvPr id="5" name="Picture 4" descr="fa.jpg"/>
          <p:cNvPicPr>
            <a:picLocks noChangeAspect="1"/>
          </p:cNvPicPr>
          <p:nvPr/>
        </p:nvPicPr>
        <p:blipFill>
          <a:blip r:embed="rId4"/>
          <a:srcRect t="3265" b="11837"/>
          <a:stretch>
            <a:fillRect/>
          </a:stretch>
        </p:blipFill>
        <p:spPr>
          <a:xfrm>
            <a:off x="2029178" y="4876800"/>
            <a:ext cx="1992570" cy="1752600"/>
          </a:xfrm>
          <a:prstGeom prst="rect">
            <a:avLst/>
          </a:prstGeom>
        </p:spPr>
      </p:pic>
      <p:pic>
        <p:nvPicPr>
          <p:cNvPr id="6" name="Picture 5" descr="gol.jpg"/>
          <p:cNvPicPr>
            <a:picLocks noChangeAspect="1"/>
          </p:cNvPicPr>
          <p:nvPr/>
        </p:nvPicPr>
        <p:blipFill>
          <a:blip r:embed="rId5"/>
          <a:srcRect l="8541" b="15556"/>
          <a:stretch>
            <a:fillRect/>
          </a:stretch>
        </p:blipFill>
        <p:spPr>
          <a:xfrm>
            <a:off x="2057402" y="3581400"/>
            <a:ext cx="1932573" cy="11430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029178" y="42266"/>
            <a:ext cx="4038600" cy="584775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bn-IN" sz="3200" dirty="0">
                <a:latin typeface="NikoshBAN" pitchFamily="2" charset="0"/>
                <a:cs typeface="NikoshBAN" pitchFamily="2" charset="0"/>
              </a:rPr>
              <a:t>নিচের আকৃতিগুলোর নাম লেখ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4572000" y="1524000"/>
            <a:ext cx="19812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4648200" y="2971800"/>
            <a:ext cx="19812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4572000" y="4419600"/>
            <a:ext cx="19812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4495800" y="6096000"/>
            <a:ext cx="19812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6324600" y="224930"/>
            <a:ext cx="1600200" cy="461665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bn-IN" sz="24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জোড়ায় কাজ</a:t>
            </a:r>
            <a:endParaRPr lang="en-US" sz="24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F7B1C910-0012-4C76-AC77-A1A00D5AAB35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033" t="11256" r="17041" b="32214"/>
          <a:stretch/>
        </p:blipFill>
        <p:spPr>
          <a:xfrm>
            <a:off x="8034949" y="75542"/>
            <a:ext cx="2218102" cy="144845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4" name="Frame 13">
            <a:extLst>
              <a:ext uri="{FF2B5EF4-FFF2-40B4-BE49-F238E27FC236}">
                <a16:creationId xmlns:a16="http://schemas.microsoft.com/office/drawing/2014/main" xmlns="" id="{97327CA2-2EFF-4736-80C6-1B00413FDE60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81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8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3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04722" y="892553"/>
            <a:ext cx="5791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নিচের ছকে খালি জায়গায় তাদের নাম লিখি </a:t>
            </a:r>
            <a:endParaRPr lang="en-US" sz="32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 rot="5400000">
            <a:off x="381794" y="4255532"/>
            <a:ext cx="4418806" cy="794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2590800" y="2045732"/>
            <a:ext cx="7467600" cy="1588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rot="5400000">
            <a:off x="7848600" y="4255532"/>
            <a:ext cx="4419600" cy="1588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2590800" y="6475412"/>
            <a:ext cx="7467600" cy="1588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2590800" y="2731532"/>
            <a:ext cx="7467600" cy="1588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V="1">
            <a:off x="2590800" y="3798332"/>
            <a:ext cx="7543800" cy="762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2590800" y="4712732"/>
            <a:ext cx="75438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2590800" y="5627132"/>
            <a:ext cx="746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 rot="5400000">
            <a:off x="2210594" y="4254738"/>
            <a:ext cx="4419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 rot="5400000">
            <a:off x="3353594" y="4254738"/>
            <a:ext cx="4419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Box 33"/>
          <p:cNvSpPr txBox="1"/>
          <p:nvPr/>
        </p:nvSpPr>
        <p:spPr>
          <a:xfrm>
            <a:off x="7010400" y="2121932"/>
            <a:ext cx="1371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800" dirty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উদাহরণ</a:t>
            </a:r>
            <a:endParaRPr lang="en-US" sz="2800" dirty="0">
              <a:solidFill>
                <a:schemeClr val="accent6">
                  <a:lumMod val="7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4495800" y="2121932"/>
            <a:ext cx="1295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800" dirty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আকৃতি</a:t>
            </a:r>
            <a:endParaRPr lang="en-US" sz="2800" dirty="0">
              <a:solidFill>
                <a:schemeClr val="accent6">
                  <a:lumMod val="7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2895600" y="2121932"/>
            <a:ext cx="1295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800" dirty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নাম</a:t>
            </a:r>
            <a:endParaRPr lang="en-US" sz="2800" dirty="0">
              <a:solidFill>
                <a:schemeClr val="accent6">
                  <a:lumMod val="7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8" name="Rectangle 37"/>
          <p:cNvSpPr/>
          <p:nvPr/>
        </p:nvSpPr>
        <p:spPr>
          <a:xfrm>
            <a:off x="2819400" y="2960132"/>
            <a:ext cx="113531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err="1">
                <a:latin typeface="NikoshBAN" pitchFamily="2" charset="0"/>
                <a:cs typeface="NikoshBAN" pitchFamily="2" charset="0"/>
              </a:rPr>
              <a:t>ঘনক</a:t>
            </a:r>
            <a:endParaRPr lang="en-US" sz="2800" dirty="0"/>
          </a:p>
        </p:txBody>
      </p:sp>
      <p:sp>
        <p:nvSpPr>
          <p:cNvPr id="39" name="Rectangle 38"/>
          <p:cNvSpPr/>
          <p:nvPr/>
        </p:nvSpPr>
        <p:spPr>
          <a:xfrm>
            <a:off x="2819401" y="3950732"/>
            <a:ext cx="108318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err="1">
                <a:latin typeface="NikoshBAN" pitchFamily="2" charset="0"/>
                <a:cs typeface="NikoshBAN" pitchFamily="2" charset="0"/>
              </a:rPr>
              <a:t>বেলন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endParaRPr lang="en-US" sz="2800" dirty="0"/>
          </a:p>
        </p:txBody>
      </p:sp>
      <p:sp>
        <p:nvSpPr>
          <p:cNvPr id="40" name="Rectangle 39"/>
          <p:cNvSpPr/>
          <p:nvPr/>
        </p:nvSpPr>
        <p:spPr>
          <a:xfrm>
            <a:off x="2819400" y="4788932"/>
            <a:ext cx="124149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err="1">
                <a:latin typeface="NikoshBAN" pitchFamily="2" charset="0"/>
                <a:cs typeface="NikoshBAN" pitchFamily="2" charset="0"/>
              </a:rPr>
              <a:t>গোলক</a:t>
            </a:r>
            <a:endParaRPr lang="en-US" sz="2800" dirty="0"/>
          </a:p>
        </p:txBody>
      </p:sp>
      <p:sp>
        <p:nvSpPr>
          <p:cNvPr id="41" name="Rectangle 40"/>
          <p:cNvSpPr/>
          <p:nvPr/>
        </p:nvSpPr>
        <p:spPr>
          <a:xfrm>
            <a:off x="2801914" y="5779532"/>
            <a:ext cx="138908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err="1">
                <a:latin typeface="NikoshBAN" pitchFamily="2" charset="0"/>
                <a:cs typeface="NikoshBAN" pitchFamily="2" charset="0"/>
              </a:rPr>
              <a:t>কোণক</a:t>
            </a:r>
            <a:endParaRPr lang="en-US" sz="2800" dirty="0"/>
          </a:p>
        </p:txBody>
      </p:sp>
      <p:sp>
        <p:nvSpPr>
          <p:cNvPr id="42" name="Can 41"/>
          <p:cNvSpPr/>
          <p:nvPr/>
        </p:nvSpPr>
        <p:spPr>
          <a:xfrm>
            <a:off x="4724400" y="3950732"/>
            <a:ext cx="609600" cy="685800"/>
          </a:xfrm>
          <a:prstGeom prst="can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/>
          </a:p>
        </p:txBody>
      </p:sp>
      <p:sp>
        <p:nvSpPr>
          <p:cNvPr id="43" name="Oval 42"/>
          <p:cNvSpPr/>
          <p:nvPr/>
        </p:nvSpPr>
        <p:spPr>
          <a:xfrm>
            <a:off x="4648200" y="4865132"/>
            <a:ext cx="762000" cy="609600"/>
          </a:xfrm>
          <a:prstGeom prst="ellipse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/>
          </a:p>
        </p:txBody>
      </p:sp>
      <p:sp>
        <p:nvSpPr>
          <p:cNvPr id="44" name="Cube 43"/>
          <p:cNvSpPr/>
          <p:nvPr/>
        </p:nvSpPr>
        <p:spPr>
          <a:xfrm>
            <a:off x="4572000" y="3036332"/>
            <a:ext cx="914400" cy="457200"/>
          </a:xfrm>
          <a:prstGeom prst="cub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/>
          </a:p>
        </p:txBody>
      </p:sp>
      <p:sp>
        <p:nvSpPr>
          <p:cNvPr id="45" name="Flowchart: Merge 44"/>
          <p:cNvSpPr/>
          <p:nvPr/>
        </p:nvSpPr>
        <p:spPr>
          <a:xfrm rot="10800000">
            <a:off x="4648201" y="5703332"/>
            <a:ext cx="685800" cy="609600"/>
          </a:xfrm>
          <a:prstGeom prst="flowChartMerge">
            <a:avLst/>
          </a:prstGeom>
          <a:solidFill>
            <a:srgbClr val="933F1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/>
          </a:p>
        </p:txBody>
      </p:sp>
      <p:sp>
        <p:nvSpPr>
          <p:cNvPr id="46" name="TextBox 45"/>
          <p:cNvSpPr txBox="1"/>
          <p:nvPr/>
        </p:nvSpPr>
        <p:spPr>
          <a:xfrm>
            <a:off x="5715000" y="3036332"/>
            <a:ext cx="990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800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ইট</a:t>
            </a:r>
            <a:endParaRPr lang="en-US" sz="2800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5715000" y="4103132"/>
            <a:ext cx="990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800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গ্লাস</a:t>
            </a:r>
            <a:endParaRPr lang="en-US" sz="2800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5715000" y="5017532"/>
            <a:ext cx="990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800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তরমুজ</a:t>
            </a:r>
            <a:endParaRPr lang="en-US" sz="2800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5562600" y="5855732"/>
            <a:ext cx="1447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800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আইসক্রিম</a:t>
            </a:r>
            <a:endParaRPr lang="en-US" sz="2800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51" name="Straight Connector 50"/>
          <p:cNvCxnSpPr/>
          <p:nvPr/>
        </p:nvCxnSpPr>
        <p:spPr>
          <a:xfrm>
            <a:off x="6781800" y="3417332"/>
            <a:ext cx="990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/>
          <p:cNvCxnSpPr/>
          <p:nvPr/>
        </p:nvCxnSpPr>
        <p:spPr>
          <a:xfrm>
            <a:off x="8534400" y="3417332"/>
            <a:ext cx="990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/>
          <p:cNvCxnSpPr/>
          <p:nvPr/>
        </p:nvCxnSpPr>
        <p:spPr>
          <a:xfrm>
            <a:off x="8534400" y="4484132"/>
            <a:ext cx="990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/>
          <p:cNvCxnSpPr/>
          <p:nvPr/>
        </p:nvCxnSpPr>
        <p:spPr>
          <a:xfrm>
            <a:off x="6781800" y="4484132"/>
            <a:ext cx="990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/>
          <p:cNvCxnSpPr/>
          <p:nvPr/>
        </p:nvCxnSpPr>
        <p:spPr>
          <a:xfrm>
            <a:off x="6858000" y="5322332"/>
            <a:ext cx="990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/>
          <p:cNvCxnSpPr/>
          <p:nvPr/>
        </p:nvCxnSpPr>
        <p:spPr>
          <a:xfrm>
            <a:off x="8458200" y="5322332"/>
            <a:ext cx="990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/>
          <p:cNvCxnSpPr/>
          <p:nvPr/>
        </p:nvCxnSpPr>
        <p:spPr>
          <a:xfrm>
            <a:off x="7010400" y="6160532"/>
            <a:ext cx="990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Connector 58"/>
          <p:cNvCxnSpPr/>
          <p:nvPr/>
        </p:nvCxnSpPr>
        <p:spPr>
          <a:xfrm>
            <a:off x="8534400" y="6160532"/>
            <a:ext cx="990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TextBox 59"/>
          <p:cNvSpPr txBox="1"/>
          <p:nvPr/>
        </p:nvSpPr>
        <p:spPr>
          <a:xfrm>
            <a:off x="8001000" y="3264932"/>
            <a:ext cx="53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dirty="0">
                <a:solidFill>
                  <a:srgbClr val="C00000"/>
                </a:solidFill>
              </a:rPr>
              <a:t>,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61" name="TextBox 60"/>
          <p:cNvSpPr txBox="1"/>
          <p:nvPr/>
        </p:nvSpPr>
        <p:spPr>
          <a:xfrm>
            <a:off x="8001000" y="4255532"/>
            <a:ext cx="53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dirty="0">
                <a:solidFill>
                  <a:srgbClr val="C00000"/>
                </a:solidFill>
              </a:rPr>
              <a:t>,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62" name="TextBox 61"/>
          <p:cNvSpPr txBox="1"/>
          <p:nvPr/>
        </p:nvSpPr>
        <p:spPr>
          <a:xfrm>
            <a:off x="8153400" y="5246132"/>
            <a:ext cx="53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dirty="0">
                <a:solidFill>
                  <a:srgbClr val="C00000"/>
                </a:solidFill>
              </a:rPr>
              <a:t>,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63" name="TextBox 62"/>
          <p:cNvSpPr txBox="1"/>
          <p:nvPr/>
        </p:nvSpPr>
        <p:spPr>
          <a:xfrm>
            <a:off x="8153400" y="6008132"/>
            <a:ext cx="53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dirty="0">
                <a:solidFill>
                  <a:srgbClr val="C00000"/>
                </a:solidFill>
              </a:rPr>
              <a:t>,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64" name="TextBox 63"/>
          <p:cNvSpPr txBox="1"/>
          <p:nvPr/>
        </p:nvSpPr>
        <p:spPr>
          <a:xfrm>
            <a:off x="6248400" y="3200400"/>
            <a:ext cx="53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dirty="0">
                <a:solidFill>
                  <a:srgbClr val="C00000"/>
                </a:solidFill>
              </a:rPr>
              <a:t>,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65" name="TextBox 64"/>
          <p:cNvSpPr txBox="1"/>
          <p:nvPr/>
        </p:nvSpPr>
        <p:spPr>
          <a:xfrm>
            <a:off x="6324600" y="4255532"/>
            <a:ext cx="53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dirty="0">
                <a:solidFill>
                  <a:srgbClr val="C00000"/>
                </a:solidFill>
              </a:rPr>
              <a:t>,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66" name="TextBox 65"/>
          <p:cNvSpPr txBox="1"/>
          <p:nvPr/>
        </p:nvSpPr>
        <p:spPr>
          <a:xfrm>
            <a:off x="6553200" y="5181600"/>
            <a:ext cx="53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dirty="0">
                <a:solidFill>
                  <a:srgbClr val="C00000"/>
                </a:solidFill>
              </a:rPr>
              <a:t>,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67" name="TextBox 66"/>
          <p:cNvSpPr txBox="1"/>
          <p:nvPr/>
        </p:nvSpPr>
        <p:spPr>
          <a:xfrm>
            <a:off x="6781800" y="6019800"/>
            <a:ext cx="53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dirty="0">
                <a:solidFill>
                  <a:srgbClr val="C00000"/>
                </a:solidFill>
              </a:rPr>
              <a:t>,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69" name="TextBox 68"/>
          <p:cNvSpPr txBox="1"/>
          <p:nvPr/>
        </p:nvSpPr>
        <p:spPr>
          <a:xfrm>
            <a:off x="7600950" y="267466"/>
            <a:ext cx="1524000" cy="523220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bn-IN" sz="2800" dirty="0">
                <a:latin typeface="NikoshBAN" pitchFamily="2" charset="0"/>
                <a:cs typeface="NikoshBAN" pitchFamily="2" charset="0"/>
              </a:rPr>
              <a:t>একক কাজ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0" name="Frame 49">
            <a:extLst>
              <a:ext uri="{FF2B5EF4-FFF2-40B4-BE49-F238E27FC236}">
                <a16:creationId xmlns:a16="http://schemas.microsoft.com/office/drawing/2014/main" xmlns="" id="{BD0A37B6-19A4-4A9A-B95C-FBFFA2696965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97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E38A4314-BEE7-4EF7-94CC-390A86CC71F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24950" y="350282"/>
            <a:ext cx="2019300" cy="127635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0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3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6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9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2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5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8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1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4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7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0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3" dur="2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6" dur="2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9" dur="2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2" dur="2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5" dur="2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8" dur="2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1" dur="2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4" dur="2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7" dur="2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0" dur="2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3" dur="2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6" dur="2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9" dur="2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2" dur="2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5" dur="2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8" dur="2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9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1" dur="2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2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4" dur="2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7" dur="2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0" dur="2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3" dur="2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6" dur="2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9" dur="2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4" grpId="0"/>
      <p:bldP spid="35" grpId="0"/>
      <p:bldP spid="36" grpId="0"/>
      <p:bldP spid="38" grpId="0"/>
      <p:bldP spid="39" grpId="0"/>
      <p:bldP spid="40" grpId="0"/>
      <p:bldP spid="41" grpId="0"/>
      <p:bldP spid="42" grpId="0" animBg="1"/>
      <p:bldP spid="43" grpId="0" animBg="1"/>
      <p:bldP spid="44" grpId="0" animBg="1"/>
      <p:bldP spid="45" grpId="0" animBg="1"/>
      <p:bldP spid="46" grpId="0"/>
      <p:bldP spid="47" grpId="0"/>
      <p:bldP spid="48" grpId="0"/>
      <p:bldP spid="49" grpId="0"/>
      <p:bldP spid="60" grpId="0"/>
      <p:bldP spid="61" grpId="0"/>
      <p:bldP spid="62" grpId="0"/>
      <p:bldP spid="63" grpId="0"/>
      <p:bldP spid="64" grpId="0"/>
      <p:bldP spid="65" grpId="0"/>
      <p:bldP spid="66" grpId="0"/>
      <p:bldP spid="67" grpId="0"/>
      <p:bldP spid="69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3581400" y="381000"/>
            <a:ext cx="5105400" cy="1447800"/>
          </a:xfrm>
          <a:prstGeom prst="roundRect">
            <a:avLst/>
          </a:prstGeom>
          <a:noFill/>
          <a:ln/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dirty="0" err="1">
                <a:solidFill>
                  <a:srgbClr val="FFC000"/>
                </a:solidFill>
                <a:latin typeface="NikoshBAN" pitchFamily="2" charset="0"/>
                <a:cs typeface="NikoshBAN" pitchFamily="2" charset="0"/>
              </a:rPr>
              <a:t>বাড়ির</a:t>
            </a:r>
            <a:r>
              <a:rPr lang="en-US" sz="6600" dirty="0">
                <a:solidFill>
                  <a:srgbClr val="FFC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dirty="0" err="1">
                <a:solidFill>
                  <a:srgbClr val="FFC000"/>
                </a:solidFill>
                <a:latin typeface="NikoshBAN" pitchFamily="2" charset="0"/>
                <a:cs typeface="NikoshBAN" pitchFamily="2" charset="0"/>
              </a:rPr>
              <a:t>কাজ</a:t>
            </a:r>
            <a:endParaRPr lang="en-US" sz="6600" dirty="0">
              <a:solidFill>
                <a:srgbClr val="FFC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362200" y="3886199"/>
            <a:ext cx="8003478" cy="584775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>
            <a:spAutoFit/>
          </a:bodyPr>
          <a:lstStyle/>
          <a:p>
            <a:r>
              <a:rPr lang="en-US" sz="3200" dirty="0" err="1">
                <a:latin typeface="NikoshBAN" pitchFamily="2" charset="0"/>
                <a:cs typeface="NikoshBAN" pitchFamily="2" charset="0"/>
              </a:rPr>
              <a:t>ঘনক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গোলক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কোণক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বেলন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আকৃতির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চিত্রগুলো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এঁকে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আনবে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।</a:t>
            </a:r>
            <a:endParaRPr lang="en-US" sz="32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DB21DD0D-7DCC-499C-B727-835542B2C55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61864" y="347596"/>
            <a:ext cx="3094252" cy="201460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Arrow: Down 6">
            <a:extLst>
              <a:ext uri="{FF2B5EF4-FFF2-40B4-BE49-F238E27FC236}">
                <a16:creationId xmlns:a16="http://schemas.microsoft.com/office/drawing/2014/main" xmlns="" id="{2D85842D-042C-4E2D-9E3B-EADBFA1FB546}"/>
              </a:ext>
            </a:extLst>
          </p:cNvPr>
          <p:cNvSpPr/>
          <p:nvPr/>
        </p:nvSpPr>
        <p:spPr>
          <a:xfrm rot="16200000">
            <a:off x="1845878" y="3953791"/>
            <a:ext cx="355313" cy="52493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8" name="Frame 7">
            <a:extLst>
              <a:ext uri="{FF2B5EF4-FFF2-40B4-BE49-F238E27FC236}">
                <a16:creationId xmlns:a16="http://schemas.microsoft.com/office/drawing/2014/main" xmlns="" id="{C63231D8-28BF-49CD-9785-E8C14B41767A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97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eft-Right Arrow 1"/>
          <p:cNvSpPr/>
          <p:nvPr/>
        </p:nvSpPr>
        <p:spPr>
          <a:xfrm>
            <a:off x="2209800" y="0"/>
            <a:ext cx="8001000" cy="2209800"/>
          </a:xfrm>
          <a:prstGeom prst="leftRightArrow">
            <a:avLst/>
          </a:prstGeom>
          <a:solidFill>
            <a:schemeClr val="accent3">
              <a:lumMod val="75000"/>
            </a:schemeClr>
          </a:solidFill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9600" b="1" dirty="0">
                <a:latin typeface="NikoshBAN" pitchFamily="2" charset="0"/>
                <a:cs typeface="NikoshBAN" pitchFamily="2" charset="0"/>
              </a:rPr>
              <a:t>শিক্ষক পরিচিতি</a:t>
            </a:r>
            <a:endParaRPr lang="en-US" sz="96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ight Arrow 4"/>
          <p:cNvSpPr/>
          <p:nvPr/>
        </p:nvSpPr>
        <p:spPr>
          <a:xfrm>
            <a:off x="2209800" y="1676400"/>
            <a:ext cx="7696200" cy="4876800"/>
          </a:xfrm>
          <a:prstGeom prst="rightArrow">
            <a:avLst/>
          </a:prstGeom>
          <a:ln w="38100">
            <a:solidFill>
              <a:srgbClr val="002060"/>
            </a:solidFill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IN" sz="3200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মোঃ</a:t>
            </a:r>
            <a:r>
              <a:rPr lang="en-US" sz="3200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আবদুল</a:t>
            </a:r>
            <a:r>
              <a:rPr lang="en-US" sz="3200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আলীম</a:t>
            </a:r>
            <a:endParaRPr lang="bn-IN" sz="3200" dirty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bn-IN" sz="3200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সহকারি শিক্ষক</a:t>
            </a:r>
          </a:p>
          <a:p>
            <a:r>
              <a:rPr lang="en-US" sz="3200" dirty="0" err="1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ফাঁসিয়াখালী</a:t>
            </a:r>
            <a:r>
              <a:rPr lang="en-US" sz="3200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হেডম্যান</a:t>
            </a:r>
            <a:r>
              <a:rPr lang="en-US" sz="3200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পাড়া</a:t>
            </a:r>
            <a:r>
              <a:rPr lang="bn-IN" sz="3200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সরকারি প্রাথমিক বিদ্যালয় </a:t>
            </a:r>
          </a:p>
          <a:p>
            <a:r>
              <a:rPr lang="en-US" sz="3200" dirty="0" err="1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লামা</a:t>
            </a:r>
            <a:r>
              <a:rPr lang="en-US" sz="3200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3200" dirty="0" err="1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বান্দরবান</a:t>
            </a:r>
            <a:r>
              <a:rPr lang="en-US" sz="3200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। </a:t>
            </a:r>
            <a:endParaRPr lang="bn-IN" sz="3200" dirty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627351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ame 4">
            <a:extLst>
              <a:ext uri="{FF2B5EF4-FFF2-40B4-BE49-F238E27FC236}">
                <a16:creationId xmlns:a16="http://schemas.microsoft.com/office/drawing/2014/main" xmlns="" id="{C4A4B897-0875-4E97-819C-E1D7D9DF11AE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1801"/>
            </a:avLst>
          </a:prstGeom>
          <a:solidFill>
            <a:srgbClr val="FF0000"/>
          </a:solidFill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E1155995-0530-4C5E-B142-6117B8EEEAD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957637" y="518549"/>
            <a:ext cx="4803775" cy="582090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49A74ADD-E646-4205-A7BE-7E2189DD174A}"/>
              </a:ext>
            </a:extLst>
          </p:cNvPr>
          <p:cNvSpPr txBox="1"/>
          <p:nvPr/>
        </p:nvSpPr>
        <p:spPr>
          <a:xfrm>
            <a:off x="4876798" y="4800600"/>
            <a:ext cx="2965451" cy="1446550"/>
          </a:xfrm>
          <a:prstGeom prst="rect">
            <a:avLst/>
          </a:prstGeom>
          <a:noFill/>
          <a:ln w="57150">
            <a:noFill/>
          </a:ln>
        </p:spPr>
        <p:txBody>
          <a:bodyPr wrap="square" rtlCol="0">
            <a:spAutoFit/>
          </a:bodyPr>
          <a:lstStyle/>
          <a:p>
            <a:r>
              <a:rPr lang="bn-BD" sz="88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ধন্যবাদ </a:t>
            </a:r>
            <a:endParaRPr lang="en-US" sz="8800" b="1" dirty="0">
              <a:ln w="22225">
                <a:solidFill>
                  <a:schemeClr val="accent2"/>
                </a:solidFill>
                <a:prstDash val="solid"/>
              </a:ln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AD2B81B8-C664-4C93-9AAA-4B006B5A508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8400" y="751147"/>
            <a:ext cx="1105694" cy="267785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845408" y="2967335"/>
            <a:ext cx="7298592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IN" sz="6000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শ্রেণি-২য়</a:t>
            </a:r>
          </a:p>
          <a:p>
            <a:r>
              <a:rPr lang="bn-IN" sz="6000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বিষয়-গণিত</a:t>
            </a:r>
          </a:p>
          <a:p>
            <a:r>
              <a:rPr lang="bn-IN" sz="6000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পাঠ্যাংশ-জ্যামিতিক আকৃতি</a:t>
            </a:r>
            <a:endParaRPr lang="en-US" sz="6000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845408" y="838200"/>
            <a:ext cx="4742004" cy="14465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8800" b="1" dirty="0" err="1">
                <a:ln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8800" b="1" dirty="0">
                <a:ln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8800" b="1" dirty="0" err="1">
                <a:ln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পরিচিতি</a:t>
            </a:r>
            <a:endParaRPr lang="en-US" sz="8800" b="1" dirty="0">
              <a:ln>
                <a:solidFill>
                  <a:schemeClr val="accent4">
                    <a:lumMod val="60000"/>
                    <a:lumOff val="40000"/>
                  </a:schemeClr>
                </a:solidFill>
              </a:ln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212141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lowchart: Alternate Process 1"/>
          <p:cNvSpPr/>
          <p:nvPr/>
        </p:nvSpPr>
        <p:spPr>
          <a:xfrm>
            <a:off x="2133602" y="3352800"/>
            <a:ext cx="6857999" cy="1143000"/>
          </a:xfrm>
          <a:prstGeom prst="flowChartAlternateProcess">
            <a:avLst/>
          </a:prstGeom>
          <a:solidFill>
            <a:srgbClr val="FFFF0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২৭.1.১. </a:t>
            </a:r>
            <a:r>
              <a:rPr lang="en-US" sz="32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ঘনক</a:t>
            </a:r>
            <a:r>
              <a:rPr lang="en-US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32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গোলক</a:t>
            </a:r>
            <a:r>
              <a:rPr lang="en-US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32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কোণক</a:t>
            </a:r>
            <a:r>
              <a:rPr lang="en-US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32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বেলন</a:t>
            </a:r>
            <a:r>
              <a:rPr lang="en-US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আকৃতি</a:t>
            </a:r>
            <a:r>
              <a:rPr lang="en-US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</a:t>
            </a:r>
          </a:p>
          <a:p>
            <a:r>
              <a:rPr lang="en-US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             </a:t>
            </a:r>
            <a:r>
              <a:rPr lang="en-US" sz="32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চিনে</a:t>
            </a:r>
            <a:r>
              <a:rPr lang="en-US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বলতে</a:t>
            </a:r>
            <a:r>
              <a:rPr lang="en-US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 </a:t>
            </a:r>
          </a:p>
        </p:txBody>
      </p:sp>
      <p:sp>
        <p:nvSpPr>
          <p:cNvPr id="3" name="Flowchart: Alternate Process 2"/>
          <p:cNvSpPr/>
          <p:nvPr/>
        </p:nvSpPr>
        <p:spPr>
          <a:xfrm>
            <a:off x="2133600" y="4630994"/>
            <a:ext cx="6858000" cy="1160207"/>
          </a:xfrm>
          <a:prstGeom prst="flowChartAlternateProcess">
            <a:avLst/>
          </a:prstGeom>
          <a:solidFill>
            <a:srgbClr val="FFFF0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২৭.1.২. </a:t>
            </a:r>
            <a:r>
              <a:rPr lang="en-US" sz="32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আকৃতিগুলো</a:t>
            </a:r>
            <a:r>
              <a:rPr lang="en-US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পৃথক</a:t>
            </a:r>
            <a:r>
              <a:rPr lang="en-US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সাজাতে</a:t>
            </a:r>
            <a:r>
              <a:rPr lang="en-US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 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2133600" y="2209800"/>
            <a:ext cx="4114800" cy="838200"/>
          </a:xfrm>
          <a:prstGeom prst="rect">
            <a:avLst/>
          </a:prstGeom>
          <a:solidFill>
            <a:srgbClr val="00B05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 fontScale="850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 err="1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এই</a:t>
            </a:r>
            <a:r>
              <a:rPr lang="en-US" b="1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b="1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শেষে</a:t>
            </a:r>
            <a:r>
              <a:rPr lang="en-US" b="1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শিক্ষার্থীরা</a:t>
            </a:r>
            <a:r>
              <a:rPr lang="en-US" b="1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-</a:t>
            </a:r>
          </a:p>
        </p:txBody>
      </p:sp>
      <p:sp>
        <p:nvSpPr>
          <p:cNvPr id="7" name="Flowchart: Punched Tape 6"/>
          <p:cNvSpPr/>
          <p:nvPr/>
        </p:nvSpPr>
        <p:spPr>
          <a:xfrm>
            <a:off x="4648200" y="609600"/>
            <a:ext cx="2590800" cy="914400"/>
          </a:xfrm>
          <a:prstGeom prst="flowChartPunchedTape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5105400" y="762001"/>
            <a:ext cx="1828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শিখনফল</a:t>
            </a:r>
            <a:endParaRPr lang="en-US" sz="36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Frame 8">
            <a:extLst>
              <a:ext uri="{FF2B5EF4-FFF2-40B4-BE49-F238E27FC236}">
                <a16:creationId xmlns:a16="http://schemas.microsoft.com/office/drawing/2014/main" xmlns="" id="{D93FC07E-762C-4DCF-BCF4-BA521FE37DFE}"/>
              </a:ext>
            </a:extLst>
          </p:cNvPr>
          <p:cNvSpPr/>
          <p:nvPr/>
        </p:nvSpPr>
        <p:spPr>
          <a:xfrm>
            <a:off x="0" y="0"/>
            <a:ext cx="12192000" cy="6934200"/>
          </a:xfrm>
          <a:prstGeom prst="frame">
            <a:avLst>
              <a:gd name="adj1" fmla="val 1801"/>
            </a:avLst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5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7" grpId="0" animBg="1"/>
      <p:bldP spid="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543300" y="685800"/>
            <a:ext cx="5105400" cy="830997"/>
          </a:xfrm>
          <a:prstGeom prst="rect">
            <a:avLst/>
          </a:prstGeom>
          <a:solidFill>
            <a:srgbClr val="FFC000"/>
          </a:solidFill>
          <a:ln w="28575"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txBody>
          <a:bodyPr wrap="square" rtlCol="0">
            <a:spAutoFit/>
          </a:bodyPr>
          <a:lstStyle/>
          <a:p>
            <a:r>
              <a:rPr lang="bn-BD" sz="4800" dirty="0"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48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4800" dirty="0">
                <a:latin typeface="NikoshBAN" pitchFamily="2" charset="0"/>
                <a:cs typeface="NikoshBAN" pitchFamily="2" charset="0"/>
              </a:rPr>
              <a:t>ছড়া গান করি</a:t>
            </a:r>
            <a:r>
              <a:rPr lang="en-US" sz="4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>
                <a:latin typeface="NikoshBAN" pitchFamily="2" charset="0"/>
                <a:cs typeface="NikoshBAN" pitchFamily="2" charset="0"/>
              </a:rPr>
              <a:t>সবাই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Frame 4">
            <a:extLst>
              <a:ext uri="{FF2B5EF4-FFF2-40B4-BE49-F238E27FC236}">
                <a16:creationId xmlns:a16="http://schemas.microsoft.com/office/drawing/2014/main" xmlns="" id="{ABFF1127-1BCA-41EB-9141-888230F483F1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1801"/>
            </a:avLst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xmlns="" id="{0486ECD6-0FDF-4B10-9063-3AD161450E9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6400" y="1516797"/>
            <a:ext cx="8839200" cy="51816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balll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48250" y="2514599"/>
            <a:ext cx="2143125" cy="2143125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4" name="Picture 3" descr="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81199" y="2476499"/>
            <a:ext cx="2495550" cy="179070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6" name="Picture 5" descr="boi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24412" y="4832349"/>
            <a:ext cx="2543175" cy="1800225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7" name="Picture 6" descr="mar.jpg"/>
          <p:cNvPicPr>
            <a:picLocks noChangeAspect="1"/>
          </p:cNvPicPr>
          <p:nvPr/>
        </p:nvPicPr>
        <p:blipFill>
          <a:blip r:embed="rId5"/>
          <a:srcRect b="3825"/>
          <a:stretch>
            <a:fillRect/>
          </a:stretch>
        </p:blipFill>
        <p:spPr>
          <a:xfrm>
            <a:off x="4735512" y="723899"/>
            <a:ext cx="2619375" cy="167640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10" name="Title 1"/>
          <p:cNvSpPr txBox="1">
            <a:spLocks/>
          </p:cNvSpPr>
          <p:nvPr/>
        </p:nvSpPr>
        <p:spPr>
          <a:xfrm>
            <a:off x="3541296" y="152400"/>
            <a:ext cx="4535905" cy="4572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57150">
            <a:solidFill>
              <a:srgbClr val="0070C0"/>
            </a:solidFill>
          </a:ln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b="1" dirty="0" err="1">
                <a:latin typeface="NikoshBAN" pitchFamily="2" charset="0"/>
                <a:cs typeface="NikoshBAN" pitchFamily="2" charset="0"/>
              </a:rPr>
              <a:t>ছবিতে</a:t>
            </a:r>
            <a:r>
              <a:rPr lang="en-US" sz="28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latin typeface="NikoshBAN" pitchFamily="2" charset="0"/>
                <a:cs typeface="NikoshBAN" pitchFamily="2" charset="0"/>
              </a:rPr>
              <a:t>তোমরা</a:t>
            </a:r>
            <a:r>
              <a:rPr lang="en-US" sz="28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28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latin typeface="NikoshBAN" pitchFamily="2" charset="0"/>
                <a:cs typeface="NikoshBAN" pitchFamily="2" charset="0"/>
              </a:rPr>
              <a:t>দেখতে</a:t>
            </a:r>
            <a:r>
              <a:rPr lang="en-US" sz="28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latin typeface="NikoshBAN" pitchFamily="2" charset="0"/>
                <a:cs typeface="NikoshBAN" pitchFamily="2" charset="0"/>
              </a:rPr>
              <a:t>পাচ্ছ</a:t>
            </a:r>
            <a:r>
              <a:rPr lang="en-US" sz="2800" b="1" dirty="0">
                <a:latin typeface="NikoshBAN" pitchFamily="2" charset="0"/>
                <a:cs typeface="NikoshBAN" pitchFamily="2" charset="0"/>
              </a:rPr>
              <a:t> ?</a:t>
            </a: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3599448" y="136525"/>
            <a:ext cx="4419600" cy="457200"/>
          </a:xfrm>
          <a:prstGeom prst="rect">
            <a:avLst/>
          </a:prstGeom>
          <a:solidFill>
            <a:srgbClr val="FFFF00"/>
          </a:solidFill>
          <a:ln w="57150">
            <a:solidFill>
              <a:srgbClr val="0070C0"/>
            </a:solidFill>
          </a:ln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b="1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এগুলো</a:t>
            </a:r>
            <a:r>
              <a:rPr lang="en-US" sz="28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জ্যামিতিক</a:t>
            </a:r>
            <a:r>
              <a:rPr lang="en-US" sz="28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আকৃতি</a:t>
            </a:r>
            <a:r>
              <a:rPr lang="bn-IN" sz="28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র</a:t>
            </a:r>
            <a:r>
              <a:rPr lang="en-US" sz="28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28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বস্তু</a:t>
            </a:r>
            <a:endParaRPr lang="en-US" sz="2800" b="1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3" name="Picture 12" descr="kon.jpg"/>
          <p:cNvPicPr>
            <a:picLocks noChangeAspect="1"/>
          </p:cNvPicPr>
          <p:nvPr/>
        </p:nvPicPr>
        <p:blipFill>
          <a:blip r:embed="rId6"/>
          <a:srcRect l="27044" r="5031"/>
          <a:stretch>
            <a:fillRect/>
          </a:stretch>
        </p:blipFill>
        <p:spPr>
          <a:xfrm>
            <a:off x="7467599" y="2514599"/>
            <a:ext cx="2277374" cy="1752599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9" name="Frame 8">
            <a:extLst>
              <a:ext uri="{FF2B5EF4-FFF2-40B4-BE49-F238E27FC236}">
                <a16:creationId xmlns:a16="http://schemas.microsoft.com/office/drawing/2014/main" xmlns="" id="{79630B51-E203-48E3-9713-18553529F413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484"/>
            </a:avLst>
          </a:prstGeom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xit" presetSubtype="16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4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0" grpId="2" animBg="1"/>
      <p:bldP spid="1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743200" y="457201"/>
            <a:ext cx="6858000" cy="1200329"/>
          </a:xfrm>
          <a:prstGeom prst="rect">
            <a:avLst/>
          </a:prstGeom>
          <a:solidFill>
            <a:srgbClr val="FFC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bn-IN" sz="3600" dirty="0">
                <a:latin typeface="NikoshBAN" pitchFamily="2" charset="0"/>
                <a:cs typeface="NikoshBAN" pitchFamily="2" charset="0"/>
              </a:rPr>
              <a:t>আজ আমরা জানব বিভিন্ন জ্যামিতিক আকৃতি যেমন-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Oval 6"/>
          <p:cNvSpPr/>
          <p:nvPr/>
        </p:nvSpPr>
        <p:spPr>
          <a:xfrm>
            <a:off x="1257300" y="2711115"/>
            <a:ext cx="2362200" cy="2057400"/>
          </a:xfrm>
          <a:prstGeom prst="ellipse">
            <a:avLst/>
          </a:prstGeom>
          <a:solidFill>
            <a:srgbClr val="00B05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গোলক</a:t>
            </a:r>
            <a:endParaRPr lang="en-US" sz="36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Can 7"/>
          <p:cNvSpPr/>
          <p:nvPr/>
        </p:nvSpPr>
        <p:spPr>
          <a:xfrm>
            <a:off x="3962399" y="2819399"/>
            <a:ext cx="1864895" cy="1949116"/>
          </a:xfrm>
          <a:prstGeom prst="can">
            <a:avLst/>
          </a:prstGeom>
          <a:solidFill>
            <a:srgbClr val="00B05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বেলন</a:t>
            </a:r>
            <a:endParaRPr lang="en-US" sz="36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Flowchart: Extract 9"/>
          <p:cNvSpPr/>
          <p:nvPr/>
        </p:nvSpPr>
        <p:spPr>
          <a:xfrm>
            <a:off x="6035841" y="2711115"/>
            <a:ext cx="2362200" cy="1949116"/>
          </a:xfrm>
          <a:prstGeom prst="flowChartExtract">
            <a:avLst/>
          </a:prstGeom>
          <a:solidFill>
            <a:srgbClr val="00B05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কোণক</a:t>
            </a:r>
            <a:endParaRPr lang="en-US" sz="36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Cube 10"/>
          <p:cNvSpPr/>
          <p:nvPr/>
        </p:nvSpPr>
        <p:spPr>
          <a:xfrm>
            <a:off x="8606589" y="2927683"/>
            <a:ext cx="1989221" cy="1840832"/>
          </a:xfrm>
          <a:prstGeom prst="cube">
            <a:avLst/>
          </a:prstGeom>
          <a:solidFill>
            <a:srgbClr val="00B05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ঘনক</a:t>
            </a:r>
            <a:endParaRPr lang="en-US" sz="36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Frame 8">
            <a:extLst>
              <a:ext uri="{FF2B5EF4-FFF2-40B4-BE49-F238E27FC236}">
                <a16:creationId xmlns:a16="http://schemas.microsoft.com/office/drawing/2014/main" xmlns="" id="{4B642973-C5C9-4714-9454-4D451D0D0466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1307"/>
            </a:avLst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7" grpId="0" animBg="1"/>
      <p:bldP spid="8" grpId="0" animBg="1"/>
      <p:bldP spid="10" grpId="0" animBg="1"/>
      <p:bldP spid="1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boi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38640" y="1523051"/>
            <a:ext cx="2849787" cy="217730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Picture 7" descr="ZDJGHLH;.jpg"/>
          <p:cNvPicPr>
            <a:picLocks noChangeAspect="1"/>
          </p:cNvPicPr>
          <p:nvPr/>
        </p:nvPicPr>
        <p:blipFill>
          <a:blip r:embed="rId3"/>
          <a:srcRect r="1033" b="-2627"/>
          <a:stretch>
            <a:fillRect/>
          </a:stretch>
        </p:blipFill>
        <p:spPr>
          <a:xfrm>
            <a:off x="1600200" y="1434454"/>
            <a:ext cx="2438400" cy="253322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Picture 11" descr="silin.jpg"/>
          <p:cNvPicPr>
            <a:picLocks noChangeAspect="1"/>
          </p:cNvPicPr>
          <p:nvPr/>
        </p:nvPicPr>
        <p:blipFill>
          <a:blip r:embed="rId4"/>
          <a:srcRect l="17241" r="13793"/>
          <a:stretch>
            <a:fillRect/>
          </a:stretch>
        </p:blipFill>
        <p:spPr>
          <a:xfrm>
            <a:off x="6883400" y="3814244"/>
            <a:ext cx="2438400" cy="247120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5" name="Picture 14" descr="C:\Users\NAGPS\Downloads\jamiti\2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600200" y="3733800"/>
            <a:ext cx="2560320" cy="246758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6" name="Picture 4" descr="C:\Users\NAGPS\Downloads\jamiti\12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343400" y="3733799"/>
            <a:ext cx="2438400" cy="246758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7" name="Picture 5" descr="C:\Users\NAGPS\Downloads\jamiti\54.jpg"/>
          <p:cNvPicPr>
            <a:picLocks noChangeAspect="1" noChangeArrowheads="1"/>
          </p:cNvPicPr>
          <p:nvPr/>
        </p:nvPicPr>
        <p:blipFill>
          <a:blip r:embed="rId7"/>
          <a:srcRect l="-7396" t="-6316" r="-18332" b="-1053"/>
          <a:stretch>
            <a:fillRect/>
          </a:stretch>
        </p:blipFill>
        <p:spPr bwMode="auto">
          <a:xfrm>
            <a:off x="8839199" y="1487198"/>
            <a:ext cx="2849787" cy="24384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9" name="Picture 4" descr="C:\Users\NAGPS\Downloads\jamiti\u16344_315778_486480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9067800" y="3886092"/>
            <a:ext cx="2682240" cy="227598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0" name="Rectangle 19"/>
          <p:cNvSpPr/>
          <p:nvPr/>
        </p:nvSpPr>
        <p:spPr>
          <a:xfrm>
            <a:off x="1752600" y="128713"/>
            <a:ext cx="4267200" cy="523220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bn-BD" sz="2800" b="1" dirty="0">
                <a:latin typeface="NikoshBAN" pitchFamily="2" charset="0"/>
                <a:cs typeface="NikoshBAN" pitchFamily="2" charset="0"/>
              </a:rPr>
              <a:t>নিচে</a:t>
            </a:r>
            <a:r>
              <a:rPr lang="en-US" sz="28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latin typeface="NikoshBAN" pitchFamily="2" charset="0"/>
                <a:cs typeface="NikoshBAN" pitchFamily="2" charset="0"/>
              </a:rPr>
              <a:t>বিভিন্ন</a:t>
            </a:r>
            <a:r>
              <a:rPr lang="en-US" sz="28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latin typeface="NikoshBAN" pitchFamily="2" charset="0"/>
                <a:cs typeface="NikoshBAN" pitchFamily="2" charset="0"/>
              </a:rPr>
              <a:t>আকৃতির</a:t>
            </a:r>
            <a:r>
              <a:rPr lang="en-US" sz="28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latin typeface="NikoshBAN" pitchFamily="2" charset="0"/>
                <a:cs typeface="NikoshBAN" pitchFamily="2" charset="0"/>
              </a:rPr>
              <a:t>ছবিগুলো</a:t>
            </a:r>
            <a:r>
              <a:rPr lang="en-US" sz="28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latin typeface="NikoshBAN" pitchFamily="2" charset="0"/>
                <a:cs typeface="NikoshBAN" pitchFamily="2" charset="0"/>
              </a:rPr>
              <a:t>দেখি</a:t>
            </a:r>
            <a:endParaRPr lang="en-US" sz="2800" dirty="0"/>
          </a:p>
        </p:txBody>
      </p:sp>
      <p:pic>
        <p:nvPicPr>
          <p:cNvPr id="25" name="Picture 24" descr="bol.jp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743700" y="1466696"/>
            <a:ext cx="2438400" cy="247120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1" name="Frame 10">
            <a:extLst>
              <a:ext uri="{FF2B5EF4-FFF2-40B4-BE49-F238E27FC236}">
                <a16:creationId xmlns:a16="http://schemas.microsoft.com/office/drawing/2014/main" xmlns="" id="{BC4E97B8-F6A8-4CBB-BCA7-74ACBE022EAB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978"/>
            </a:avLst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8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1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4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0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3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ilin.jpg"/>
          <p:cNvPicPr>
            <a:picLocks noChangeAspect="1"/>
          </p:cNvPicPr>
          <p:nvPr/>
        </p:nvPicPr>
        <p:blipFill>
          <a:blip r:embed="rId2"/>
          <a:srcRect l="17241" r="13793"/>
          <a:stretch>
            <a:fillRect/>
          </a:stretch>
        </p:blipFill>
        <p:spPr>
          <a:xfrm>
            <a:off x="2590800" y="2209800"/>
            <a:ext cx="2895600" cy="302259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Picture 5" descr="C:\Users\NAGPS\Downloads\jamiti\54.jpg"/>
          <p:cNvPicPr>
            <a:picLocks noChangeAspect="1" noChangeArrowheads="1"/>
          </p:cNvPicPr>
          <p:nvPr/>
        </p:nvPicPr>
        <p:blipFill>
          <a:blip r:embed="rId3"/>
          <a:srcRect l="-7396" t="-6316" r="-18332" b="-1053"/>
          <a:stretch>
            <a:fillRect/>
          </a:stretch>
        </p:blipFill>
        <p:spPr bwMode="auto">
          <a:xfrm>
            <a:off x="6629400" y="1981200"/>
            <a:ext cx="3276600" cy="32766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Can 3"/>
          <p:cNvSpPr/>
          <p:nvPr/>
        </p:nvSpPr>
        <p:spPr>
          <a:xfrm>
            <a:off x="2590800" y="304800"/>
            <a:ext cx="1143000" cy="1371600"/>
          </a:xfrm>
          <a:prstGeom prst="can">
            <a:avLst/>
          </a:prstGeom>
          <a:solidFill>
            <a:srgbClr val="00B05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4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বেলন আকৃতি</a:t>
            </a:r>
            <a:endParaRPr lang="en-US" sz="24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Frame 4">
            <a:extLst>
              <a:ext uri="{FF2B5EF4-FFF2-40B4-BE49-F238E27FC236}">
                <a16:creationId xmlns:a16="http://schemas.microsoft.com/office/drawing/2014/main" xmlns="" id="{A6F741B8-F816-4DBF-9355-D3AD6C2FEA00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1307"/>
            </a:avLst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675</TotalTime>
  <Words>194</Words>
  <Application>Microsoft Office PowerPoint</Application>
  <PresentationFormat>Widescreen</PresentationFormat>
  <Paragraphs>66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6" baseType="lpstr">
      <vt:lpstr>Arial</vt:lpstr>
      <vt:lpstr>NikoshBAN</vt:lpstr>
      <vt:lpstr>Trebuchet MS</vt:lpstr>
      <vt:lpstr>Vrinda</vt:lpstr>
      <vt:lpstr>Wingdings 3</vt:lpstr>
      <vt:lpstr>Facet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বাস্তব উপকরণ প্রদর্শন</vt:lpstr>
      <vt:lpstr>PowerPoint Presentation</vt:lpstr>
      <vt:lpstr>PowerPoint Presentation</vt:lpstr>
      <vt:lpstr>তোমাদের পাঠ্যবই এর ৯১ পৃষ্ঠা খোল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ARISTO</dc:creator>
  <cp:lastModifiedBy>DAFFODIL</cp:lastModifiedBy>
  <cp:revision>102</cp:revision>
  <dcterms:created xsi:type="dcterms:W3CDTF">2006-08-16T00:00:00Z</dcterms:created>
  <dcterms:modified xsi:type="dcterms:W3CDTF">2020-04-04T15:57:34Z</dcterms:modified>
</cp:coreProperties>
</file>