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85" r:id="rId7"/>
    <p:sldId id="284" r:id="rId8"/>
    <p:sldId id="261" r:id="rId9"/>
    <p:sldId id="262" r:id="rId10"/>
    <p:sldId id="263" r:id="rId11"/>
    <p:sldId id="279" r:id="rId12"/>
    <p:sldId id="280" r:id="rId13"/>
    <p:sldId id="277" r:id="rId14"/>
    <p:sldId id="278" r:id="rId15"/>
    <p:sldId id="265" r:id="rId16"/>
    <p:sldId id="281" r:id="rId17"/>
    <p:sldId id="264" r:id="rId18"/>
    <p:sldId id="283" r:id="rId19"/>
    <p:sldId id="266" r:id="rId20"/>
    <p:sldId id="268" r:id="rId21"/>
    <p:sldId id="273" r:id="rId22"/>
    <p:sldId id="286" r:id="rId23"/>
    <p:sldId id="275" r:id="rId24"/>
    <p:sldId id="28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8588E-16AD-41AB-A0F8-1111B420FBF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E2C5C-43E2-4E1E-AA89-18437FAD9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E2C5C-43E2-4E1E-AA89-18437FAD97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6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E2C5C-43E2-4E1E-AA89-18437FAD97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3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E2C5C-43E2-4E1E-AA89-18437FAD97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E2C5C-43E2-4E1E-AA89-18437FAD97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4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9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4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89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22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36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11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0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99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6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9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9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6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9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6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7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6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82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66" y="1803907"/>
            <a:ext cx="3810000" cy="39110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Vertical Scroll 3"/>
          <p:cNvSpPr/>
          <p:nvPr/>
        </p:nvSpPr>
        <p:spPr>
          <a:xfrm>
            <a:off x="1676400" y="211953"/>
            <a:ext cx="8991600" cy="1219200"/>
          </a:xfrm>
          <a:prstGeom prst="verticalScroll">
            <a:avLst>
              <a:gd name="adj" fmla="val 170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 পাঠে </a:t>
            </a:r>
            <a:r>
              <a:rPr 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বাইকে শুভেচ্ছা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0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7900" y="5094982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বৃত্ত একটি আবদ্ধ বক্ররেখা যার প্রত্যেক ব</a:t>
            </a:r>
            <a:r>
              <a:rPr lang="bn-IN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ন্দু ভিতরের একটি ব</a:t>
            </a:r>
            <a:r>
              <a:rPr lang="bn-IN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ন্দু থেকে সমান দূরে</a:t>
            </a:r>
            <a:r>
              <a:rPr lang="bn-IN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3C011F3-8208-47DC-A3C8-BC2F9159B6C5}"/>
              </a:ext>
            </a:extLst>
          </p:cNvPr>
          <p:cNvSpPr/>
          <p:nvPr/>
        </p:nvSpPr>
        <p:spPr>
          <a:xfrm>
            <a:off x="4343400" y="228600"/>
            <a:ext cx="3505200" cy="3505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3EECA-B4F0-45D4-BA14-87086038AC53}"/>
              </a:ext>
            </a:extLst>
          </p:cNvPr>
          <p:cNvSpPr txBox="1"/>
          <p:nvPr/>
        </p:nvSpPr>
        <p:spPr>
          <a:xfrm>
            <a:off x="3733800" y="4003534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চিত্রঃ বৃত্ত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068C9A-00A8-4D1B-8E0B-4B322B0C600E}"/>
              </a:ext>
            </a:extLst>
          </p:cNvPr>
          <p:cNvSpPr/>
          <p:nvPr/>
        </p:nvSpPr>
        <p:spPr>
          <a:xfrm>
            <a:off x="5957981" y="1600200"/>
            <a:ext cx="276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A044AF-FE8B-441F-8FB8-0FD5E02ACB9F}"/>
              </a:ext>
            </a:extLst>
          </p:cNvPr>
          <p:cNvSpPr txBox="1"/>
          <p:nvPr/>
        </p:nvSpPr>
        <p:spPr>
          <a:xfrm>
            <a:off x="533400" y="1600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4800" dirty="0"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as-IN" sz="48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ত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কাকে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769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FAECB2E6-7149-4E32-8F9E-8F6D9CA64366}"/>
              </a:ext>
            </a:extLst>
          </p:cNvPr>
          <p:cNvSpPr/>
          <p:nvPr/>
        </p:nvSpPr>
        <p:spPr>
          <a:xfrm>
            <a:off x="3886200" y="685800"/>
            <a:ext cx="3505200" cy="3505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504768-5331-4F1E-9408-214B696ACFA1}"/>
              </a:ext>
            </a:extLst>
          </p:cNvPr>
          <p:cNvCxnSpPr>
            <a:cxnSpLocks/>
          </p:cNvCxnSpPr>
          <p:nvPr/>
        </p:nvCxnSpPr>
        <p:spPr>
          <a:xfrm flipV="1">
            <a:off x="5638800" y="2667000"/>
            <a:ext cx="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54C9D55-4BF4-4638-92B7-F72016AA5C5D}"/>
              </a:ext>
            </a:extLst>
          </p:cNvPr>
          <p:cNvSpPr txBox="1"/>
          <p:nvPr/>
        </p:nvSpPr>
        <p:spPr>
          <a:xfrm>
            <a:off x="5257800" y="3169334"/>
            <a:ext cx="1219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/>
              <a:t>কেন্দ্র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775F8A-987F-4D7E-97EE-E2B4C9DE290B}"/>
              </a:ext>
            </a:extLst>
          </p:cNvPr>
          <p:cNvSpPr txBox="1"/>
          <p:nvPr/>
        </p:nvSpPr>
        <p:spPr>
          <a:xfrm>
            <a:off x="2057400" y="4648200"/>
            <a:ext cx="6934200" cy="883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FE0057-D34E-42E2-A8C1-E1C5FFE6B4B1}"/>
              </a:ext>
            </a:extLst>
          </p:cNvPr>
          <p:cNvSpPr txBox="1"/>
          <p:nvPr/>
        </p:nvSpPr>
        <p:spPr>
          <a:xfrm>
            <a:off x="4114800" y="4613031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কেন্দ্র কাকে বলে ?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905BD-5903-4925-AADB-782C45EE3EC7}"/>
              </a:ext>
            </a:extLst>
          </p:cNvPr>
          <p:cNvSpPr txBox="1"/>
          <p:nvPr/>
        </p:nvSpPr>
        <p:spPr>
          <a:xfrm>
            <a:off x="252046" y="5454951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বৃত্তের যে স্থির বিন্দুটি চলন্ত বিন্দু হতে সমদূরবর্তী , তাকে কেন্দ্র বলে ।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004DDEA5-2937-42CF-A017-FAA22D930B23}"/>
              </a:ext>
            </a:extLst>
          </p:cNvPr>
          <p:cNvSpPr/>
          <p:nvPr/>
        </p:nvSpPr>
        <p:spPr>
          <a:xfrm>
            <a:off x="2079088" y="609599"/>
            <a:ext cx="3505200" cy="3505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91578-5E52-4483-9F62-57A2FAAFE58E}"/>
              </a:ext>
            </a:extLst>
          </p:cNvPr>
          <p:cNvSpPr txBox="1"/>
          <p:nvPr/>
        </p:nvSpPr>
        <p:spPr>
          <a:xfrm>
            <a:off x="6400800" y="2039033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পরিধি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F0202-F15B-46F7-B295-29D40A9E2D71}"/>
              </a:ext>
            </a:extLst>
          </p:cNvPr>
          <p:cNvSpPr txBox="1"/>
          <p:nvPr/>
        </p:nvSpPr>
        <p:spPr>
          <a:xfrm>
            <a:off x="7772400" y="3818694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পরিধি কী?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08CB6B-AA0D-44D4-AE5E-B32CB55CA517}"/>
              </a:ext>
            </a:extLst>
          </p:cNvPr>
          <p:cNvSpPr txBox="1"/>
          <p:nvPr/>
        </p:nvSpPr>
        <p:spPr>
          <a:xfrm>
            <a:off x="381000" y="5398300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 বক্ররেখাটি  বৃত্তটিকে  আবদ্ধ করে রেখেছে তাকে বলা হয় পরিধি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D964E2-C2ED-41B4-B6D7-CEC8A8A8F554}"/>
              </a:ext>
            </a:extLst>
          </p:cNvPr>
          <p:cNvCxnSpPr>
            <a:cxnSpLocks/>
          </p:cNvCxnSpPr>
          <p:nvPr/>
        </p:nvCxnSpPr>
        <p:spPr>
          <a:xfrm flipH="1">
            <a:off x="5715000" y="2362200"/>
            <a:ext cx="5117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89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D2942FED-20E2-4EB3-8E99-1563B442B00E}"/>
              </a:ext>
            </a:extLst>
          </p:cNvPr>
          <p:cNvSpPr/>
          <p:nvPr/>
        </p:nvSpPr>
        <p:spPr>
          <a:xfrm>
            <a:off x="2514601" y="939800"/>
            <a:ext cx="3492000" cy="35280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D12B617-0B48-4512-B4B5-E69BF21C5449}"/>
              </a:ext>
            </a:extLst>
          </p:cNvPr>
          <p:cNvCxnSpPr>
            <a:cxnSpLocks/>
          </p:cNvCxnSpPr>
          <p:nvPr/>
        </p:nvCxnSpPr>
        <p:spPr>
          <a:xfrm flipH="1">
            <a:off x="3351583" y="2231348"/>
            <a:ext cx="22004" cy="461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911A2CE-CF10-403A-8847-5A7C3D7111B7}"/>
              </a:ext>
            </a:extLst>
          </p:cNvPr>
          <p:cNvSpPr txBox="1"/>
          <p:nvPr/>
        </p:nvSpPr>
        <p:spPr>
          <a:xfrm>
            <a:off x="2954487" y="185146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/>
              <a:t>ব্যাসার্ধ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896254-2DD7-4D4B-8EFA-DC8C463D0060}"/>
              </a:ext>
            </a:extLst>
          </p:cNvPr>
          <p:cNvCxnSpPr>
            <a:cxnSpLocks/>
          </p:cNvCxnSpPr>
          <p:nvPr/>
        </p:nvCxnSpPr>
        <p:spPr>
          <a:xfrm flipH="1">
            <a:off x="2536606" y="2743202"/>
            <a:ext cx="18067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5FBF6C3-1B76-44E3-9579-A11C8A14C5B4}"/>
              </a:ext>
            </a:extLst>
          </p:cNvPr>
          <p:cNvSpPr txBox="1"/>
          <p:nvPr/>
        </p:nvSpPr>
        <p:spPr>
          <a:xfrm>
            <a:off x="190500" y="4815004"/>
            <a:ext cx="1028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ব্যাস</a:t>
            </a:r>
            <a:r>
              <a:rPr lang="bn-IN" sz="4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র্ধ</a:t>
            </a:r>
            <a:r>
              <a:rPr lang="en-US" sz="4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0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02E229-2278-4DB1-A979-3163557806F7}"/>
              </a:ext>
            </a:extLst>
          </p:cNvPr>
          <p:cNvSpPr txBox="1"/>
          <p:nvPr/>
        </p:nvSpPr>
        <p:spPr>
          <a:xfrm>
            <a:off x="838200" y="563500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ব্যাসার্</a:t>
            </a:r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লো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কেন্দ্র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পরিধির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ূরত্ব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903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28612CA0-8DE2-4493-9EC9-85B72011C7B2}"/>
              </a:ext>
            </a:extLst>
          </p:cNvPr>
          <p:cNvSpPr/>
          <p:nvPr/>
        </p:nvSpPr>
        <p:spPr>
          <a:xfrm>
            <a:off x="1752600" y="846404"/>
            <a:ext cx="3505200" cy="3505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CD1E11-D6BA-4DAD-9BCA-2A5B95EEB6D9}"/>
              </a:ext>
            </a:extLst>
          </p:cNvPr>
          <p:cNvCxnSpPr>
            <a:cxnSpLocks/>
          </p:cNvCxnSpPr>
          <p:nvPr/>
        </p:nvCxnSpPr>
        <p:spPr>
          <a:xfrm>
            <a:off x="3653716" y="846404"/>
            <a:ext cx="1219200" cy="276860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Block Arc 17">
            <a:extLst>
              <a:ext uri="{FF2B5EF4-FFF2-40B4-BE49-F238E27FC236}">
                <a16:creationId xmlns:a16="http://schemas.microsoft.com/office/drawing/2014/main" id="{387532D0-78C2-4E56-9ECE-2D8B32C66477}"/>
              </a:ext>
            </a:extLst>
          </p:cNvPr>
          <p:cNvSpPr/>
          <p:nvPr/>
        </p:nvSpPr>
        <p:spPr>
          <a:xfrm rot="3893602">
            <a:off x="2877547" y="1143445"/>
            <a:ext cx="2953600" cy="2174517"/>
          </a:xfrm>
          <a:prstGeom prst="blockArc">
            <a:avLst>
              <a:gd name="adj1" fmla="val 10800000"/>
              <a:gd name="adj2" fmla="val 173827"/>
              <a:gd name="adj3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978C74-631B-4662-8A1E-797210CE5024}"/>
              </a:ext>
            </a:extLst>
          </p:cNvPr>
          <p:cNvSpPr txBox="1"/>
          <p:nvPr/>
        </p:nvSpPr>
        <p:spPr>
          <a:xfrm>
            <a:off x="1371600" y="4581239"/>
            <a:ext cx="5051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চিত্রে, লাল চিহ্নিত স্থানটুকু বৃত্তচাপ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6D8EDA-9880-4A62-8DE0-6B670EE7D986}"/>
              </a:ext>
            </a:extLst>
          </p:cNvPr>
          <p:cNvSpPr txBox="1"/>
          <p:nvPr/>
        </p:nvSpPr>
        <p:spPr>
          <a:xfrm>
            <a:off x="7772400" y="8464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বৃত্তচাপ কী ?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1C95AC-4C56-40E2-8585-A28EABB36DB1}"/>
              </a:ext>
            </a:extLst>
          </p:cNvPr>
          <p:cNvSpPr txBox="1"/>
          <p:nvPr/>
        </p:nvSpPr>
        <p:spPr>
          <a:xfrm>
            <a:off x="5965494" y="2057400"/>
            <a:ext cx="6226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বৃত্তচাপ পরিধির একটা অংশ</a:t>
            </a:r>
          </a:p>
          <a:p>
            <a:pPr algn="ctr"/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অথবা</a:t>
            </a:r>
          </a:p>
          <a:p>
            <a:pPr algn="ctr"/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পরিধির যে কোন অংশকে বৃত্তচাপ বলে 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226DC-04A9-4023-B58F-471356E1745D}"/>
              </a:ext>
            </a:extLst>
          </p:cNvPr>
          <p:cNvSpPr txBox="1"/>
          <p:nvPr/>
        </p:nvSpPr>
        <p:spPr>
          <a:xfrm>
            <a:off x="6858000" y="4351604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অথবা-জ্যা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ভ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ত 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ৃত্তের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ক 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অ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শ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ৃত্তচাপ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</a:p>
        </p:txBody>
      </p:sp>
    </p:spTree>
    <p:extLst>
      <p:ext uri="{BB962C8B-B14F-4D97-AF65-F5344CB8AC3E}">
        <p14:creationId xmlns:p14="http://schemas.microsoft.com/office/powerpoint/2010/main" val="264190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2" grpId="0"/>
      <p:bldP spid="23" grpId="0"/>
      <p:bldP spid="24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3000" y="2469328"/>
            <a:ext cx="7239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বৃত্তচাপের শেষ প্রান্ত দু</a:t>
            </a:r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 সংযো</a:t>
            </a:r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জক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 রেখাংশকে জ্যা বলে</a:t>
            </a:r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  <a:p>
            <a:pPr algn="ctr"/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অথবা</a:t>
            </a:r>
          </a:p>
          <a:p>
            <a:pPr algn="ctr"/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পরিধির যেকোন দুইটি বিন্দুর সংযোজক সরলরেখাকে জ্যা বলে ।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6DAC5563-16B8-49FC-88BC-CD0BCE567FC1}"/>
              </a:ext>
            </a:extLst>
          </p:cNvPr>
          <p:cNvSpPr/>
          <p:nvPr/>
        </p:nvSpPr>
        <p:spPr>
          <a:xfrm>
            <a:off x="914400" y="609600"/>
            <a:ext cx="3505200" cy="3505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DE0C1C-7EE1-4716-B1DD-8AEB14ABA72D}"/>
              </a:ext>
            </a:extLst>
          </p:cNvPr>
          <p:cNvCxnSpPr>
            <a:cxnSpLocks/>
            <a:endCxn id="5" idx="5"/>
          </p:cNvCxnSpPr>
          <p:nvPr/>
        </p:nvCxnSpPr>
        <p:spPr>
          <a:xfrm>
            <a:off x="2815516" y="609600"/>
            <a:ext cx="1090759" cy="29918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E33DCA-107A-49FA-8955-9629A29B60DB}"/>
              </a:ext>
            </a:extLst>
          </p:cNvPr>
          <p:cNvCxnSpPr>
            <a:cxnSpLocks/>
          </p:cNvCxnSpPr>
          <p:nvPr/>
        </p:nvCxnSpPr>
        <p:spPr>
          <a:xfrm flipV="1">
            <a:off x="2438400" y="1219200"/>
            <a:ext cx="533400" cy="22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CD5975-9F54-40B3-BE18-1162EF48BF5A}"/>
              </a:ext>
            </a:extLst>
          </p:cNvPr>
          <p:cNvSpPr txBox="1"/>
          <p:nvPr/>
        </p:nvSpPr>
        <p:spPr>
          <a:xfrm>
            <a:off x="1882726" y="1361635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জ্যা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0EDC9B-DB58-4AEF-BD0E-B255C254FD79}"/>
              </a:ext>
            </a:extLst>
          </p:cNvPr>
          <p:cNvSpPr txBox="1"/>
          <p:nvPr/>
        </p:nvSpPr>
        <p:spPr>
          <a:xfrm>
            <a:off x="6705600" y="990600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জ্যা কাকে বলে ?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0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47DC2507-7194-42A0-8C1B-5A5EBB65800E}"/>
              </a:ext>
            </a:extLst>
          </p:cNvPr>
          <p:cNvSpPr/>
          <p:nvPr/>
        </p:nvSpPr>
        <p:spPr>
          <a:xfrm>
            <a:off x="4493156" y="381000"/>
            <a:ext cx="3505200" cy="3505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33992B-A9E0-4396-9572-5C05897F0BEB}"/>
              </a:ext>
            </a:extLst>
          </p:cNvPr>
          <p:cNvCxnSpPr>
            <a:cxnSpLocks/>
          </p:cNvCxnSpPr>
          <p:nvPr/>
        </p:nvCxnSpPr>
        <p:spPr>
          <a:xfrm>
            <a:off x="5474963" y="614234"/>
            <a:ext cx="1503785" cy="31195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AEB6A5-07A5-4903-9A84-0A0C5A5109F1}"/>
              </a:ext>
            </a:extLst>
          </p:cNvPr>
          <p:cNvCxnSpPr>
            <a:cxnSpLocks/>
          </p:cNvCxnSpPr>
          <p:nvPr/>
        </p:nvCxnSpPr>
        <p:spPr>
          <a:xfrm flipH="1">
            <a:off x="6096000" y="1336699"/>
            <a:ext cx="209143" cy="419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14B19F-EA9A-4FE9-9E33-77C4CABB4411}"/>
              </a:ext>
            </a:extLst>
          </p:cNvPr>
          <p:cNvSpPr txBox="1"/>
          <p:nvPr/>
        </p:nvSpPr>
        <p:spPr>
          <a:xfrm>
            <a:off x="6067865" y="813479"/>
            <a:ext cx="91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ব্যাস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9CB71-29CF-4A3C-8EB7-921A08C8B3B9}"/>
              </a:ext>
            </a:extLst>
          </p:cNvPr>
          <p:cNvSpPr txBox="1"/>
          <p:nvPr/>
        </p:nvSpPr>
        <p:spPr>
          <a:xfrm>
            <a:off x="990600" y="4343400"/>
            <a:ext cx="5077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ব্যাস কাকে বলে ?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97AC3-9437-4A38-8BD4-64346A3E8746}"/>
              </a:ext>
            </a:extLst>
          </p:cNvPr>
          <p:cNvSpPr txBox="1"/>
          <p:nvPr/>
        </p:nvSpPr>
        <p:spPr>
          <a:xfrm>
            <a:off x="990600" y="5038700"/>
            <a:ext cx="1097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ব্যাস হলো বৃত্তের কেন্দ্রগামী জ্যা । ব্যাস হলো বৃত্তের বৃহত্তম জ্যা 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57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BAB54AE-1AD6-4B5C-A815-D804AC0AA5D4}"/>
              </a:ext>
            </a:extLst>
          </p:cNvPr>
          <p:cNvSpPr/>
          <p:nvPr/>
        </p:nvSpPr>
        <p:spPr>
          <a:xfrm>
            <a:off x="2514600" y="888999"/>
            <a:ext cx="3505200" cy="3505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A3CE6-CE08-4028-9522-7C15918D3CAE}"/>
              </a:ext>
            </a:extLst>
          </p:cNvPr>
          <p:cNvSpPr txBox="1"/>
          <p:nvPr/>
        </p:nvSpPr>
        <p:spPr>
          <a:xfrm>
            <a:off x="2438400" y="464820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চিত্রঃবৃত্তের বিভিন্ন অংশ</a:t>
            </a:r>
            <a:endParaRPr lang="en-US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C47D5B-6E17-4ECC-9E8D-283BFC921209}"/>
              </a:ext>
            </a:extLst>
          </p:cNvPr>
          <p:cNvCxnSpPr>
            <a:cxnSpLocks/>
            <a:endCxn id="6" idx="2"/>
          </p:cNvCxnSpPr>
          <p:nvPr/>
        </p:nvCxnSpPr>
        <p:spPr>
          <a:xfrm flipH="1" flipV="1">
            <a:off x="2514601" y="2641600"/>
            <a:ext cx="1762125" cy="101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DA9F81-30CC-45AB-8B29-C761679A291A}"/>
              </a:ext>
            </a:extLst>
          </p:cNvPr>
          <p:cNvCxnSpPr>
            <a:cxnSpLocks/>
          </p:cNvCxnSpPr>
          <p:nvPr/>
        </p:nvCxnSpPr>
        <p:spPr>
          <a:xfrm>
            <a:off x="3505720" y="1075089"/>
            <a:ext cx="1523480" cy="3192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774484-7E30-4D39-90E2-149D09D8CB1D}"/>
              </a:ext>
            </a:extLst>
          </p:cNvPr>
          <p:cNvCxnSpPr>
            <a:cxnSpLocks/>
          </p:cNvCxnSpPr>
          <p:nvPr/>
        </p:nvCxnSpPr>
        <p:spPr>
          <a:xfrm>
            <a:off x="4505325" y="893076"/>
            <a:ext cx="1219200" cy="276860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CA64832-918D-4872-98D1-60B0BFDEC10F}"/>
              </a:ext>
            </a:extLst>
          </p:cNvPr>
          <p:cNvCxnSpPr>
            <a:cxnSpLocks/>
          </p:cNvCxnSpPr>
          <p:nvPr/>
        </p:nvCxnSpPr>
        <p:spPr>
          <a:xfrm flipH="1">
            <a:off x="3984503" y="1543068"/>
            <a:ext cx="209143" cy="419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25DD215-1D3D-41A7-8E7D-A0FE2C7EA866}"/>
              </a:ext>
            </a:extLst>
          </p:cNvPr>
          <p:cNvCxnSpPr>
            <a:cxnSpLocks/>
          </p:cNvCxnSpPr>
          <p:nvPr/>
        </p:nvCxnSpPr>
        <p:spPr>
          <a:xfrm flipH="1">
            <a:off x="2933092" y="2213513"/>
            <a:ext cx="22004" cy="461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9FC851D-D678-4574-AF54-852D4F32C352}"/>
              </a:ext>
            </a:extLst>
          </p:cNvPr>
          <p:cNvSpPr txBox="1"/>
          <p:nvPr/>
        </p:nvSpPr>
        <p:spPr>
          <a:xfrm>
            <a:off x="3847555" y="1075089"/>
            <a:ext cx="91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ব্যাস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17F4D5-CF88-4F29-AEC8-FCEC07DB63D7}"/>
              </a:ext>
            </a:extLst>
          </p:cNvPr>
          <p:cNvSpPr txBox="1"/>
          <p:nvPr/>
        </p:nvSpPr>
        <p:spPr>
          <a:xfrm>
            <a:off x="2676525" y="183841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/>
              <a:t>ব্যাসার্ধ</a:t>
            </a:r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798FA67-FEA1-4616-905A-622A17EE246A}"/>
              </a:ext>
            </a:extLst>
          </p:cNvPr>
          <p:cNvCxnSpPr>
            <a:cxnSpLocks/>
          </p:cNvCxnSpPr>
          <p:nvPr/>
        </p:nvCxnSpPr>
        <p:spPr>
          <a:xfrm flipV="1">
            <a:off x="3992022" y="2810920"/>
            <a:ext cx="297838" cy="5045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FFEBE79-0C63-4C01-8DF8-47FC154E21C3}"/>
              </a:ext>
            </a:extLst>
          </p:cNvPr>
          <p:cNvSpPr txBox="1"/>
          <p:nvPr/>
        </p:nvSpPr>
        <p:spPr>
          <a:xfrm>
            <a:off x="3505720" y="3241699"/>
            <a:ext cx="7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কেন্দ্র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BBA778B-514C-4145-B708-90E2E9BE1EF9}"/>
              </a:ext>
            </a:extLst>
          </p:cNvPr>
          <p:cNvCxnSpPr>
            <a:cxnSpLocks/>
          </p:cNvCxnSpPr>
          <p:nvPr/>
        </p:nvCxnSpPr>
        <p:spPr>
          <a:xfrm flipV="1">
            <a:off x="4671978" y="1905871"/>
            <a:ext cx="223432" cy="301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CDA3A3-199C-4DC1-9248-EBE4436F4713}"/>
              </a:ext>
            </a:extLst>
          </p:cNvPr>
          <p:cNvSpPr txBox="1"/>
          <p:nvPr/>
        </p:nvSpPr>
        <p:spPr>
          <a:xfrm>
            <a:off x="4288674" y="2124697"/>
            <a:ext cx="52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জ্যা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F6759A4-4D42-4A84-8300-A120193B8472}"/>
              </a:ext>
            </a:extLst>
          </p:cNvPr>
          <p:cNvCxnSpPr>
            <a:cxnSpLocks/>
          </p:cNvCxnSpPr>
          <p:nvPr/>
        </p:nvCxnSpPr>
        <p:spPr>
          <a:xfrm flipH="1">
            <a:off x="6359953" y="2207744"/>
            <a:ext cx="632863" cy="103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8268B1D-69BC-4271-BD55-90F78DEC47F0}"/>
              </a:ext>
            </a:extLst>
          </p:cNvPr>
          <p:cNvSpPr txBox="1"/>
          <p:nvPr/>
        </p:nvSpPr>
        <p:spPr>
          <a:xfrm>
            <a:off x="7060108" y="1997879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বৃত্তচাপ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817EEB8-9057-4066-946F-D969F24D681C}"/>
              </a:ext>
            </a:extLst>
          </p:cNvPr>
          <p:cNvCxnSpPr>
            <a:cxnSpLocks/>
          </p:cNvCxnSpPr>
          <p:nvPr/>
        </p:nvCxnSpPr>
        <p:spPr>
          <a:xfrm>
            <a:off x="2438400" y="1252775"/>
            <a:ext cx="353890" cy="305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841D011-4F1E-49B8-AB5B-EF86E355F5BA}"/>
              </a:ext>
            </a:extLst>
          </p:cNvPr>
          <p:cNvSpPr txBox="1"/>
          <p:nvPr/>
        </p:nvSpPr>
        <p:spPr>
          <a:xfrm>
            <a:off x="1971626" y="851217"/>
            <a:ext cx="1168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পরিধি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8" name="Block Arc 77">
            <a:extLst>
              <a:ext uri="{FF2B5EF4-FFF2-40B4-BE49-F238E27FC236}">
                <a16:creationId xmlns:a16="http://schemas.microsoft.com/office/drawing/2014/main" id="{22A131F8-CD80-4BD3-A696-74CCC4DF0F45}"/>
              </a:ext>
            </a:extLst>
          </p:cNvPr>
          <p:cNvSpPr/>
          <p:nvPr/>
        </p:nvSpPr>
        <p:spPr>
          <a:xfrm rot="3893602">
            <a:off x="3691981" y="1190090"/>
            <a:ext cx="2953600" cy="2174517"/>
          </a:xfrm>
          <a:prstGeom prst="blockArc">
            <a:avLst>
              <a:gd name="adj1" fmla="val 10800000"/>
              <a:gd name="adj2" fmla="val 173827"/>
              <a:gd name="adj3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0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38" grpId="0"/>
      <p:bldP spid="41" grpId="0"/>
      <p:bldP spid="44" grpId="0"/>
      <p:bldP spid="49" grpId="0"/>
      <p:bldP spid="60" grpId="0"/>
      <p:bldP spid="76" grpId="0"/>
      <p:bldP spid="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BAB54AE-1AD6-4B5C-A815-D804AC0AA5D4}"/>
              </a:ext>
            </a:extLst>
          </p:cNvPr>
          <p:cNvSpPr/>
          <p:nvPr/>
        </p:nvSpPr>
        <p:spPr>
          <a:xfrm>
            <a:off x="1110032" y="609600"/>
            <a:ext cx="3505200" cy="3505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C47D5B-6E17-4ECC-9E8D-283BFC921209}"/>
              </a:ext>
            </a:extLst>
          </p:cNvPr>
          <p:cNvCxnSpPr>
            <a:cxnSpLocks/>
            <a:endCxn id="6" idx="2"/>
          </p:cNvCxnSpPr>
          <p:nvPr/>
        </p:nvCxnSpPr>
        <p:spPr>
          <a:xfrm flipH="1" flipV="1">
            <a:off x="1110033" y="2362201"/>
            <a:ext cx="1762125" cy="101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DA9F81-30CC-45AB-8B29-C761679A291A}"/>
              </a:ext>
            </a:extLst>
          </p:cNvPr>
          <p:cNvCxnSpPr>
            <a:cxnSpLocks/>
          </p:cNvCxnSpPr>
          <p:nvPr/>
        </p:nvCxnSpPr>
        <p:spPr>
          <a:xfrm>
            <a:off x="2088724" y="777337"/>
            <a:ext cx="1492676" cy="3185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CA64832-918D-4872-98D1-60B0BFDEC10F}"/>
              </a:ext>
            </a:extLst>
          </p:cNvPr>
          <p:cNvCxnSpPr>
            <a:cxnSpLocks/>
          </p:cNvCxnSpPr>
          <p:nvPr/>
        </p:nvCxnSpPr>
        <p:spPr>
          <a:xfrm flipH="1">
            <a:off x="2585611" y="1318137"/>
            <a:ext cx="209143" cy="419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25DD215-1D3D-41A7-8E7D-A0FE2C7EA866}"/>
              </a:ext>
            </a:extLst>
          </p:cNvPr>
          <p:cNvCxnSpPr>
            <a:cxnSpLocks/>
          </p:cNvCxnSpPr>
          <p:nvPr/>
        </p:nvCxnSpPr>
        <p:spPr>
          <a:xfrm flipH="1">
            <a:off x="1534200" y="1988582"/>
            <a:ext cx="22004" cy="461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9FC851D-D678-4574-AF54-852D4F32C352}"/>
              </a:ext>
            </a:extLst>
          </p:cNvPr>
          <p:cNvSpPr txBox="1"/>
          <p:nvPr/>
        </p:nvSpPr>
        <p:spPr>
          <a:xfrm>
            <a:off x="2448663" y="850158"/>
            <a:ext cx="91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ব্যাস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17F4D5-CF88-4F29-AEC8-FCEC07DB63D7}"/>
              </a:ext>
            </a:extLst>
          </p:cNvPr>
          <p:cNvSpPr txBox="1"/>
          <p:nvPr/>
        </p:nvSpPr>
        <p:spPr>
          <a:xfrm>
            <a:off x="1277633" y="161348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/>
              <a:t>ব্যাসার্ধ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348A0-E158-4E32-89E1-FD6CA8DE5836}"/>
              </a:ext>
            </a:extLst>
          </p:cNvPr>
          <p:cNvSpPr txBox="1"/>
          <p:nvPr/>
        </p:nvSpPr>
        <p:spPr>
          <a:xfrm>
            <a:off x="5257800" y="850158"/>
            <a:ext cx="6351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বলতো, একটি বৃত্তের ব্যাসার্ধ এবং ব্যাস এর মধ্যে সম্পর্ক কী 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15B25-8085-495C-ACE4-810226FA347B}"/>
              </a:ext>
            </a:extLst>
          </p:cNvPr>
          <p:cNvSpPr txBox="1"/>
          <p:nvPr/>
        </p:nvSpPr>
        <p:spPr>
          <a:xfrm>
            <a:off x="5426323" y="2895600"/>
            <a:ext cx="65370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( ১ ) ব্যাসার্ধ হলো ব্যাসের অর্ধেক ।</a:t>
            </a:r>
          </a:p>
          <a:p>
            <a:r>
              <a:rPr lang="bn-IN" sz="4400" dirty="0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(২ )  ব্যাস হলো ব্যাসার্ধের দ্বিগুণ ।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5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/>
      <p:bldP spid="41" grpId="0"/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926436"/>
            <a:ext cx="3428998" cy="4861247"/>
          </a:xfrm>
          <a:prstGeom prst="rect">
            <a:avLst/>
          </a:prstGeom>
        </p:spPr>
      </p:pic>
      <p:sp>
        <p:nvSpPr>
          <p:cNvPr id="3" name="Right Arrow Callout 2"/>
          <p:cNvSpPr/>
          <p:nvPr/>
        </p:nvSpPr>
        <p:spPr>
          <a:xfrm>
            <a:off x="267288" y="-3517"/>
            <a:ext cx="10820400" cy="5791200"/>
          </a:xfrm>
          <a:prstGeom prst="rightArrow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latin typeface="NikoshBAN" panose="02000000000000000000" pitchFamily="2" charset="0"/>
                <a:cs typeface="NikoshBAN" panose="02000000000000000000" pitchFamily="2" charset="0"/>
              </a:rPr>
              <a:t>তোমার</a:t>
            </a:r>
            <a:r>
              <a:rPr lang="en-US" sz="7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7200" dirty="0">
                <a:latin typeface="NikoshBAN" panose="02000000000000000000" pitchFamily="2" charset="0"/>
                <a:cs typeface="NikoshBAN" panose="02000000000000000000" pitchFamily="2" charset="0"/>
              </a:rPr>
              <a:t>পাঠ্য বই এর ১০৯ পৃষ্ঠা খ</a:t>
            </a:r>
            <a:r>
              <a:rPr lang="en-US" sz="7200" dirty="0" err="1">
                <a:latin typeface="NikoshBAN" panose="02000000000000000000" pitchFamily="2" charset="0"/>
                <a:cs typeface="NikoshBAN" panose="02000000000000000000" pitchFamily="2" charset="0"/>
              </a:rPr>
              <a:t>ুলে</a:t>
            </a:r>
            <a:r>
              <a:rPr lang="en-US" sz="7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latin typeface="NikoshBAN" panose="02000000000000000000" pitchFamily="2" charset="0"/>
                <a:cs typeface="NikoshBAN" panose="02000000000000000000" pitchFamily="2" charset="0"/>
              </a:rPr>
              <a:t>নীরবে</a:t>
            </a:r>
            <a:r>
              <a:rPr lang="en-US" sz="7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latin typeface="NikoshBAN" panose="02000000000000000000" pitchFamily="2" charset="0"/>
                <a:cs typeface="NikoshBAN" panose="02000000000000000000" pitchFamily="2" charset="0"/>
              </a:rPr>
              <a:t>পড়</a:t>
            </a:r>
            <a:r>
              <a:rPr lang="en-US" sz="7200" dirty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</p:txBody>
      </p:sp>
    </p:spTree>
    <p:extLst>
      <p:ext uri="{BB962C8B-B14F-4D97-AF65-F5344CB8AC3E}">
        <p14:creationId xmlns:p14="http://schemas.microsoft.com/office/powerpoint/2010/main" val="304285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447800" y="284748"/>
            <a:ext cx="8305800" cy="1676400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</a:t>
            </a:r>
            <a:endParaRPr lang="en-US" sz="8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981201"/>
            <a:ext cx="7239000" cy="4524315"/>
          </a:xfrm>
          <a:prstGeom prst="rect">
            <a:avLst/>
          </a:prstGeom>
          <a:solidFill>
            <a:srgbClr val="7030A0"/>
          </a:solidFill>
          <a:ln w="762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মোসাঃআঙ্গুরা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খাতুন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প্রধান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মথুরাপুর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সরকারি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প্রাথমিক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বিদ্যালয়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algn="ctr"/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তানোর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রাজশাহী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BD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274984"/>
            <a:ext cx="3342345" cy="447305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27951" y="685800"/>
            <a:ext cx="67165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746" y="2362200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বৃত্ত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অংকন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অংশ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চিহ্নিত</a:t>
            </a:r>
            <a:r>
              <a:rPr lang="en-US" sz="7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>
                <a:latin typeface="NikoshBAN" pitchFamily="2" charset="0"/>
                <a:cs typeface="NikoshBAN" pitchFamily="2" charset="0"/>
              </a:rPr>
              <a:t>কর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0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4.07407E-6 L 5.55112E-1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838200"/>
            <a:ext cx="4632051" cy="4876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D9AA03-7569-4599-BC6F-DD59A6E84B2F}"/>
              </a:ext>
            </a:extLst>
          </p:cNvPr>
          <p:cNvSpPr txBox="1"/>
          <p:nvPr/>
        </p:nvSpPr>
        <p:spPr>
          <a:xfrm>
            <a:off x="609600" y="1066800"/>
            <a:ext cx="5486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6600" dirty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1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67DFFB-14E4-49F0-AB36-A888CEB80E97}"/>
              </a:ext>
            </a:extLst>
          </p:cNvPr>
          <p:cNvSpPr txBox="1"/>
          <p:nvPr/>
        </p:nvSpPr>
        <p:spPr>
          <a:xfrm>
            <a:off x="457200" y="457200"/>
            <a:ext cx="11582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0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বৃত্ত সম্পর্কিত বাক্যের খালি অংশগুলো পূরণ করঃ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n-IN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কেন্দ্র থেকে পরিধি পর্যন্ত দূরত্ব হলো ( ক ) -----------------------------</a:t>
            </a:r>
            <a:r>
              <a:rPr lang="en-GB" sz="3600" dirty="0">
                <a:latin typeface="NikoshBAN" panose="02000000000000000000" pitchFamily="2" charset="0"/>
                <a:cs typeface="NikoshBAN" panose="02000000000000000000" pitchFamily="2" charset="0"/>
              </a:rPr>
              <a:t>-------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পরিধির একটা অংশ হলো ( খ ) --------------------------------------</a:t>
            </a:r>
            <a:r>
              <a:rPr lang="en-GB" sz="3600" dirty="0">
                <a:latin typeface="NikoshBAN" panose="02000000000000000000" pitchFamily="2" charset="0"/>
                <a:cs typeface="NikoshBAN" panose="02000000000000000000" pitchFamily="2" charset="0"/>
              </a:rPr>
              <a:t>-------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একটি রেখাংশ যা ( খ ) এর দুইটি প্রান্তবিন্দু যোগ করে তা হলো ( গ ) --</a:t>
            </a:r>
            <a:r>
              <a:rPr lang="en-GB" sz="3600" dirty="0">
                <a:latin typeface="NikoshBAN" panose="02000000000000000000" pitchFamily="2" charset="0"/>
                <a:cs typeface="NikoshBAN" panose="02000000000000000000" pitchFamily="2" charset="0"/>
              </a:rPr>
              <a:t>------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( গ ) যদি বৃত্তের কেন্দ্র দিয়ে যায় , তাহলে তাকে বলে ( ঘ ) -----------</a:t>
            </a:r>
            <a:r>
              <a:rPr lang="en-GB" sz="3600" dirty="0">
                <a:latin typeface="NikoshBAN" panose="02000000000000000000" pitchFamily="2" charset="0"/>
                <a:cs typeface="NikoshBAN" panose="02000000000000000000" pitchFamily="2" charset="0"/>
              </a:rPr>
              <a:t>-------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যদি (ঘ ) ১০ সেমি হয় , তাহলে (  ক ) হবে -----------------------</a:t>
            </a:r>
            <a:r>
              <a:rPr lang="en-GB" sz="3600" dirty="0">
                <a:latin typeface="NikoshBAN" panose="02000000000000000000" pitchFamily="2" charset="0"/>
                <a:cs typeface="NikoshBAN" panose="02000000000000000000" pitchFamily="2" charset="0"/>
              </a:rPr>
              <a:t>----   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97581-AD1B-4AFF-8E66-8B28CD490CED}"/>
              </a:ext>
            </a:extLst>
          </p:cNvPr>
          <p:cNvSpPr txBox="1"/>
          <p:nvPr/>
        </p:nvSpPr>
        <p:spPr>
          <a:xfrm>
            <a:off x="8610600" y="1143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ব্যাসার্ধ</a:t>
            </a:r>
            <a:endParaRPr lang="en-US" sz="36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4FF9C-BA21-47CA-80A5-EC5AA718A1D1}"/>
              </a:ext>
            </a:extLst>
          </p:cNvPr>
          <p:cNvSpPr txBox="1"/>
          <p:nvPr/>
        </p:nvSpPr>
        <p:spPr>
          <a:xfrm>
            <a:off x="8039100" y="2116722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বৃত্তচাপ</a:t>
            </a:r>
            <a:endParaRPr lang="en-US" sz="40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6D7DA-0DC5-4692-9443-A1636A9A5EFC}"/>
              </a:ext>
            </a:extLst>
          </p:cNvPr>
          <p:cNvSpPr txBox="1"/>
          <p:nvPr/>
        </p:nvSpPr>
        <p:spPr>
          <a:xfrm>
            <a:off x="10744200" y="3429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জ্যা</a:t>
            </a:r>
            <a:endParaRPr lang="en-US" sz="36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66388-1B68-4186-A0B4-1B423BD243D5}"/>
              </a:ext>
            </a:extLst>
          </p:cNvPr>
          <p:cNvSpPr txBox="1"/>
          <p:nvPr/>
        </p:nvSpPr>
        <p:spPr>
          <a:xfrm>
            <a:off x="9944100" y="431856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ব্যাস</a:t>
            </a:r>
            <a:endParaRPr lang="en-US" sz="36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28D01-38B5-47B6-840B-62F8B49F155F}"/>
              </a:ext>
            </a:extLst>
          </p:cNvPr>
          <p:cNvSpPr txBox="1"/>
          <p:nvPr/>
        </p:nvSpPr>
        <p:spPr>
          <a:xfrm>
            <a:off x="8724900" y="5468377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8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" grpId="0"/>
      <p:bldP spid="5" grpId="0"/>
      <p:bldP spid="6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2667000"/>
            <a:ext cx="998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72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বৃত্ত</a:t>
            </a:r>
            <a:r>
              <a:rPr lang="en-US" sz="72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অংকন</a:t>
            </a:r>
            <a:r>
              <a:rPr lang="en-US" sz="72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72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7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72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72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অংশ</a:t>
            </a:r>
            <a:r>
              <a:rPr lang="en-US" sz="72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চিহ্নিত</a:t>
            </a:r>
            <a:r>
              <a:rPr lang="en-US" sz="72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72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আনবে</a:t>
            </a: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9E5AB05D-F4DE-4EE7-991F-E0F6E9192053}"/>
              </a:ext>
            </a:extLst>
          </p:cNvPr>
          <p:cNvSpPr/>
          <p:nvPr/>
        </p:nvSpPr>
        <p:spPr>
          <a:xfrm>
            <a:off x="3429000" y="914400"/>
            <a:ext cx="4800600" cy="1219200"/>
          </a:xfrm>
          <a:prstGeom prst="fram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514F4A-7E5F-4913-8ADC-6366CD8C6242}"/>
              </a:ext>
            </a:extLst>
          </p:cNvPr>
          <p:cNvSpPr txBox="1"/>
          <p:nvPr/>
        </p:nvSpPr>
        <p:spPr>
          <a:xfrm>
            <a:off x="3695700" y="839372"/>
            <a:ext cx="426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8800" dirty="0"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1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otage Cloud TimeLapse 4k free download">
            <a:hlinkClick r:id="" action="ppaction://media"/>
            <a:extLst>
              <a:ext uri="{FF2B5EF4-FFF2-40B4-BE49-F238E27FC236}">
                <a16:creationId xmlns:a16="http://schemas.microsoft.com/office/drawing/2014/main" id="{FCB4275C-B8D9-4ADF-ADBF-F978CE2AF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0B8500-C22B-4FB9-95DD-CF346AF0E20D}"/>
              </a:ext>
            </a:extLst>
          </p:cNvPr>
          <p:cNvSpPr/>
          <p:nvPr/>
        </p:nvSpPr>
        <p:spPr>
          <a:xfrm>
            <a:off x="914460" y="1066800"/>
            <a:ext cx="9507731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ঠে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সক্রি</a:t>
            </a:r>
            <a:r>
              <a:rPr lang="as-IN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ংশগ্রহন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জ</a:t>
            </a:r>
            <a:r>
              <a:rPr lang="as-IN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as-IN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en-US" sz="13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3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/>
          <p:cNvSpPr/>
          <p:nvPr/>
        </p:nvSpPr>
        <p:spPr>
          <a:xfrm>
            <a:off x="1676400" y="2514600"/>
            <a:ext cx="4800600" cy="3962400"/>
          </a:xfrm>
          <a:prstGeom prst="flowChartProcess">
            <a:avLst/>
          </a:prstGeom>
          <a:ln w="76200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শ্রেণিঃপঞ্চম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বিষয়ঃগণিত </a:t>
            </a:r>
          </a:p>
          <a:p>
            <a:pPr algn="ctr"/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অধ্যায়:১০</a:t>
            </a:r>
          </a:p>
          <a:p>
            <a:pPr algn="ctr"/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পাঠ শিরোনামঃজ্যামিতি</a:t>
            </a:r>
          </a:p>
          <a:p>
            <a:pPr algn="ctr"/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পাঠ্যাংশঃবৃত্ত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77306"/>
            <a:ext cx="3657600" cy="427109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B7F614-0562-484B-9CB3-440D07FD69F6}"/>
              </a:ext>
            </a:extLst>
          </p:cNvPr>
          <p:cNvSpPr txBox="1"/>
          <p:nvPr/>
        </p:nvSpPr>
        <p:spPr>
          <a:xfrm>
            <a:off x="3048000" y="609601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8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8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9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3200400" y="609600"/>
            <a:ext cx="5867400" cy="1981200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</a:t>
            </a:r>
            <a:r>
              <a:rPr lang="bn-BD" sz="80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খনফল</a:t>
            </a:r>
            <a:endParaRPr lang="en-US" sz="44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762000" y="3103603"/>
            <a:ext cx="1074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utonnyMJ" pitchFamily="2" charset="0"/>
                <a:cs typeface="SutonnyMJ" pitchFamily="2" charset="0"/>
              </a:rPr>
              <a:t>29.4.1 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e„Ë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AvuK‡Z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| </a:t>
            </a:r>
          </a:p>
          <a:p>
            <a:r>
              <a:rPr lang="en-US" sz="6000" dirty="0">
                <a:latin typeface="SutonnyMJ" pitchFamily="2" charset="0"/>
                <a:cs typeface="SutonnyMJ" pitchFamily="2" charset="0"/>
              </a:rPr>
              <a:t>29.5.1  e„‡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Ëi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Pvc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R¨v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e¨vm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e¨vmva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© 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Rvb‡e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Ges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 G‡`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i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wPwýZ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err="1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6000" dirty="0">
                <a:latin typeface="SutonnyMJ" pitchFamily="2" charset="0"/>
                <a:cs typeface="SutonnyMJ" pitchFamily="2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9470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/>
          <p:nvPr/>
        </p:nvSpPr>
        <p:spPr>
          <a:xfrm>
            <a:off x="2057400" y="4724400"/>
            <a:ext cx="8077200" cy="914400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বলোতো ছবি গুলোর আকার কেমন </a:t>
            </a:r>
            <a:r>
              <a:rPr lang="en-GB" sz="4400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5613826"/>
            <a:ext cx="7924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এগুলো দেখতে গোলাকার</a:t>
            </a:r>
            <a:r>
              <a:rPr lang="en-GB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7B542-D617-436E-BFEB-D6A249D0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1" y="361950"/>
            <a:ext cx="3905250" cy="390525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316E7-35F2-4653-B205-52F5B65F8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4147" r="6641" b="9748"/>
          <a:stretch/>
        </p:blipFill>
        <p:spPr>
          <a:xfrm>
            <a:off x="6477000" y="361950"/>
            <a:ext cx="4074062" cy="4038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6976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BC413-D0BA-4B78-BA06-4224C53CC6CE}"/>
              </a:ext>
            </a:extLst>
          </p:cNvPr>
          <p:cNvSpPr txBox="1"/>
          <p:nvPr/>
        </p:nvSpPr>
        <p:spPr>
          <a:xfrm>
            <a:off x="952500" y="1228397"/>
            <a:ext cx="10287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1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1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4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bn-IN" sz="14000" dirty="0">
                <a:latin typeface="NikoshBAN" panose="02000000000000000000" pitchFamily="2" charset="0"/>
                <a:cs typeface="NikoshBAN" panose="02000000000000000000" pitchFamily="2" charset="0"/>
              </a:rPr>
              <a:t>ট</a:t>
            </a:r>
            <a:r>
              <a:rPr lang="en-US" sz="14000" dirty="0"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bn-IN" sz="14000" dirty="0">
                <a:latin typeface="NikoshBAN" panose="02000000000000000000" pitchFamily="2" charset="0"/>
                <a:cs typeface="NikoshBAN" panose="02000000000000000000" pitchFamily="2" charset="0"/>
              </a:rPr>
              <a:t>ভ</a:t>
            </a:r>
            <a:r>
              <a:rPr lang="en-US" sz="14000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bn-IN" sz="14000" dirty="0">
                <a:latin typeface="NikoshBAN" panose="02000000000000000000" pitchFamily="2" charset="0"/>
                <a:cs typeface="NikoshBAN" panose="02000000000000000000" pitchFamily="2" charset="0"/>
              </a:rPr>
              <a:t>ড</a:t>
            </a:r>
            <a:r>
              <a:rPr lang="en-US" sz="14000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bn-IN" sz="14000" dirty="0"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1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14000" dirty="0"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14000" dirty="0" err="1">
                <a:latin typeface="NikoshBAN" panose="02000000000000000000" pitchFamily="2" charset="0"/>
                <a:cs typeface="NikoshBAN" panose="02000000000000000000" pitchFamily="2" charset="0"/>
              </a:rPr>
              <a:t>েখি</a:t>
            </a:r>
            <a:endParaRPr lang="en-US" sz="1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5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_Circle_Song___Shapes_Songs_for_Children___Nursery_Rhymes">
            <a:hlinkClick r:id="" action="ppaction://media"/>
            <a:extLst>
              <a:ext uri="{FF2B5EF4-FFF2-40B4-BE49-F238E27FC236}">
                <a16:creationId xmlns:a16="http://schemas.microsoft.com/office/drawing/2014/main" id="{1DF0AAE8-1002-40C8-BFD6-A97306CC1A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3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CC7ACB3-A483-4102-BE11-84FDCFD45690}"/>
              </a:ext>
            </a:extLst>
          </p:cNvPr>
          <p:cNvSpPr/>
          <p:nvPr/>
        </p:nvSpPr>
        <p:spPr>
          <a:xfrm>
            <a:off x="4495800" y="609600"/>
            <a:ext cx="3810000" cy="37338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70B1B-3B34-4603-9A82-41DCF65A845C}"/>
              </a:ext>
            </a:extLst>
          </p:cNvPr>
          <p:cNvSpPr txBox="1"/>
          <p:nvPr/>
        </p:nvSpPr>
        <p:spPr>
          <a:xfrm>
            <a:off x="2057400" y="4953001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এধরনের গোলাকার আকৃতিকে বৃত্ত বলে।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7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382000" y="2740855"/>
            <a:ext cx="2819400" cy="297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latin typeface="NikoshBAN" panose="02000000000000000000" pitchFamily="2" charset="0"/>
                <a:cs typeface="NikoshBAN" panose="02000000000000000000" pitchFamily="2" charset="0"/>
              </a:rPr>
              <a:t>বৃত্ত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FBE6D6-9EBD-4F58-8F68-4368339C2268}"/>
              </a:ext>
            </a:extLst>
          </p:cNvPr>
          <p:cNvSpPr txBox="1"/>
          <p:nvPr/>
        </p:nvSpPr>
        <p:spPr>
          <a:xfrm>
            <a:off x="914400" y="1143000"/>
            <a:ext cx="1074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IN" sz="9600" dirty="0"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9600" dirty="0" err="1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9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9600" dirty="0"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en-US" sz="9600" dirty="0" err="1">
                <a:latin typeface="NikoshBAN" panose="02000000000000000000" pitchFamily="2" charset="0"/>
                <a:cs typeface="NikoshBAN" panose="02000000000000000000" pitchFamily="2" charset="0"/>
              </a:rPr>
              <a:t>মরা</a:t>
            </a:r>
            <a:r>
              <a:rPr lang="en-US" sz="9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600" dirty="0" err="1">
                <a:latin typeface="NikoshBAN" panose="02000000000000000000" pitchFamily="2" charset="0"/>
                <a:cs typeface="NikoshBAN" panose="02000000000000000000" pitchFamily="2" charset="0"/>
              </a:rPr>
              <a:t>পড়ব</a:t>
            </a:r>
            <a:r>
              <a:rPr lang="en-US" sz="9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338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1225</TotalTime>
  <Words>471</Words>
  <Application>Microsoft Office PowerPoint</Application>
  <PresentationFormat>Widescreen</PresentationFormat>
  <Paragraphs>99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NikoshBAN</vt:lpstr>
      <vt:lpstr>SutonnyMJ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PTIKURI</dc:creator>
  <cp:lastModifiedBy>DPE</cp:lastModifiedBy>
  <cp:revision>236</cp:revision>
  <dcterms:created xsi:type="dcterms:W3CDTF">2006-08-16T00:00:00Z</dcterms:created>
  <dcterms:modified xsi:type="dcterms:W3CDTF">2020-04-05T13:37:06Z</dcterms:modified>
</cp:coreProperties>
</file>