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8" r:id="rId2"/>
    <p:sldId id="279" r:id="rId3"/>
    <p:sldId id="293" r:id="rId4"/>
    <p:sldId id="294" r:id="rId5"/>
    <p:sldId id="295" r:id="rId6"/>
    <p:sldId id="296" r:id="rId7"/>
    <p:sldId id="280" r:id="rId8"/>
    <p:sldId id="292" r:id="rId9"/>
    <p:sldId id="281" r:id="rId10"/>
    <p:sldId id="282" r:id="rId11"/>
    <p:sldId id="283" r:id="rId12"/>
    <p:sldId id="284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66FFFF"/>
    <a:srgbClr val="FF00FF"/>
    <a:srgbClr val="CCCC00"/>
    <a:srgbClr val="FFFF99"/>
    <a:srgbClr val="FFFFFF"/>
    <a:srgbClr val="C2F6C4"/>
    <a:srgbClr val="173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6" autoAdjust="0"/>
    <p:restoredTop sz="94068" autoAdjust="0"/>
  </p:normalViewPr>
  <p:slideViewPr>
    <p:cSldViewPr>
      <p:cViewPr>
        <p:scale>
          <a:sx n="64" d="100"/>
          <a:sy n="64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06A9A-0A9F-4747-B493-051C37816322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2846-A53D-45DF-AEE0-6AF9934C9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ifurkader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6" y="0"/>
            <a:ext cx="9144000" cy="68580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2943" y="457200"/>
            <a:ext cx="8610600" cy="6248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2362200" y="457200"/>
            <a:ext cx="3733800" cy="9906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228600"/>
            <a:ext cx="6324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8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22943" y="1981200"/>
            <a:ext cx="8610600" cy="4572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29161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828800"/>
            <a:ext cx="75438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আখেরাতের প্রতি দৃঢ় বিশ্বাস ছাড়া ঈমান বিশুদ্ধ হয়না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5406"/>
            <a:ext cx="8382000" cy="1295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দলীয় আলোচনা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953000"/>
            <a:ext cx="5943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আখেরাতের জীবন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চিরস্থায়ী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বাখ্যা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76600"/>
            <a:ext cx="70104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মোমিন হওয়ার জন্য আখেরাতে বিশ্বাস করা অপরিহার্য ব্যাখ্যা কর।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1371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81000"/>
            <a:ext cx="5638800" cy="1569660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83101"/>
            <a:ext cx="8382000" cy="31700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১। আখেরাত শব্দের অর্থ কি ?</a:t>
            </a:r>
          </a:p>
          <a:p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।আখেরাতের </a:t>
            </a:r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অন্তর্ভুক্ত যে কোন দুটি বিষয় </a:t>
            </a:r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ব্যাখ্যাকর </a:t>
            </a:r>
            <a:endParaRPr lang="bn-I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৩। আখেরাতে মুক্তির উপায়গুলো বর্ননা কর।</a:t>
            </a:r>
          </a:p>
          <a:p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৪। আখেরাতের প্রতি বিশ্বাস না করার কুফল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 </a:t>
            </a:r>
            <a:r>
              <a:rPr lang="bn-I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/>
              <a:t>আল্লাহর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হুকুম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রাসুল</a:t>
            </a:r>
            <a:r>
              <a:rPr lang="en-US" sz="3600" dirty="0" smtClean="0"/>
              <a:t> (</a:t>
            </a:r>
            <a:r>
              <a:rPr lang="en-US" sz="3600" dirty="0" err="1" smtClean="0"/>
              <a:t>সাঃ</a:t>
            </a:r>
            <a:r>
              <a:rPr lang="en-US" sz="3600" dirty="0" smtClean="0"/>
              <a:t>) 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তরিকায়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জীবন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যাপন</a:t>
            </a:r>
            <a:r>
              <a:rPr lang="en-US" sz="3600" dirty="0" smtClean="0"/>
              <a:t>  </a:t>
            </a:r>
            <a:r>
              <a:rPr lang="en-US" sz="3600" dirty="0" err="1" smtClean="0"/>
              <a:t>করাই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মুক্তির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পথ</a:t>
            </a:r>
            <a:r>
              <a:rPr lang="en-US" sz="3600" dirty="0" smtClean="0"/>
              <a:t> </a:t>
            </a:r>
            <a:r>
              <a:rPr lang="en-US" sz="3600" dirty="0" err="1" smtClean="0"/>
              <a:t>উক্তি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 </a:t>
            </a:r>
            <a:r>
              <a:rPr lang="en-US" sz="4000" dirty="0" smtClean="0"/>
              <a:t>?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7315200"/>
          </a:xfrm>
          <a:prstGeom prst="frame">
            <a:avLst/>
          </a:prstGeom>
          <a:ln w="127000" cmpd="sng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bliqueTopLeft"/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2"/>
          <p:cNvSpPr/>
          <p:nvPr/>
        </p:nvSpPr>
        <p:spPr>
          <a:xfrm>
            <a:off x="229225" y="152400"/>
            <a:ext cx="838200" cy="4953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381000" y="228600"/>
            <a:ext cx="838200" cy="4953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-11867"/>
            <a:ext cx="9144000" cy="7315200"/>
          </a:xfrm>
          <a:prstGeom prst="frame">
            <a:avLst/>
          </a:prstGeom>
          <a:ln w="127000" cmpd="sng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bliqueTopLeft"/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9343" y="0"/>
            <a:ext cx="9144000" cy="7315200"/>
          </a:xfrm>
          <a:prstGeom prst="frame">
            <a:avLst/>
          </a:prstGeom>
          <a:solidFill>
            <a:srgbClr val="FF00FF"/>
          </a:solidFill>
          <a:ln w="127000" cmpd="sng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bliqueTopLeft"/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>
            <a:off x="49343" y="0"/>
            <a:ext cx="1018082" cy="7174667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Half Frame 21"/>
          <p:cNvSpPr/>
          <p:nvPr/>
        </p:nvSpPr>
        <p:spPr>
          <a:xfrm rot="10800000">
            <a:off x="7924800" y="76199"/>
            <a:ext cx="1143000" cy="7174667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6096000" y="1219200"/>
            <a:ext cx="1981200" cy="5257800"/>
          </a:xfrm>
          <a:prstGeom prst="curvedLeftArrow">
            <a:avLst/>
          </a:prstGeom>
          <a:solidFill>
            <a:srgbClr val="00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>
            <a:off x="1066800" y="1143000"/>
            <a:ext cx="1828800" cy="5257800"/>
          </a:xfrm>
          <a:prstGeom prst="curvedRightArrow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685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Half Frame 27"/>
          <p:cNvSpPr/>
          <p:nvPr/>
        </p:nvSpPr>
        <p:spPr>
          <a:xfrm>
            <a:off x="1600200" y="2286000"/>
            <a:ext cx="5867400" cy="1225132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Half Frame 28"/>
          <p:cNvSpPr/>
          <p:nvPr/>
        </p:nvSpPr>
        <p:spPr>
          <a:xfrm rot="10800000">
            <a:off x="1562100" y="3956467"/>
            <a:ext cx="5867400" cy="1225132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1200" y="2667000"/>
            <a:ext cx="5105400" cy="2209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1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6229" y="547914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ame 4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40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ame 4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53"/>
            </a:avLst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3276600" y="1052015"/>
            <a:ext cx="4989963" cy="852985"/>
          </a:xfrm>
          <a:prstGeom prst="rect">
            <a:avLst/>
          </a:prstGeom>
        </p:spPr>
        <p:txBody>
          <a:bodyPr anchor="ctr">
            <a:prstTxWarp prst="textPlain">
              <a:avLst/>
            </a:prstTxWarp>
            <a:normAutofit/>
          </a:bodyPr>
          <a:lstStyle/>
          <a:p>
            <a:pPr algn="ctr">
              <a:defRPr/>
            </a:pPr>
            <a:r>
              <a:rPr lang="bn-BD" sz="4400" dirty="0">
                <a:ea typeface="+mj-ea"/>
              </a:rPr>
              <a:t> </a:t>
            </a:r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+mj-ea"/>
              </a:rPr>
              <a:t>পরিচিতি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+mj-ea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09600" y="649406"/>
            <a:ext cx="2688610" cy="216999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81001" y="3013770"/>
            <a:ext cx="8382000" cy="353943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সাইফুর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চুনারুঘাট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০১৭২০২৭২৬১১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hlinkClick r:id="rId3"/>
              </a:rPr>
              <a:t>saifurkader@gmail.com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437243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382000" cy="1143000"/>
          </a:xfrm>
          <a:prstGeom prst="rect">
            <a:avLst/>
          </a:prstGeom>
          <a:solidFill>
            <a:srgbClr val="00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09800"/>
            <a:ext cx="8382000" cy="4343400"/>
          </a:xfrm>
          <a:prstGeom prst="rect">
            <a:avLst/>
          </a:prstGeom>
          <a:solidFill>
            <a:srgbClr val="FFFF99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4" indent="0"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শ্রেনিঃ সপ্তম</a:t>
            </a:r>
          </a:p>
          <a:p>
            <a:pPr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মোট ছাত্র/ছাত্রীঃ৫০জন</a:t>
            </a:r>
          </a:p>
          <a:p>
            <a:pPr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বিষয়ঃআল আকাঈদ ওয়াল ফিকহ</a:t>
            </a:r>
          </a:p>
          <a:p>
            <a:pPr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অধ্যায়ঃনবম অধ্যায়</a:t>
            </a:r>
          </a:p>
          <a:p>
            <a:pPr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পাঠঃ আখেরাতের প্রতি ঈমান।</a:t>
            </a:r>
          </a:p>
          <a:p>
            <a:pPr>
              <a:buFont typeface="Arial" pitchFamily="34" charset="0"/>
              <a:buNone/>
            </a:pP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bn-IN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5257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382000" cy="1143000"/>
          </a:xfrm>
          <a:prstGeom prst="rect">
            <a:avLst/>
          </a:prstGeom>
          <a:solidFill>
            <a:srgbClr val="C2F6C4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027237"/>
            <a:ext cx="8363856" cy="45259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n-IN" sz="4000" b="1" u="sng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000" b="1" u="sng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…..</a:t>
            </a:r>
            <a:endParaRPr lang="bn-IN" sz="4000" b="1" u="sng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১। আখেরাতের ধারণা সংঙ্য়িত করতে পারবে।</a:t>
            </a:r>
          </a:p>
          <a:p>
            <a:pPr>
              <a:buFont typeface="Arial" pitchFamily="34" charset="0"/>
              <a:buNone/>
            </a:pPr>
            <a:r>
              <a:rPr lang="bn-I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২। আখেরাতের অন্তর্ভুক্ত বিষয়গুলো ব্যাখ্যা করতে পারবে।</a:t>
            </a:r>
          </a:p>
          <a:p>
            <a:pPr>
              <a:buFont typeface="Arial" pitchFamily="34" charset="0"/>
              <a:buNone/>
            </a:pPr>
            <a:r>
              <a:rPr lang="bn-I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৩। পরকালীন জীবনে মুক্তির পথ বর্ণনা করতে পারবে।</a:t>
            </a:r>
          </a:p>
          <a:p>
            <a:pPr>
              <a:buFont typeface="Arial" pitchFamily="34" charset="0"/>
              <a:buNone/>
            </a:pPr>
            <a:r>
              <a:rPr lang="bn-I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৪। ‘আখেরাতের প্রতি দৃঢ় বিশ্বাস ছাড়া ঈমান বিশুদ্ধ হয়না’ ঊক্তিটি বিশ্লেষণ করতে পারবে</a:t>
            </a:r>
            <a:r>
              <a:rPr lang="bn-I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413657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02249">
            <a:off x="4519468" y="106179"/>
            <a:ext cx="4424935" cy="4806476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5" name="Picture 4" descr="Graves_Of_SS_Wairarapa_Shipwre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857" y="381000"/>
            <a:ext cx="4234543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2578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       </a:t>
            </a:r>
            <a:r>
              <a:rPr lang="en-US" sz="4400" b="1" dirty="0" err="1" smtClean="0"/>
              <a:t>নেকি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বদি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ওজন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হবে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8469" y="3429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7620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470" y="2971800"/>
            <a:ext cx="838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মৃতুর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আখেরাত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 smtClean="0"/>
              <a:t> 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আখেরাতের অন্তর্ভুক্ত বিষয়গুলো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5358825"/>
            <a:ext cx="1371600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182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43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1929825"/>
            <a:ext cx="1219200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505200"/>
            <a:ext cx="1828800" cy="58477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2895600"/>
            <a:ext cx="2971800" cy="1981200"/>
            <a:chOff x="2819400" y="2895600"/>
            <a:chExt cx="2971800" cy="1981200"/>
          </a:xfrm>
        </p:grpSpPr>
        <p:sp>
          <p:nvSpPr>
            <p:cNvPr id="12" name="Oval 11"/>
            <p:cNvSpPr/>
            <p:nvPr/>
          </p:nvSpPr>
          <p:spPr>
            <a:xfrm>
              <a:off x="3048000" y="2895600"/>
              <a:ext cx="2514600" cy="19812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9400" y="3581400"/>
              <a:ext cx="2971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 smtClean="0">
                  <a:latin typeface="NikoshBAN" pitchFamily="2" charset="0"/>
                  <a:cs typeface="NikoshBAN" pitchFamily="2" charset="0"/>
                </a:rPr>
                <a:t>আখেরাত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90600" y="5282625"/>
            <a:ext cx="22098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পুলসি্রাত</a:t>
            </a:r>
            <a:endParaRPr lang="en-US" sz="32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3316069"/>
            <a:ext cx="20574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জাহান্নাম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752600"/>
            <a:ext cx="2057400" cy="64633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জান্নাত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24400" y="2249923"/>
            <a:ext cx="838200" cy="673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38800" y="3810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5"/>
          </p:cNvCxnSpPr>
          <p:nvPr/>
        </p:nvCxnSpPr>
        <p:spPr>
          <a:xfrm rot="16200000" flipH="1">
            <a:off x="5195302" y="4585702"/>
            <a:ext cx="747340" cy="749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098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590800" y="238991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286000" y="44958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6858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52059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b="1" dirty="0" err="1" smtClean="0"/>
              <a:t>মৃতুর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পরবর্তী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জীবনে</a:t>
            </a:r>
            <a:r>
              <a:rPr lang="en-US" sz="4000" b="1" dirty="0"/>
              <a:t> </a:t>
            </a:r>
            <a:r>
              <a:rPr lang="en-US" sz="4000" b="1" dirty="0" err="1" smtClean="0"/>
              <a:t>আজাব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থেকে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মুক্তি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পাওয়ার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উপায়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কি</a:t>
            </a:r>
            <a:r>
              <a:rPr lang="en-US" sz="4000" b="1" dirty="0" smtClean="0"/>
              <a:t>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820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পরকালীন জীবনে মুক্তির পথ</a:t>
            </a:r>
            <a:endParaRPr lang="en-US" dirty="0"/>
          </a:p>
        </p:txBody>
      </p:sp>
      <p:pic>
        <p:nvPicPr>
          <p:cNvPr id="6" name="Picture 5" descr="Mosque.Qibla_.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52600"/>
            <a:ext cx="3276600" cy="245745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43400"/>
            <a:ext cx="2886075" cy="2038350"/>
          </a:xfrm>
          <a:prstGeom prst="rect">
            <a:avLst/>
          </a:prstGeom>
        </p:spPr>
      </p:pic>
      <p:pic>
        <p:nvPicPr>
          <p:cNvPr id="8" name="Picture 7" descr="r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343401"/>
            <a:ext cx="2628900" cy="20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224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Group C</dc:creator>
  <cp:lastModifiedBy>toshiba</cp:lastModifiedBy>
  <cp:revision>164</cp:revision>
  <dcterms:created xsi:type="dcterms:W3CDTF">2006-08-16T00:00:00Z</dcterms:created>
  <dcterms:modified xsi:type="dcterms:W3CDTF">2020-04-05T12:09:01Z</dcterms:modified>
</cp:coreProperties>
</file>