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3" r:id="rId2"/>
    <p:sldId id="290" r:id="rId3"/>
    <p:sldId id="291" r:id="rId4"/>
    <p:sldId id="264" r:id="rId5"/>
    <p:sldId id="287" r:id="rId6"/>
    <p:sldId id="292" r:id="rId7"/>
    <p:sldId id="296" r:id="rId8"/>
    <p:sldId id="300" r:id="rId9"/>
    <p:sldId id="297" r:id="rId10"/>
    <p:sldId id="298" r:id="rId11"/>
    <p:sldId id="263" r:id="rId12"/>
    <p:sldId id="257" r:id="rId13"/>
    <p:sldId id="272" r:id="rId14"/>
    <p:sldId id="271" r:id="rId15"/>
    <p:sldId id="299" r:id="rId16"/>
    <p:sldId id="278" r:id="rId17"/>
    <p:sldId id="277" r:id="rId18"/>
    <p:sldId id="268" r:id="rId19"/>
    <p:sldId id="301" r:id="rId20"/>
    <p:sldId id="267" r:id="rId21"/>
    <p:sldId id="266" r:id="rId22"/>
    <p:sldId id="280" r:id="rId23"/>
    <p:sldId id="295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27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1802A-ED25-4D1D-A279-571D5837BB3B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3EED2-BB7E-44A7-8210-7FED6313F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3EED2-BB7E-44A7-8210-7FED6313F66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স্বাগত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28601"/>
            <a:ext cx="6581775" cy="1447800"/>
          </a:xfrm>
          <a:prstGeom prst="rect">
            <a:avLst/>
          </a:prstGeom>
        </p:spPr>
      </p:pic>
      <p:pic>
        <p:nvPicPr>
          <p:cNvPr id="8" name="Picture 7" descr="স্বাগত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9" name="Picture 8" descr="image_452486_15831474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752600"/>
            <a:ext cx="8839200" cy="5105400"/>
          </a:xfrm>
          <a:prstGeom prst="rect">
            <a:avLst/>
          </a:prstGeom>
        </p:spPr>
      </p:pic>
      <p:pic>
        <p:nvPicPr>
          <p:cNvPr id="6" name="Picture 5" descr="image_483221_15837547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3087"/>
            <a:ext cx="9159789" cy="501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52400"/>
            <a:ext cx="4876800" cy="193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বিনিয়োগ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52400"/>
            <a:ext cx="5153025" cy="8382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0574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ক্রয়মূল্য ও বিক্রয়মুল্য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8600"/>
            <a:ext cx="6858000" cy="914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066800"/>
            <a:ext cx="61722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810000"/>
            <a:ext cx="8839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6858000"/>
          </a:xfrm>
          <a:prstGeom prst="rect">
            <a:avLst/>
          </a:prstGeom>
        </p:spPr>
      </p:pic>
      <p:pic>
        <p:nvPicPr>
          <p:cNvPr id="6" name="Picture 5" descr="লাভ ক্ষত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8600"/>
            <a:ext cx="5029200" cy="762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733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3657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010400" y="685800"/>
            <a:ext cx="1524000" cy="2971800"/>
          </a:xfrm>
          <a:custGeom>
            <a:avLst/>
            <a:gdLst>
              <a:gd name="connsiteX0" fmla="*/ 0 w 1606061"/>
              <a:gd name="connsiteY0" fmla="*/ 0 h 2532184"/>
              <a:gd name="connsiteX1" fmla="*/ 1575581 w 1606061"/>
              <a:gd name="connsiteY1" fmla="*/ 1364566 h 2532184"/>
              <a:gd name="connsiteX2" fmla="*/ 182880 w 1606061"/>
              <a:gd name="connsiteY2" fmla="*/ 2461846 h 2532184"/>
              <a:gd name="connsiteX3" fmla="*/ 182880 w 1606061"/>
              <a:gd name="connsiteY3" fmla="*/ 2461846 h 2532184"/>
              <a:gd name="connsiteX4" fmla="*/ 196947 w 1606061"/>
              <a:gd name="connsiteY4" fmla="*/ 2504049 h 2532184"/>
              <a:gd name="connsiteX5" fmla="*/ 211015 w 1606061"/>
              <a:gd name="connsiteY5" fmla="*/ 2475914 h 2532184"/>
              <a:gd name="connsiteX6" fmla="*/ 196947 w 1606061"/>
              <a:gd name="connsiteY6" fmla="*/ 2475914 h 2532184"/>
              <a:gd name="connsiteX7" fmla="*/ 84406 w 1606061"/>
              <a:gd name="connsiteY7" fmla="*/ 2532184 h 253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6061" h="2532184">
                <a:moveTo>
                  <a:pt x="0" y="0"/>
                </a:moveTo>
                <a:cubicBezTo>
                  <a:pt x="772550" y="477129"/>
                  <a:pt x="1545101" y="954258"/>
                  <a:pt x="1575581" y="1364566"/>
                </a:cubicBezTo>
                <a:cubicBezTo>
                  <a:pt x="1606061" y="1774874"/>
                  <a:pt x="182880" y="2461846"/>
                  <a:pt x="182880" y="2461846"/>
                </a:cubicBezTo>
                <a:lnTo>
                  <a:pt x="182880" y="2461846"/>
                </a:lnTo>
                <a:cubicBezTo>
                  <a:pt x="185224" y="2468880"/>
                  <a:pt x="192258" y="2501704"/>
                  <a:pt x="196947" y="2504049"/>
                </a:cubicBezTo>
                <a:cubicBezTo>
                  <a:pt x="201636" y="2506394"/>
                  <a:pt x="211015" y="2480603"/>
                  <a:pt x="211015" y="2475914"/>
                </a:cubicBezTo>
                <a:cubicBezTo>
                  <a:pt x="211015" y="2471225"/>
                  <a:pt x="218049" y="2466536"/>
                  <a:pt x="196947" y="2475914"/>
                </a:cubicBezTo>
                <a:cubicBezTo>
                  <a:pt x="175846" y="2485292"/>
                  <a:pt x="130126" y="2508738"/>
                  <a:pt x="84406" y="2532184"/>
                </a:cubicBez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1143000" y="609600"/>
            <a:ext cx="1066800" cy="3048000"/>
          </a:xfrm>
          <a:custGeom>
            <a:avLst/>
            <a:gdLst>
              <a:gd name="connsiteX0" fmla="*/ 0 w 1606061"/>
              <a:gd name="connsiteY0" fmla="*/ 0 h 2532184"/>
              <a:gd name="connsiteX1" fmla="*/ 1575581 w 1606061"/>
              <a:gd name="connsiteY1" fmla="*/ 1364566 h 2532184"/>
              <a:gd name="connsiteX2" fmla="*/ 182880 w 1606061"/>
              <a:gd name="connsiteY2" fmla="*/ 2461846 h 2532184"/>
              <a:gd name="connsiteX3" fmla="*/ 182880 w 1606061"/>
              <a:gd name="connsiteY3" fmla="*/ 2461846 h 2532184"/>
              <a:gd name="connsiteX4" fmla="*/ 196947 w 1606061"/>
              <a:gd name="connsiteY4" fmla="*/ 2504049 h 2532184"/>
              <a:gd name="connsiteX5" fmla="*/ 211015 w 1606061"/>
              <a:gd name="connsiteY5" fmla="*/ 2475914 h 2532184"/>
              <a:gd name="connsiteX6" fmla="*/ 196947 w 1606061"/>
              <a:gd name="connsiteY6" fmla="*/ 2475914 h 2532184"/>
              <a:gd name="connsiteX7" fmla="*/ 84406 w 1606061"/>
              <a:gd name="connsiteY7" fmla="*/ 2532184 h 253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6061" h="2532184">
                <a:moveTo>
                  <a:pt x="0" y="0"/>
                </a:moveTo>
                <a:cubicBezTo>
                  <a:pt x="772550" y="477129"/>
                  <a:pt x="1545101" y="954258"/>
                  <a:pt x="1575581" y="1364566"/>
                </a:cubicBezTo>
                <a:cubicBezTo>
                  <a:pt x="1606061" y="1774874"/>
                  <a:pt x="182880" y="2461846"/>
                  <a:pt x="182880" y="2461846"/>
                </a:cubicBezTo>
                <a:lnTo>
                  <a:pt x="182880" y="2461846"/>
                </a:lnTo>
                <a:cubicBezTo>
                  <a:pt x="185224" y="2468880"/>
                  <a:pt x="192258" y="2501704"/>
                  <a:pt x="196947" y="2504049"/>
                </a:cubicBezTo>
                <a:cubicBezTo>
                  <a:pt x="201636" y="2506394"/>
                  <a:pt x="211015" y="2480603"/>
                  <a:pt x="211015" y="2475914"/>
                </a:cubicBezTo>
                <a:cubicBezTo>
                  <a:pt x="211015" y="2471225"/>
                  <a:pt x="218049" y="2466536"/>
                  <a:pt x="196947" y="2475914"/>
                </a:cubicBezTo>
                <a:cubicBezTo>
                  <a:pt x="175846" y="2485292"/>
                  <a:pt x="130126" y="2508738"/>
                  <a:pt x="84406" y="2532184"/>
                </a:cubicBez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381897" y="875903"/>
            <a:ext cx="381000" cy="7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143000"/>
            <a:ext cx="5105400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>
            <a:off x="1752600" y="26670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বিক্রয়মুল্যের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191000"/>
            <a:ext cx="426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4191000"/>
            <a:ext cx="3810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3429000"/>
            <a:ext cx="48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90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905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লাভ ক্ষত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8600"/>
            <a:ext cx="5029200" cy="6953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>
            <a:off x="952500" y="1866900"/>
            <a:ext cx="25146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791199" y="1905000"/>
            <a:ext cx="25146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066800"/>
            <a:ext cx="41148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962400"/>
            <a:ext cx="395838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4038600"/>
            <a:ext cx="35814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সুত্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8600"/>
            <a:ext cx="5400675" cy="8382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192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একক কা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28600"/>
            <a:ext cx="3714750" cy="847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2438400"/>
            <a:ext cx="8382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অনুশীলনী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১</a:t>
            </a:r>
          </a:p>
          <a:p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১৫।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রড্রিক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গোমেজ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৩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বছরের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জন্য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১০০০০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এবং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৪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বছরের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জন্য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১৫০০০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ব্যাংক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থেকে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ঋন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নিয়ে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ব্যাংককে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মোট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৯৯০০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দেন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উভয়ক্ষেত্রে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হার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সমান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,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হার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নির্ণয়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কর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সমাধা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52400"/>
            <a:ext cx="3914775" cy="91440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990600"/>
            <a:ext cx="876300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2209800"/>
            <a:ext cx="3657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 rot="5400000">
            <a:off x="3314700" y="4457700"/>
            <a:ext cx="3733800" cy="1588"/>
          </a:xfrm>
          <a:prstGeom prst="line">
            <a:avLst/>
          </a:prstGeom>
          <a:ln w="38100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0"/>
            <a:ext cx="9144000" cy="6858000"/>
          </a:xfrm>
          <a:prstGeom prst="rect">
            <a:avLst/>
          </a:prstGeom>
        </p:spPr>
      </p:pic>
      <p:pic>
        <p:nvPicPr>
          <p:cNvPr id="6" name="Picture 5" descr="জোড়ায় কা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-152400"/>
            <a:ext cx="4267200" cy="923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1676400"/>
            <a:ext cx="8686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অনুশীলনী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১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১৬।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একই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হার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মুনাফায়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কোনো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আসল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৬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বছরের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মুনাফা-আসলে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দ্বিগুণ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,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কত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বছরে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তা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–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আসলে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তিনগুণ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হবে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।</a:t>
            </a:r>
          </a:p>
          <a:p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১৭।কোনো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নির্দিষ্ট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সময়ের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মুনাফা-আসল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৫৬০০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এবং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,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আসলের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      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অংশ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।মুনাফা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বাষিক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শতকরা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৮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হলে।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সময়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নির্ণয়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কর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।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191000"/>
            <a:ext cx="381000" cy="561975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 descr="শিক্ষ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81000"/>
            <a:ext cx="3810000" cy="685801"/>
          </a:xfrm>
          <a:prstGeom prst="rect">
            <a:avLst/>
          </a:prstGeom>
        </p:spPr>
      </p:pic>
      <p:pic>
        <p:nvPicPr>
          <p:cNvPr id="7" name="Picture 6" descr="আমার ছব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209800"/>
            <a:ext cx="2438400" cy="326277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2209800"/>
          <a:ext cx="5105400" cy="329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</a:tblGrid>
              <a:tr h="784151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বিপুল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কুমার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সরকার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</a:t>
                      </a:r>
                      <a:r>
                        <a:rPr lang="en-US" dirty="0" err="1" smtClean="0"/>
                        <a:t>সহকারী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শিক্ষক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গণিত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86848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আটমূল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দ্বি-মূখী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উচ্চ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শিবগঞ্জ-বগুড়া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    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Mobail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01730169555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Email: bipulsarkar1977@gmail.com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সমাধান-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52400"/>
            <a:ext cx="4305300" cy="9334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2192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সমাধান -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0" y="228600"/>
            <a:ext cx="4362450" cy="8382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219200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মুল্যায়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28600"/>
            <a:ext cx="4152900" cy="1285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7526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রিতা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শোভা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X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মেধা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Y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শোভা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819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P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x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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গরুটির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কতো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733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৩) ৫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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হার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মুনাফায়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৫০০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টাকার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৩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বছ্ররের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সরল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কতো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?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724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৪)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বাষিক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৩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৫০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হার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মুনাফায়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৩৫০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টাকার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৪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বছরের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মুনাফা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কত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হবে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1447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dirty="0" err="1" smtClean="0"/>
              <a:t>উত্তর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1905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২৫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28194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3733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১৫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4648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৪৯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2819400"/>
            <a:ext cx="585952" cy="499782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Vrinda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20200214_1808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600"/>
            <a:ext cx="6400800" cy="1457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2057400"/>
            <a:ext cx="8305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endParaRPr lang="en-US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১৭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নং-এর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আলোকে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endParaRPr lang="en-US" sz="2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কোনো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নির্দিষ্ট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সময়ের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মুনাফা-আসল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৫৬০০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এবং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,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আসলের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   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অংশ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এবং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বাষিক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শতকরা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৮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।</a:t>
            </a:r>
            <a:endParaRPr lang="en-US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endParaRPr lang="en-US" sz="2800" b="1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ক)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নির্দিষ্ট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সময়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নির্ণয়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? 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খ)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মোট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কত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?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গ)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একই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হার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মুনাফায়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কত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টাকার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৫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বছরের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“খ” এ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প্রাপ্ত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দ্বিগুন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হবে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?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2971800"/>
            <a:ext cx="381000" cy="56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20200214_180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2400"/>
            <a:ext cx="5857875" cy="914400"/>
          </a:xfrm>
          <a:prstGeom prst="rect">
            <a:avLst/>
          </a:prstGeom>
        </p:spPr>
      </p:pic>
      <p:pic>
        <p:nvPicPr>
          <p:cNvPr id="5" name="Picture 4" descr="image_492074_15832954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71600"/>
            <a:ext cx="8839199" cy="4648199"/>
          </a:xfrm>
          <a:prstGeom prst="rect">
            <a:avLst/>
          </a:prstGeom>
        </p:spPr>
      </p:pic>
      <p:pic>
        <p:nvPicPr>
          <p:cNvPr id="7" name="Picture 6" descr="image_111594_15834286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pic>
        <p:nvPicPr>
          <p:cNvPr id="9" name="Picture 8" descr="20200214_180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  <p:pic>
        <p:nvPicPr>
          <p:cNvPr id="10" name="Picture 9" descr="image_459350_158311507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167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পা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400"/>
            <a:ext cx="5486400" cy="8810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2209800"/>
            <a:ext cx="4572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ArchiFL" pitchFamily="2" charset="0"/>
              </a:rPr>
              <a:t>শ্রেণিঃঅষ্টম</a:t>
            </a:r>
            <a:r>
              <a:rPr lang="en-US" sz="4400" b="1" dirty="0" smtClean="0">
                <a:latin typeface="ArchiFL" pitchFamily="2" charset="0"/>
              </a:rPr>
              <a:t>   </a:t>
            </a:r>
          </a:p>
          <a:p>
            <a:r>
              <a:rPr lang="en-US" sz="4000" b="1" dirty="0" err="1" smtClean="0">
                <a:solidFill>
                  <a:srgbClr val="00B050"/>
                </a:solidFill>
                <a:latin typeface="ArchiFL" pitchFamily="2" charset="0"/>
              </a:rPr>
              <a:t>বিষয়ঃ</a:t>
            </a:r>
            <a:r>
              <a:rPr lang="en-US" sz="4000" b="1" dirty="0" smtClean="0">
                <a:solidFill>
                  <a:srgbClr val="00B050"/>
                </a:solidFill>
                <a:latin typeface="ArchiFL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chiFL" pitchFamily="2" charset="0"/>
              </a:rPr>
              <a:t>গণিত</a:t>
            </a:r>
            <a:r>
              <a:rPr lang="en-US" sz="4000" b="1" dirty="0" smtClean="0">
                <a:solidFill>
                  <a:srgbClr val="00B050"/>
                </a:solidFill>
                <a:latin typeface="ArchiFL" pitchFamily="2" charset="0"/>
              </a:rPr>
              <a:t> </a:t>
            </a:r>
          </a:p>
          <a:p>
            <a:r>
              <a:rPr lang="en-US" sz="2400" b="1" dirty="0" smtClean="0">
                <a:latin typeface="ArchiFL" pitchFamily="2" charset="0"/>
              </a:rPr>
              <a:t> </a:t>
            </a:r>
            <a:r>
              <a:rPr lang="en-US" sz="2800" b="1" dirty="0" smtClean="0">
                <a:latin typeface="ArchiFL" pitchFamily="2" charset="0"/>
              </a:rPr>
              <a:t>অধ্যায়ঃ২য় (</a:t>
            </a:r>
            <a:r>
              <a:rPr lang="en-US" sz="2800" b="1" dirty="0" err="1" smtClean="0">
                <a:solidFill>
                  <a:srgbClr val="00B050"/>
                </a:solidFill>
                <a:latin typeface="ArchiFL" pitchFamily="2" charset="0"/>
              </a:rPr>
              <a:t>মুনাফা</a:t>
            </a:r>
            <a:r>
              <a:rPr lang="en-US" sz="2800" b="1" dirty="0" smtClean="0">
                <a:latin typeface="ArchiFL" pitchFamily="2" charset="0"/>
              </a:rPr>
              <a:t>)</a:t>
            </a:r>
          </a:p>
          <a:p>
            <a:r>
              <a:rPr lang="en-US" sz="2800" b="1" dirty="0" smtClean="0">
                <a:latin typeface="ArchiFL" pitchFamily="2" charset="0"/>
              </a:rPr>
              <a:t>সময়ঃ৫০ </a:t>
            </a:r>
            <a:r>
              <a:rPr lang="en-US" sz="2800" b="1" dirty="0" err="1" smtClean="0">
                <a:latin typeface="ArchiFL" pitchFamily="2" charset="0"/>
              </a:rPr>
              <a:t>মিনিট</a:t>
            </a:r>
            <a:endParaRPr lang="en-US" sz="2800" b="1" dirty="0" smtClean="0">
              <a:latin typeface="ArchiFL" pitchFamily="2" charset="0"/>
            </a:endParaRPr>
          </a:p>
          <a:p>
            <a:r>
              <a:rPr lang="en-US" b="1" dirty="0" smtClean="0">
                <a:latin typeface="ArchiFL" pitchFamily="2" charset="0"/>
              </a:rPr>
              <a:t> </a:t>
            </a:r>
            <a:r>
              <a:rPr lang="en-US" sz="2400" b="1" dirty="0" smtClean="0">
                <a:latin typeface="ArchiFL" pitchFamily="2" charset="0"/>
              </a:rPr>
              <a:t>তারিখঃ06-০4-২০২০ইং </a:t>
            </a:r>
            <a:endParaRPr lang="en-US" sz="2400" b="1" dirty="0">
              <a:latin typeface="ArchiFL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752600"/>
            <a:ext cx="3733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নিচের ছবি গুলে লক্ষ ক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28600"/>
            <a:ext cx="7696200" cy="1143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0"/>
            <a:ext cx="2638425" cy="173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886200"/>
            <a:ext cx="2143125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3962400"/>
            <a:ext cx="2914650" cy="1571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1600200"/>
            <a:ext cx="2933700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1600200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53200" y="3657600"/>
            <a:ext cx="2143125" cy="206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আজকের পা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1000"/>
            <a:ext cx="4505325" cy="828675"/>
          </a:xfrm>
          <a:prstGeom prst="rect">
            <a:avLst/>
          </a:prstGeom>
        </p:spPr>
      </p:pic>
      <p:pic>
        <p:nvPicPr>
          <p:cNvPr id="5" name="Picture 4" descr="মুনাফ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828800"/>
            <a:ext cx="6705600" cy="3809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 descr="20200214_2137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28601"/>
            <a:ext cx="6372225" cy="914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27432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5908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parajita Outline Two" pitchFamily="2" charset="0"/>
                <a:ea typeface="NSimSun" pitchFamily="49" charset="-122"/>
              </a:rPr>
              <a:t>এই</a:t>
            </a:r>
            <a:r>
              <a:rPr lang="en-US" sz="3200" b="1" dirty="0" smtClean="0">
                <a:solidFill>
                  <a:srgbClr val="C00000"/>
                </a:solidFill>
                <a:latin typeface="Aparajita Outline Two" pitchFamily="2" charset="0"/>
                <a:ea typeface="NSimSun" pitchFamily="49" charset="-122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parajita Outline Two" pitchFamily="2" charset="0"/>
                <a:ea typeface="NSimSun" pitchFamily="49" charset="-122"/>
              </a:rPr>
              <a:t>পাঠ</a:t>
            </a:r>
            <a:r>
              <a:rPr lang="en-US" sz="3200" b="1" dirty="0" smtClean="0">
                <a:solidFill>
                  <a:srgbClr val="C00000"/>
                </a:solidFill>
                <a:latin typeface="Aparajita Outline Two" pitchFamily="2" charset="0"/>
                <a:ea typeface="NSimSun" pitchFamily="49" charset="-122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parajita Outline Two" pitchFamily="2" charset="0"/>
                <a:ea typeface="NSimSun" pitchFamily="49" charset="-122"/>
              </a:rPr>
              <a:t>শেষে</a:t>
            </a:r>
            <a:r>
              <a:rPr lang="en-US" sz="3200" b="1" dirty="0" smtClean="0">
                <a:solidFill>
                  <a:srgbClr val="C00000"/>
                </a:solidFill>
                <a:latin typeface="Aparajita Outline Two" pitchFamily="2" charset="0"/>
                <a:ea typeface="NSimSun" pitchFamily="49" charset="-122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parajita Outline Two" pitchFamily="2" charset="0"/>
                <a:ea typeface="NSimSun" pitchFamily="49" charset="-122"/>
              </a:rPr>
              <a:t>শিক্ষার্থীরা</a:t>
            </a:r>
            <a:r>
              <a:rPr lang="en-US" sz="3200" b="1" dirty="0" smtClean="0">
                <a:solidFill>
                  <a:srgbClr val="C00000"/>
                </a:solidFill>
                <a:latin typeface="Aparajita Outline Two" pitchFamily="2" charset="0"/>
                <a:ea typeface="NSimSun" pitchFamily="49" charset="-122"/>
              </a:rPr>
              <a:t> ----</a:t>
            </a:r>
          </a:p>
          <a:p>
            <a:r>
              <a:rPr lang="en-US" sz="3200" b="1" dirty="0" smtClean="0">
                <a:solidFill>
                  <a:srgbClr val="00B0F0"/>
                </a:solidFill>
                <a:latin typeface="Aparajita Outline Two" pitchFamily="2" charset="0"/>
                <a:ea typeface="NSimSun" pitchFamily="49" charset="-122"/>
              </a:rPr>
              <a:t>১। </a:t>
            </a:r>
            <a:r>
              <a:rPr lang="en-US" sz="3200" b="1" dirty="0" err="1" smtClean="0">
                <a:solidFill>
                  <a:srgbClr val="00B0F0"/>
                </a:solidFill>
                <a:latin typeface="Aparajita Outline Two" pitchFamily="2" charset="0"/>
                <a:ea typeface="NSimSun" pitchFamily="49" charset="-122"/>
              </a:rPr>
              <a:t>সবৃদ্ধি</a:t>
            </a:r>
            <a:r>
              <a:rPr lang="en-US" sz="3200" b="1" dirty="0" smtClean="0">
                <a:solidFill>
                  <a:srgbClr val="00B0F0"/>
                </a:solidFill>
                <a:latin typeface="Aparajita Outline Two" pitchFamily="2" charset="0"/>
                <a:ea typeface="NSimSun" pitchFamily="49" charset="-122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Aparajita Outline Two" pitchFamily="2" charset="0"/>
                <a:ea typeface="NSimSun" pitchFamily="49" charset="-122"/>
              </a:rPr>
              <a:t>মূলধন</a:t>
            </a:r>
            <a:r>
              <a:rPr lang="en-US" sz="3200" b="1" dirty="0" smtClean="0">
                <a:solidFill>
                  <a:srgbClr val="00B0F0"/>
                </a:solidFill>
                <a:latin typeface="Aparajita Outline Two" pitchFamily="2" charset="0"/>
                <a:ea typeface="NSimSun" pitchFamily="49" charset="-122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Aparajita Outline Two" pitchFamily="2" charset="0"/>
                <a:ea typeface="NSimSun" pitchFamily="49" charset="-122"/>
              </a:rPr>
              <a:t>বা</a:t>
            </a:r>
            <a:r>
              <a:rPr lang="en-US" sz="3200" b="1" dirty="0" smtClean="0">
                <a:solidFill>
                  <a:srgbClr val="00B0F0"/>
                </a:solidFill>
                <a:latin typeface="Aparajita Outline Two" pitchFamily="2" charset="0"/>
                <a:ea typeface="NSimSun" pitchFamily="49" charset="-122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Aparajita Outline Two" pitchFamily="2" charset="0"/>
                <a:ea typeface="NSimSun" pitchFamily="49" charset="-122"/>
              </a:rPr>
              <a:t>মুনাফা-আসল</a:t>
            </a:r>
            <a:r>
              <a:rPr lang="en-US" sz="3200" b="1" dirty="0" smtClean="0">
                <a:solidFill>
                  <a:srgbClr val="00B0F0"/>
                </a:solidFill>
                <a:latin typeface="Aparajita Outline Two" pitchFamily="2" charset="0"/>
                <a:ea typeface="NSimSun" pitchFamily="49" charset="-122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Aparajita Outline Two" pitchFamily="2" charset="0"/>
                <a:ea typeface="NSimSun" pitchFamily="49" charset="-122"/>
              </a:rPr>
              <a:t>নির্ণয়ের</a:t>
            </a:r>
            <a:r>
              <a:rPr lang="en-US" sz="3200" b="1" dirty="0" smtClean="0">
                <a:solidFill>
                  <a:srgbClr val="00B0F0"/>
                </a:solidFill>
                <a:latin typeface="Aparajita Outline Two" pitchFamily="2" charset="0"/>
                <a:ea typeface="NSimSun" pitchFamily="49" charset="-122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Aparajita Outline Two" pitchFamily="2" charset="0"/>
                <a:ea typeface="NSimSun" pitchFamily="49" charset="-122"/>
              </a:rPr>
              <a:t>সূত্রটি</a:t>
            </a:r>
            <a:r>
              <a:rPr lang="en-US" sz="3200" b="1" dirty="0" smtClean="0">
                <a:solidFill>
                  <a:srgbClr val="00B0F0"/>
                </a:solidFill>
                <a:latin typeface="Aparajita Outline Two" pitchFamily="2" charset="0"/>
                <a:ea typeface="NSimSun" pitchFamily="49" charset="-122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Aparajita Outline Two" pitchFamily="2" charset="0"/>
                <a:ea typeface="NSimSun" pitchFamily="49" charset="-122"/>
              </a:rPr>
              <a:t>বলতে</a:t>
            </a:r>
            <a:r>
              <a:rPr lang="en-US" sz="3200" b="1" dirty="0" smtClean="0">
                <a:solidFill>
                  <a:srgbClr val="00B0F0"/>
                </a:solidFill>
                <a:latin typeface="Aparajita Outline Two" pitchFamily="2" charset="0"/>
                <a:ea typeface="NSimSun" pitchFamily="49" charset="-122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Aparajita Outline Two" pitchFamily="2" charset="0"/>
                <a:ea typeface="NSimSun" pitchFamily="49" charset="-122"/>
              </a:rPr>
              <a:t>পারবে</a:t>
            </a:r>
            <a:r>
              <a:rPr lang="en-US" sz="3200" b="1" dirty="0" smtClean="0">
                <a:solidFill>
                  <a:srgbClr val="00B0F0"/>
                </a:solidFill>
                <a:latin typeface="Aparajita Outline Two" pitchFamily="2" charset="0"/>
                <a:ea typeface="NSimSun" pitchFamily="49" charset="-122"/>
              </a:rPr>
              <a:t>।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Aparajita Outline Two" pitchFamily="2" charset="0"/>
                <a:ea typeface="NSimSun" pitchFamily="49" charset="-122"/>
              </a:rPr>
              <a:t>২।মুনাফার </a:t>
            </a:r>
            <a:r>
              <a:rPr lang="en-US" sz="3200" b="1" dirty="0" err="1" smtClean="0">
                <a:solidFill>
                  <a:srgbClr val="0070C0"/>
                </a:solidFill>
                <a:latin typeface="Aparajita Outline Two" pitchFamily="2" charset="0"/>
                <a:ea typeface="NSimSun" pitchFamily="49" charset="-122"/>
              </a:rPr>
              <a:t>হার</a:t>
            </a:r>
            <a:r>
              <a:rPr lang="en-US" sz="3200" b="1" dirty="0" smtClean="0">
                <a:solidFill>
                  <a:srgbClr val="0070C0"/>
                </a:solidFill>
                <a:latin typeface="Aparajita Outline Two" pitchFamily="2" charset="0"/>
                <a:ea typeface="NSimSun" pitchFamily="49" charset="-122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parajita Outline Two" pitchFamily="2" charset="0"/>
                <a:ea typeface="NSimSun" pitchFamily="49" charset="-122"/>
              </a:rPr>
              <a:t>নির্ণয়</a:t>
            </a:r>
            <a:r>
              <a:rPr lang="en-US" sz="3200" b="1" dirty="0" smtClean="0">
                <a:solidFill>
                  <a:srgbClr val="0070C0"/>
                </a:solidFill>
                <a:latin typeface="Aparajita Outline Two" pitchFamily="2" charset="0"/>
                <a:ea typeface="NSimSun" pitchFamily="49" charset="-122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parajita Outline Two" pitchFamily="2" charset="0"/>
                <a:ea typeface="NSimSun" pitchFamily="49" charset="-122"/>
              </a:rPr>
              <a:t>করতে</a:t>
            </a:r>
            <a:r>
              <a:rPr lang="en-US" sz="3200" b="1" dirty="0" smtClean="0">
                <a:solidFill>
                  <a:srgbClr val="0070C0"/>
                </a:solidFill>
                <a:latin typeface="Aparajita Outline Two" pitchFamily="2" charset="0"/>
                <a:ea typeface="NSimSun" pitchFamily="49" charset="-122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parajita Outline Two" pitchFamily="2" charset="0"/>
                <a:ea typeface="NSimSun" pitchFamily="49" charset="-122"/>
              </a:rPr>
              <a:t>পারবে</a:t>
            </a:r>
            <a:r>
              <a:rPr lang="en-US" sz="3200" b="1" dirty="0" smtClean="0">
                <a:solidFill>
                  <a:srgbClr val="0070C0"/>
                </a:solidFill>
                <a:latin typeface="Aparajita Outline Two" pitchFamily="2" charset="0"/>
                <a:ea typeface="NSimSun" pitchFamily="49" charset="-122"/>
              </a:rPr>
              <a:t>।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parajita Outline Two" pitchFamily="2" charset="0"/>
                <a:ea typeface="NSimSun" pitchFamily="49" charset="-122"/>
              </a:rPr>
              <a:t>৩।সময় </a:t>
            </a:r>
            <a:r>
              <a:rPr lang="en-US" sz="3200" b="1" dirty="0" err="1" smtClean="0">
                <a:solidFill>
                  <a:srgbClr val="002060"/>
                </a:solidFill>
                <a:latin typeface="Aparajita Outline Two" pitchFamily="2" charset="0"/>
                <a:ea typeface="NSimSun" pitchFamily="49" charset="-122"/>
              </a:rPr>
              <a:t>নির্ণয়</a:t>
            </a:r>
            <a:r>
              <a:rPr lang="en-US" sz="3200" b="1" dirty="0" smtClean="0">
                <a:solidFill>
                  <a:srgbClr val="002060"/>
                </a:solidFill>
                <a:latin typeface="Aparajita Outline Two" pitchFamily="2" charset="0"/>
                <a:ea typeface="NSimSun" pitchFamily="49" charset="-122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parajita Outline Two" pitchFamily="2" charset="0"/>
                <a:ea typeface="NSimSun" pitchFamily="49" charset="-122"/>
              </a:rPr>
              <a:t>সংক্রান্ত</a:t>
            </a:r>
            <a:r>
              <a:rPr lang="en-US" sz="3200" b="1" dirty="0" smtClean="0">
                <a:solidFill>
                  <a:srgbClr val="002060"/>
                </a:solidFill>
                <a:latin typeface="Aparajita Outline Two" pitchFamily="2" charset="0"/>
                <a:ea typeface="NSimSun" pitchFamily="49" charset="-122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parajita Outline Two" pitchFamily="2" charset="0"/>
                <a:ea typeface="NSimSun" pitchFamily="49" charset="-122"/>
              </a:rPr>
              <a:t>সমস্যার</a:t>
            </a:r>
            <a:r>
              <a:rPr lang="en-US" sz="3200" b="1" dirty="0" smtClean="0">
                <a:solidFill>
                  <a:srgbClr val="002060"/>
                </a:solidFill>
                <a:latin typeface="Aparajita Outline Two" pitchFamily="2" charset="0"/>
                <a:ea typeface="NSimSun" pitchFamily="49" charset="-122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parajita Outline Two" pitchFamily="2" charset="0"/>
                <a:ea typeface="NSimSun" pitchFamily="49" charset="-122"/>
              </a:rPr>
              <a:t>সমাধান</a:t>
            </a:r>
            <a:r>
              <a:rPr lang="en-US" sz="3200" b="1" dirty="0" smtClean="0">
                <a:solidFill>
                  <a:srgbClr val="002060"/>
                </a:solidFill>
                <a:latin typeface="Aparajita Outline Two" pitchFamily="2" charset="0"/>
                <a:ea typeface="NSimSun" pitchFamily="49" charset="-122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parajita Outline Two" pitchFamily="2" charset="0"/>
                <a:ea typeface="NSimSun" pitchFamily="49" charset="-122"/>
              </a:rPr>
              <a:t>করতে</a:t>
            </a:r>
            <a:r>
              <a:rPr lang="en-US" sz="3200" b="1" dirty="0" smtClean="0">
                <a:solidFill>
                  <a:srgbClr val="002060"/>
                </a:solidFill>
                <a:latin typeface="Aparajita Outline Two" pitchFamily="2" charset="0"/>
                <a:ea typeface="NSimSun" pitchFamily="49" charset="-122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parajita Outline Two" pitchFamily="2" charset="0"/>
                <a:ea typeface="NSimSun" pitchFamily="49" charset="-122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Aparajita Outline Two" pitchFamily="2" charset="0"/>
                <a:ea typeface="NSimSun" pitchFamily="49" charset="-122"/>
              </a:rPr>
              <a:t>।</a:t>
            </a:r>
            <a:endParaRPr lang="en-US" sz="3200" b="1" dirty="0">
              <a:solidFill>
                <a:srgbClr val="002060"/>
              </a:solidFill>
              <a:latin typeface="Aparajita Outline Two" pitchFamily="2" charset="0"/>
              <a:ea typeface="NSimSun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মুনাফ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52400"/>
            <a:ext cx="3952875" cy="7620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066800"/>
            <a:ext cx="8686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4953000"/>
            <a:ext cx="731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সরল মুনাফ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28600"/>
            <a:ext cx="4572000" cy="847725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066801"/>
            <a:ext cx="4800600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581400" y="26670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(Simple profit)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200400"/>
            <a:ext cx="800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905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চক্রবৃদ্ধি মুলধ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28600"/>
            <a:ext cx="5772150" cy="9144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066800"/>
            <a:ext cx="5181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895600" y="27432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Compound profit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048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323</Words>
  <Application>Microsoft Office PowerPoint</Application>
  <PresentationFormat>On-screen Show (4:3)</PresentationFormat>
  <Paragraphs>46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 sarkar</dc:creator>
  <cp:lastModifiedBy>mogno</cp:lastModifiedBy>
  <cp:revision>308</cp:revision>
  <dcterms:created xsi:type="dcterms:W3CDTF">2006-08-16T00:00:00Z</dcterms:created>
  <dcterms:modified xsi:type="dcterms:W3CDTF">2020-04-06T06:52:08Z</dcterms:modified>
</cp:coreProperties>
</file>