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21F616"/>
    <a:srgbClr val="FF33CC"/>
    <a:srgbClr val="66FF66"/>
    <a:srgbClr val="00CC00"/>
    <a:srgbClr val="FF0000"/>
    <a:srgbClr val="FF0066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4" autoAdjust="0"/>
  </p:normalViewPr>
  <p:slideViewPr>
    <p:cSldViewPr>
      <p:cViewPr>
        <p:scale>
          <a:sx n="55" d="100"/>
          <a:sy n="55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C6FC4-84EC-456D-80E9-FDE68911EF0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BD933-3639-447D-A4E1-C92DE8AC3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D933-3639-447D-A4E1-C92DE8AC37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533400"/>
            <a:ext cx="6513166" cy="1295398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r>
              <a:rPr lang="en-US" sz="8000" dirty="0"/>
              <a:t>WELCOME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25112"/>
            <a:ext cx="5943600" cy="37392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067800" cy="6705600"/>
          </a:xfrm>
          <a:prstGeom prst="frame">
            <a:avLst>
              <a:gd name="adj1" fmla="val 455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190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rgbClr val="FF00FF"/>
                </a:solidFill>
              </a:rPr>
              <a:t>3.Superlative Degree</a:t>
            </a:r>
            <a:r>
              <a:rPr lang="en-US" sz="3200" dirty="0"/>
              <a:t>:-</a:t>
            </a:r>
            <a:r>
              <a:rPr lang="bn-BD" sz="1800" dirty="0"/>
              <a:t>দুয়ের অধিক ব্যক্তি বা  বস্তুর , দোষ , গুণ বা অবস্থার তুলনা বুঝাতে </a:t>
            </a:r>
            <a:r>
              <a:rPr lang="en-US" sz="2000" dirty="0"/>
              <a:t>Adjective</a:t>
            </a:r>
            <a:r>
              <a:rPr lang="bn-BD" sz="2000" dirty="0"/>
              <a:t> </a:t>
            </a:r>
            <a:r>
              <a:rPr lang="bn-BD" sz="1800" dirty="0"/>
              <a:t>এর যে রূপটি হয় তাকে </a:t>
            </a:r>
            <a:r>
              <a:rPr lang="en-US" sz="2000" dirty="0"/>
              <a:t>Superlative Degree </a:t>
            </a:r>
            <a:r>
              <a:rPr lang="bn-BD" sz="1800" dirty="0"/>
              <a:t>বলে । </a:t>
            </a:r>
            <a:br>
              <a:rPr lang="bn-BD" sz="18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83340"/>
            <a:ext cx="8077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Example:--</a:t>
            </a:r>
            <a:r>
              <a:rPr lang="en-US" sz="3200" dirty="0" err="1"/>
              <a:t>Hasibol</a:t>
            </a:r>
            <a:r>
              <a:rPr lang="en-US" sz="3200" dirty="0"/>
              <a:t> is the most brilliant student in the class.</a:t>
            </a:r>
          </a:p>
          <a:p>
            <a:r>
              <a:rPr lang="en-US" sz="3200" dirty="0"/>
              <a:t>Rima is the most beautiful girl in the school.  </a:t>
            </a:r>
          </a:p>
        </p:txBody>
      </p:sp>
    </p:spTree>
    <p:extLst>
      <p:ext uri="{BB962C8B-B14F-4D97-AF65-F5344CB8AC3E}">
        <p14:creationId xmlns:p14="http://schemas.microsoft.com/office/powerpoint/2010/main" val="13474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71" y="1084950"/>
            <a:ext cx="804672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Some rules from positive degree into</a:t>
            </a:r>
          </a:p>
          <a:p>
            <a:r>
              <a:rPr lang="en-US" sz="4000" dirty="0"/>
              <a:t>Comparative and superlative degree.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667719"/>
            <a:ext cx="183466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Rule-1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860" y="3505200"/>
            <a:ext cx="7086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সাধারণত এক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Syllable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বিশিষ্ট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Adjective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এর শেষে 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ER’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যোগ করে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Comparative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EST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যোগ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Superlative degree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গঠন করা হয়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28940"/>
              </p:ext>
            </p:extLst>
          </p:nvPr>
        </p:nvGraphicFramePr>
        <p:xfrm>
          <a:off x="1295400" y="762000"/>
          <a:ext cx="6096000" cy="541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Positive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Comp</a:t>
                      </a:r>
                      <a:endParaRPr lang="en-US" sz="28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Super</a:t>
                      </a:r>
                      <a:endParaRPr lang="en-US" sz="28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/>
                        <a:t>Black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blacker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blackest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/>
                        <a:t>Bold                 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bolder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boldest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/>
                        <a:t>Bright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brighter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brightest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/>
                        <a:t>Long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Longer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longest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/>
                        <a:t>Tall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tallest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Small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smaller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smallest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/>
                        <a:t>Cold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coldest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05648"/>
              </p:ext>
            </p:extLst>
          </p:nvPr>
        </p:nvGraphicFramePr>
        <p:xfrm>
          <a:off x="-152400" y="8305800"/>
          <a:ext cx="8001000" cy="85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47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Comp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Super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High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higher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highest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Fast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faster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fastest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Near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nearer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nearest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Old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Older/elder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Oldest/eldest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Deep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deeper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deepest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Few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fewer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fewest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Great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greater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greatest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Hard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harder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hardest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Light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Lighter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lightest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Low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Lower 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lowest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Poor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poorer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poorest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r>
                        <a:rPr lang="en-US" sz="2800" dirty="0"/>
                        <a:t>Rich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richer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richest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70317"/>
              </p:ext>
            </p:extLst>
          </p:nvPr>
        </p:nvGraphicFramePr>
        <p:xfrm>
          <a:off x="838200" y="629916"/>
          <a:ext cx="6858000" cy="5542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Near</a:t>
                      </a:r>
                      <a:r>
                        <a:rPr lang="en-US" baseline="0" dirty="0"/>
                        <a:t> 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nearer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nearest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Old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Older/elder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Oldest/eldest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Deep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deeper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deepest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Few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fewer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fewest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Great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Hard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harder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hardest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Light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lighter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lightest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</a:t>
                      </a:r>
                      <a:r>
                        <a:rPr lang="en-US" sz="2400" dirty="0"/>
                        <a:t>owest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  <a:r>
                        <a:rPr lang="en-US" baseline="0" dirty="0"/>
                        <a:t> 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1857">
                <a:tc>
                  <a:txBody>
                    <a:bodyPr/>
                    <a:lstStyle/>
                    <a:p>
                      <a:r>
                        <a:rPr lang="en-US" sz="2400" dirty="0"/>
                        <a:t>Rich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richer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richest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82594"/>
              </p:ext>
            </p:extLst>
          </p:nvPr>
        </p:nvGraphicFramePr>
        <p:xfrm>
          <a:off x="990600" y="640926"/>
          <a:ext cx="7086600" cy="5531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157">
                <a:tc>
                  <a:txBody>
                    <a:bodyPr/>
                    <a:lstStyle/>
                    <a:p>
                      <a:r>
                        <a:rPr lang="en-US" sz="2800" dirty="0"/>
                        <a:t>Positive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Comparative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Superlative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Short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shorter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shortest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Soft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softer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softest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Strong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stronger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strongest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Sweet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sweeter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sweetest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Thick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thicker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thickest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Weak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weaker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weakest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New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Fair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fairer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fairest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400" dirty="0"/>
                        <a:t>Clever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cleverer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cleverest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438400" y="1786275"/>
            <a:ext cx="914400" cy="914400"/>
          </a:xfrm>
          <a:prstGeom prst="star7">
            <a:avLst/>
          </a:prstGeom>
          <a:solidFill>
            <a:srgbClr val="00CC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1771594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Rule:-2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6962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Adjective</a:t>
            </a:r>
            <a:r>
              <a:rPr lang="en-US" dirty="0"/>
              <a:t> </a:t>
            </a:r>
            <a:r>
              <a:rPr lang="bn-BD" dirty="0"/>
              <a:t>এর শেষে ‘</a:t>
            </a:r>
            <a:r>
              <a:rPr lang="en-US" dirty="0"/>
              <a:t>E</a:t>
            </a:r>
            <a:r>
              <a:rPr lang="bn-BD" dirty="0"/>
              <a:t>’</a:t>
            </a:r>
            <a:r>
              <a:rPr lang="en-US" dirty="0"/>
              <a:t> </a:t>
            </a:r>
            <a:r>
              <a:rPr lang="bn-BD" dirty="0"/>
              <a:t>থাকলে শুধু </a:t>
            </a:r>
            <a:r>
              <a:rPr lang="en-US" dirty="0"/>
              <a:t>‘R’</a:t>
            </a:r>
            <a:r>
              <a:rPr lang="bn-BD" dirty="0"/>
              <a:t> যোগ করে </a:t>
            </a:r>
            <a:r>
              <a:rPr lang="en-US" dirty="0"/>
              <a:t>COMPARATIVE</a:t>
            </a:r>
            <a:r>
              <a:rPr lang="bn-BD" dirty="0"/>
              <a:t> এবং</a:t>
            </a:r>
            <a:r>
              <a:rPr lang="en-US" dirty="0"/>
              <a:t> </a:t>
            </a:r>
            <a:r>
              <a:rPr lang="bn-BD" dirty="0"/>
              <a:t> </a:t>
            </a:r>
            <a:endParaRPr lang="bn-IN" dirty="0" smtClean="0"/>
          </a:p>
          <a:p>
            <a:pPr algn="ctr"/>
            <a:r>
              <a:rPr lang="en-US" dirty="0" smtClean="0"/>
              <a:t>‘</a:t>
            </a:r>
            <a:r>
              <a:rPr lang="en-US" dirty="0"/>
              <a:t>ST’ </a:t>
            </a:r>
            <a:r>
              <a:rPr lang="bn-BD" dirty="0"/>
              <a:t>যোগ </a:t>
            </a:r>
            <a:r>
              <a:rPr lang="en-US" dirty="0"/>
              <a:t>Superlative degree </a:t>
            </a:r>
            <a:r>
              <a:rPr lang="bn-BD" dirty="0"/>
              <a:t>গঠন করতে হয়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2240"/>
              </p:ext>
            </p:extLst>
          </p:nvPr>
        </p:nvGraphicFramePr>
        <p:xfrm>
          <a:off x="1295400" y="533400"/>
          <a:ext cx="6019800" cy="57949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448">
                <a:tc>
                  <a:txBody>
                    <a:bodyPr/>
                    <a:lstStyle/>
                    <a:p>
                      <a:r>
                        <a:rPr lang="en-US" sz="2000" dirty="0"/>
                        <a:t>Positive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Comparative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Superlative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Wise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wiser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wisest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Fine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Safe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safer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safest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Brave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braver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bravest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Large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Late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Able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abler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ablest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Wide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wider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widest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Blue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bluer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bluest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Gentle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gentler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gentlest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Nice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nicer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nicest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r>
                        <a:rPr lang="en-US" sz="1600" dirty="0"/>
                        <a:t>Pale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paler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palest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34687">
                <a:tc>
                  <a:txBody>
                    <a:bodyPr/>
                    <a:lstStyle/>
                    <a:p>
                      <a:r>
                        <a:rPr lang="en-US" sz="1600" dirty="0"/>
                        <a:t>True</a:t>
                      </a:r>
                    </a:p>
                    <a:p>
                      <a:r>
                        <a:rPr lang="en-US" sz="1600" dirty="0"/>
                        <a:t>White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Truer</a:t>
                      </a:r>
                    </a:p>
                    <a:p>
                      <a:r>
                        <a:rPr lang="en-US" sz="1600" dirty="0"/>
                        <a:t>whiter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Truest</a:t>
                      </a:r>
                    </a:p>
                    <a:p>
                      <a:r>
                        <a:rPr lang="en-US" sz="1600" dirty="0"/>
                        <a:t>whitest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438400"/>
            <a:ext cx="8458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ADJECTIVE</a:t>
            </a:r>
            <a:r>
              <a:rPr lang="bn-BD" sz="2400" dirty="0">
                <a:solidFill>
                  <a:srgbClr val="000099"/>
                </a:solidFill>
              </a:rPr>
              <a:t> এর শেষে </a:t>
            </a:r>
            <a:r>
              <a:rPr lang="en-US" sz="2400" dirty="0">
                <a:solidFill>
                  <a:srgbClr val="000099"/>
                </a:solidFill>
              </a:rPr>
              <a:t>Y </a:t>
            </a:r>
            <a:r>
              <a:rPr lang="bn-BD" sz="2400" dirty="0">
                <a:solidFill>
                  <a:srgbClr val="000099"/>
                </a:solidFill>
              </a:rPr>
              <a:t>থাকলে এবং </a:t>
            </a:r>
            <a:r>
              <a:rPr lang="en-US" sz="2400" dirty="0">
                <a:solidFill>
                  <a:srgbClr val="000099"/>
                </a:solidFill>
              </a:rPr>
              <a:t>Y </a:t>
            </a:r>
            <a:r>
              <a:rPr lang="bn-BD" sz="2400" dirty="0">
                <a:solidFill>
                  <a:srgbClr val="000099"/>
                </a:solidFill>
              </a:rPr>
              <a:t>এর পূর্বে </a:t>
            </a:r>
            <a:r>
              <a:rPr lang="en-US" sz="2400" dirty="0" smtClean="0">
                <a:solidFill>
                  <a:srgbClr val="000099"/>
                </a:solidFill>
              </a:rPr>
              <a:t>CONSONANT</a:t>
            </a:r>
            <a:r>
              <a:rPr lang="bn-IN" sz="2400" dirty="0">
                <a:solidFill>
                  <a:srgbClr val="000099"/>
                </a:solidFill>
              </a:rPr>
              <a:t> </a:t>
            </a:r>
            <a:r>
              <a:rPr lang="bn-BD" sz="2400" dirty="0" smtClean="0">
                <a:solidFill>
                  <a:srgbClr val="000099"/>
                </a:solidFill>
              </a:rPr>
              <a:t>থাকলে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>
                <a:solidFill>
                  <a:srgbClr val="000099"/>
                </a:solidFill>
              </a:rPr>
              <a:t>Y</a:t>
            </a:r>
            <a:r>
              <a:rPr lang="bn-BD" sz="2400" dirty="0">
                <a:solidFill>
                  <a:srgbClr val="000099"/>
                </a:solidFill>
              </a:rPr>
              <a:t> এর স্থলে </a:t>
            </a:r>
            <a:r>
              <a:rPr lang="en-US" sz="2800" dirty="0">
                <a:solidFill>
                  <a:srgbClr val="000099"/>
                </a:solidFill>
              </a:rPr>
              <a:t>I</a:t>
            </a:r>
            <a:r>
              <a:rPr lang="bn-BD" sz="2800" dirty="0">
                <a:solidFill>
                  <a:srgbClr val="000099"/>
                </a:solidFill>
              </a:rPr>
              <a:t> </a:t>
            </a:r>
            <a:endParaRPr lang="bn-IN" sz="2800" dirty="0" smtClean="0">
              <a:solidFill>
                <a:srgbClr val="000099"/>
              </a:solidFill>
            </a:endParaRPr>
          </a:p>
          <a:p>
            <a:pPr algn="ctr"/>
            <a:r>
              <a:rPr lang="bn-BD" sz="2800" dirty="0" smtClean="0">
                <a:solidFill>
                  <a:srgbClr val="000099"/>
                </a:solidFill>
              </a:rPr>
              <a:t>হয় </a:t>
            </a:r>
            <a:r>
              <a:rPr lang="bn-BD" sz="2400" dirty="0">
                <a:solidFill>
                  <a:srgbClr val="000099"/>
                </a:solidFill>
              </a:rPr>
              <a:t>এবং পরে</a:t>
            </a:r>
            <a:r>
              <a:rPr lang="en-US" sz="2400" dirty="0">
                <a:solidFill>
                  <a:srgbClr val="000099"/>
                </a:solidFill>
              </a:rPr>
              <a:t> ER </a:t>
            </a:r>
            <a:r>
              <a:rPr lang="bn-BD" sz="2400" dirty="0">
                <a:solidFill>
                  <a:srgbClr val="000099"/>
                </a:solidFill>
              </a:rPr>
              <a:t> যোগ করে </a:t>
            </a:r>
            <a:r>
              <a:rPr lang="en-US" sz="2400" dirty="0">
                <a:solidFill>
                  <a:srgbClr val="000099"/>
                </a:solidFill>
              </a:rPr>
              <a:t>COMPARATIVE </a:t>
            </a:r>
            <a:r>
              <a:rPr lang="bn-BD" sz="2400" dirty="0">
                <a:solidFill>
                  <a:srgbClr val="000099"/>
                </a:solidFill>
              </a:rPr>
              <a:t>এবং </a:t>
            </a:r>
            <a:r>
              <a:rPr lang="en-US" sz="2400" dirty="0">
                <a:solidFill>
                  <a:srgbClr val="000099"/>
                </a:solidFill>
              </a:rPr>
              <a:t>EST </a:t>
            </a:r>
            <a:r>
              <a:rPr lang="bn-BD" sz="2400" dirty="0">
                <a:solidFill>
                  <a:srgbClr val="000099"/>
                </a:solidFill>
              </a:rPr>
              <a:t>যোগ </a:t>
            </a:r>
            <a:endParaRPr lang="bn-IN" sz="2400" dirty="0" smtClean="0">
              <a:solidFill>
                <a:srgbClr val="000099"/>
              </a:solidFill>
            </a:endParaRPr>
          </a:p>
          <a:p>
            <a:pPr algn="ctr"/>
            <a:r>
              <a:rPr lang="bn-BD" sz="2400" dirty="0" smtClean="0">
                <a:solidFill>
                  <a:srgbClr val="000099"/>
                </a:solidFill>
              </a:rPr>
              <a:t>করে </a:t>
            </a:r>
            <a:r>
              <a:rPr lang="en-US" sz="2400" dirty="0">
                <a:solidFill>
                  <a:srgbClr val="000099"/>
                </a:solidFill>
              </a:rPr>
              <a:t>SUPERLATIVE DEGREE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bn-BD" sz="2400" dirty="0">
                <a:solidFill>
                  <a:srgbClr val="000099"/>
                </a:solidFill>
              </a:rPr>
              <a:t>গঠন করতে হয় ।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764" y="909269"/>
            <a:ext cx="203747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Rule:-3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133600" y="909269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28600" y="304800"/>
            <a:ext cx="8763000" cy="6019800"/>
          </a:xfrm>
          <a:prstGeom prst="frame">
            <a:avLst>
              <a:gd name="adj1" fmla="val 304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19307"/>
              </p:ext>
            </p:extLst>
          </p:nvPr>
        </p:nvGraphicFramePr>
        <p:xfrm>
          <a:off x="914400" y="1371597"/>
          <a:ext cx="7239000" cy="3581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629"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COMPARATIVE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SUPERLATIVE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Holy</a:t>
                      </a:r>
                      <a:r>
                        <a:rPr lang="en-US" sz="1800" dirty="0"/>
                        <a:t> </a:t>
                      </a:r>
                      <a:r>
                        <a:rPr lang="bn-BD" sz="1800" dirty="0"/>
                        <a:t>( পবিত্র)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holier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holiest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Merry</a:t>
                      </a:r>
                      <a:r>
                        <a:rPr lang="bn-BD" sz="2000" baseline="0" dirty="0"/>
                        <a:t> </a:t>
                      </a:r>
                      <a:r>
                        <a:rPr lang="bn-BD" sz="1800" baseline="0" dirty="0"/>
                        <a:t> </a:t>
                      </a:r>
                      <a:r>
                        <a:rPr lang="bn-BD" sz="1600" baseline="0" dirty="0"/>
                        <a:t>(</a:t>
                      </a:r>
                      <a:r>
                        <a:rPr lang="bn-BD" sz="1600" dirty="0"/>
                        <a:t>উতফুল্ল)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merrier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merriest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Mighty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mightier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mightiest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Sly  </a:t>
                      </a:r>
                      <a:r>
                        <a:rPr lang="en-US" sz="1800" dirty="0"/>
                        <a:t> </a:t>
                      </a:r>
                      <a:r>
                        <a:rPr lang="bn-BD" sz="1800" dirty="0"/>
                        <a:t>(</a:t>
                      </a:r>
                      <a:r>
                        <a:rPr lang="bn-BD" sz="1800" baseline="0" dirty="0"/>
                        <a:t> ধূর্ত   )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Pretty   </a:t>
                      </a:r>
                      <a:r>
                        <a:rPr lang="en-US" sz="1600" dirty="0"/>
                        <a:t> </a:t>
                      </a:r>
                      <a:r>
                        <a:rPr lang="bn-BD" sz="1600" dirty="0"/>
                        <a:t>(সুশ্রি)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prettier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prettiest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sz="2400" dirty="0"/>
                        <a:t>Lovely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lovelier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loveiest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1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8600"/>
            <a:ext cx="8785225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83809"/>
            <a:ext cx="2340265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RULE:- 4</a:t>
            </a:r>
          </a:p>
        </p:txBody>
      </p:sp>
      <p:sp>
        <p:nvSpPr>
          <p:cNvPr id="3" name="6-Point Star 2"/>
          <p:cNvSpPr/>
          <p:nvPr/>
        </p:nvSpPr>
        <p:spPr>
          <a:xfrm>
            <a:off x="1800952" y="493614"/>
            <a:ext cx="914400" cy="1092591"/>
          </a:xfrm>
          <a:prstGeom prst="star6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36428"/>
            <a:ext cx="7162800" cy="984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Adjective  </a:t>
            </a:r>
            <a:r>
              <a:rPr lang="bn-BD" dirty="0">
                <a:solidFill>
                  <a:srgbClr val="0000CC"/>
                </a:solidFill>
              </a:rPr>
              <a:t> এর শেষে </a:t>
            </a:r>
            <a:r>
              <a:rPr lang="en-US" dirty="0">
                <a:solidFill>
                  <a:srgbClr val="0000CC"/>
                </a:solidFill>
              </a:rPr>
              <a:t>Y </a:t>
            </a:r>
            <a:r>
              <a:rPr lang="bn-BD" dirty="0">
                <a:solidFill>
                  <a:srgbClr val="0000CC"/>
                </a:solidFill>
              </a:rPr>
              <a:t> থাকলে এবং </a:t>
            </a:r>
            <a:r>
              <a:rPr lang="en-US" dirty="0">
                <a:solidFill>
                  <a:srgbClr val="0000CC"/>
                </a:solidFill>
              </a:rPr>
              <a:t> Y  </a:t>
            </a:r>
            <a:r>
              <a:rPr lang="bn-BD" dirty="0">
                <a:solidFill>
                  <a:srgbClr val="0000CC"/>
                </a:solidFill>
              </a:rPr>
              <a:t>এর পূর্বে </a:t>
            </a:r>
            <a:r>
              <a:rPr lang="en-US" dirty="0">
                <a:solidFill>
                  <a:srgbClr val="0000CC"/>
                </a:solidFill>
              </a:rPr>
              <a:t>Vowel  </a:t>
            </a:r>
            <a:r>
              <a:rPr lang="bn-BD" dirty="0">
                <a:solidFill>
                  <a:srgbClr val="0000CC"/>
                </a:solidFill>
              </a:rPr>
              <a:t>থাকলে  </a:t>
            </a:r>
            <a:r>
              <a:rPr lang="en-US" dirty="0">
                <a:solidFill>
                  <a:srgbClr val="0000CC"/>
                </a:solidFill>
              </a:rPr>
              <a:t>Y  </a:t>
            </a:r>
            <a:r>
              <a:rPr lang="bn-BD" dirty="0">
                <a:solidFill>
                  <a:srgbClr val="0000CC"/>
                </a:solidFill>
              </a:rPr>
              <a:t>এর কোন পরিবর্তন হয় না</a:t>
            </a:r>
            <a:r>
              <a:rPr lang="bn-BD" sz="2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,Y  </a:t>
            </a:r>
            <a:r>
              <a:rPr lang="bn-BD" sz="2000" dirty="0">
                <a:solidFill>
                  <a:srgbClr val="0000CC"/>
                </a:solidFill>
              </a:rPr>
              <a:t>এর শেষে </a:t>
            </a:r>
            <a:r>
              <a:rPr lang="en-US" sz="2000" dirty="0">
                <a:solidFill>
                  <a:srgbClr val="0000CC"/>
                </a:solidFill>
              </a:rPr>
              <a:t>ER </a:t>
            </a:r>
            <a:r>
              <a:rPr lang="bn-BD" sz="2000" dirty="0">
                <a:solidFill>
                  <a:srgbClr val="0000CC"/>
                </a:solidFill>
              </a:rPr>
              <a:t>যোগ করে </a:t>
            </a:r>
            <a:r>
              <a:rPr lang="en-US" sz="2000" dirty="0">
                <a:solidFill>
                  <a:srgbClr val="0000CC"/>
                </a:solidFill>
              </a:rPr>
              <a:t>Comparative </a:t>
            </a:r>
            <a:r>
              <a:rPr lang="bn-BD" sz="2000" dirty="0">
                <a:solidFill>
                  <a:srgbClr val="0000CC"/>
                </a:solidFill>
              </a:rPr>
              <a:t>এবং </a:t>
            </a:r>
            <a:r>
              <a:rPr lang="en-US" sz="2000" dirty="0">
                <a:solidFill>
                  <a:srgbClr val="0000CC"/>
                </a:solidFill>
              </a:rPr>
              <a:t>EST </a:t>
            </a:r>
            <a:r>
              <a:rPr lang="bn-BD" sz="2000" dirty="0">
                <a:solidFill>
                  <a:srgbClr val="0000CC"/>
                </a:solidFill>
              </a:rPr>
              <a:t> যোগ করে</a:t>
            </a:r>
            <a:r>
              <a:rPr lang="en-US" sz="2000" dirty="0">
                <a:solidFill>
                  <a:srgbClr val="0000CC"/>
                </a:solidFill>
              </a:rPr>
              <a:t>  Superlative degree </a:t>
            </a:r>
            <a:r>
              <a:rPr lang="bn-BD" sz="2000" dirty="0">
                <a:solidFill>
                  <a:srgbClr val="0000CC"/>
                </a:solidFill>
              </a:rPr>
              <a:t>গঠন করতে হয় </a:t>
            </a:r>
            <a:r>
              <a:rPr lang="bn-BD" sz="1600" dirty="0">
                <a:solidFill>
                  <a:srgbClr val="0000CC"/>
                </a:solidFill>
              </a:rPr>
              <a:t>।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69068"/>
              </p:ext>
            </p:extLst>
          </p:nvPr>
        </p:nvGraphicFramePr>
        <p:xfrm>
          <a:off x="609601" y="3276598"/>
          <a:ext cx="7696200" cy="29108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2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8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6197">
                <a:tc>
                  <a:txBody>
                    <a:bodyPr/>
                    <a:lstStyle/>
                    <a:p>
                      <a:r>
                        <a:rPr lang="en-US" sz="2800" dirty="0"/>
                        <a:t>Positive</a:t>
                      </a:r>
                      <a:endParaRPr lang="en-US" sz="28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comparative</a:t>
                      </a:r>
                      <a:endParaRPr lang="en-US" sz="28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superlative</a:t>
                      </a:r>
                      <a:endParaRPr lang="en-US" sz="28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056">
                <a:tc>
                  <a:txBody>
                    <a:bodyPr/>
                    <a:lstStyle/>
                    <a:p>
                      <a:r>
                        <a:rPr lang="en-US" sz="2400" dirty="0"/>
                        <a:t>Gay</a:t>
                      </a:r>
                      <a:r>
                        <a:rPr lang="bn-BD" sz="2400" dirty="0"/>
                        <a:t>     </a:t>
                      </a:r>
                      <a:r>
                        <a:rPr lang="bn-BD" sz="2000" dirty="0"/>
                        <a:t>প্রফুল্ল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gayer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gayest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056">
                <a:tc>
                  <a:txBody>
                    <a:bodyPr/>
                    <a:lstStyle/>
                    <a:p>
                      <a:r>
                        <a:rPr lang="en-US" sz="2400" dirty="0"/>
                        <a:t>Grey</a:t>
                      </a:r>
                      <a:r>
                        <a:rPr lang="en-US" sz="2400" baseline="0" dirty="0"/>
                        <a:t>      </a:t>
                      </a:r>
                      <a:r>
                        <a:rPr lang="bn-BD" sz="2400" baseline="0" dirty="0"/>
                        <a:t>ধূসর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greyer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greyest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" y="127000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85801"/>
            <a:ext cx="4267200" cy="9143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INTRODUCE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300" y="1639011"/>
            <a:ext cx="7543800" cy="106680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/>
              <a:t>Teacher and Class Introduce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2989421"/>
            <a:ext cx="3810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Class:-  seven</a:t>
            </a:r>
          </a:p>
          <a:p>
            <a:r>
              <a:rPr lang="en-US" sz="2800" dirty="0" err="1"/>
              <a:t>Subj</a:t>
            </a:r>
            <a:r>
              <a:rPr lang="en-US" sz="2800" dirty="0"/>
              <a:t>:- English 2</a:t>
            </a:r>
            <a:r>
              <a:rPr lang="en-US" sz="2800" baseline="30000" dirty="0"/>
              <a:t>nd</a:t>
            </a:r>
            <a:r>
              <a:rPr lang="en-US" sz="2800" dirty="0"/>
              <a:t> paper.</a:t>
            </a:r>
          </a:p>
          <a:p>
            <a:r>
              <a:rPr lang="en-US" sz="2800" dirty="0"/>
              <a:t>Time:-45.m.</a:t>
            </a:r>
          </a:p>
          <a:p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2743200"/>
            <a:ext cx="4191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err="1"/>
              <a:t>Sharmin</a:t>
            </a:r>
            <a:r>
              <a:rPr lang="en-US" sz="2400" b="1" i="1" dirty="0"/>
              <a:t> </a:t>
            </a:r>
            <a:r>
              <a:rPr lang="en-US" sz="2400" b="1" i="1" dirty="0" err="1"/>
              <a:t>akther</a:t>
            </a:r>
            <a:r>
              <a:rPr lang="en-US" sz="2400" b="1" i="1" dirty="0"/>
              <a:t> </a:t>
            </a:r>
            <a:r>
              <a:rPr lang="en-US" sz="2400" b="1" i="1" dirty="0" err="1"/>
              <a:t>sumi</a:t>
            </a:r>
            <a:r>
              <a:rPr lang="en-US" sz="2400" b="1" i="1" dirty="0"/>
              <a:t>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ASS.HEAD TEACHER,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Sunshine model high school,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Mirpur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bahubal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Co-</a:t>
            </a:r>
            <a:r>
              <a:rPr lang="en-US" sz="2400" dirty="0" err="1">
                <a:solidFill>
                  <a:schemeClr val="bg1"/>
                </a:solidFill>
              </a:rPr>
              <a:t>ordinator</a:t>
            </a:r>
            <a:r>
              <a:rPr lang="en-US" sz="2400" dirty="0">
                <a:solidFill>
                  <a:schemeClr val="bg1"/>
                </a:solidFill>
              </a:rPr>
              <a:t> of British council </a:t>
            </a:r>
            <a:r>
              <a:rPr lang="en-US" sz="2400" dirty="0" err="1">
                <a:solidFill>
                  <a:schemeClr val="bg1"/>
                </a:solidFill>
              </a:rPr>
              <a:t>conecting</a:t>
            </a:r>
            <a:r>
              <a:rPr lang="en-US" sz="2400" dirty="0">
                <a:solidFill>
                  <a:schemeClr val="bg1"/>
                </a:solidFill>
              </a:rPr>
              <a:t> class-room.</a:t>
            </a:r>
          </a:p>
        </p:txBody>
      </p:sp>
    </p:spTree>
    <p:extLst>
      <p:ext uri="{BB962C8B-B14F-4D97-AF65-F5344CB8AC3E}">
        <p14:creationId xmlns:p14="http://schemas.microsoft.com/office/powerpoint/2010/main" val="1175566031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28601"/>
            <a:ext cx="24384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Rule:-5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2124089" y="94566"/>
            <a:ext cx="914400" cy="914400"/>
          </a:xfrm>
          <a:prstGeom prst="star5">
            <a:avLst/>
          </a:prstGeom>
          <a:solidFill>
            <a:srgbClr val="00CC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073553"/>
            <a:ext cx="7772400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Adjective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এর শেষে একটি</a:t>
            </a:r>
            <a:r>
              <a:rPr lang="bn-BD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Consonant </a:t>
            </a:r>
            <a:r>
              <a:rPr lang="bn-BD" dirty="0">
                <a:solidFill>
                  <a:srgbClr val="0000FF"/>
                </a:solidFill>
              </a:rPr>
              <a:t>থাকলে এবং তার পূর্বে একটি </a:t>
            </a:r>
            <a:r>
              <a:rPr lang="en-US" sz="2400" dirty="0">
                <a:solidFill>
                  <a:srgbClr val="0000FF"/>
                </a:solidFill>
              </a:rPr>
              <a:t>vowe</a:t>
            </a:r>
            <a:r>
              <a:rPr lang="en-US" dirty="0">
                <a:solidFill>
                  <a:srgbClr val="0000FF"/>
                </a:solidFill>
              </a:rPr>
              <a:t>l </a:t>
            </a:r>
            <a:r>
              <a:rPr lang="bn-BD" dirty="0">
                <a:solidFill>
                  <a:srgbClr val="0000FF"/>
                </a:solidFill>
              </a:rPr>
              <a:t>থাকলে শেষ </a:t>
            </a:r>
            <a:r>
              <a:rPr lang="en-US" sz="2400" dirty="0">
                <a:solidFill>
                  <a:srgbClr val="0000FF"/>
                </a:solidFill>
              </a:rPr>
              <a:t>consonant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bn-BD" dirty="0">
                <a:solidFill>
                  <a:srgbClr val="0000FF"/>
                </a:solidFill>
              </a:rPr>
              <a:t>টি দ্বিত্ব </a:t>
            </a:r>
            <a:r>
              <a:rPr lang="en-US" sz="2400" dirty="0">
                <a:solidFill>
                  <a:srgbClr val="0000FF"/>
                </a:solidFill>
              </a:rPr>
              <a:t>(double) </a:t>
            </a:r>
            <a:r>
              <a:rPr lang="bn-BD" dirty="0">
                <a:solidFill>
                  <a:srgbClr val="0000FF"/>
                </a:solidFill>
              </a:rPr>
              <a:t>হয় এবং শেষে</a:t>
            </a:r>
            <a:r>
              <a:rPr lang="bn-BD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ER </a:t>
            </a:r>
            <a:r>
              <a:rPr lang="bn-BD" sz="2400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sz="2400" dirty="0">
                <a:solidFill>
                  <a:srgbClr val="0000FF"/>
                </a:solidFill>
              </a:rPr>
              <a:t>comparative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এবং </a:t>
            </a:r>
            <a:r>
              <a:rPr lang="en-US" sz="2400" dirty="0">
                <a:solidFill>
                  <a:srgbClr val="0000FF"/>
                </a:solidFill>
              </a:rPr>
              <a:t>EST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sz="2400" dirty="0">
                <a:solidFill>
                  <a:srgbClr val="0000FF"/>
                </a:solidFill>
              </a:rPr>
              <a:t>Superlative degree </a:t>
            </a:r>
            <a:r>
              <a:rPr lang="bn-BD" dirty="0">
                <a:solidFill>
                  <a:srgbClr val="0000FF"/>
                </a:solidFill>
              </a:rPr>
              <a:t>গঠন করতে হয় ।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71661"/>
              </p:ext>
            </p:extLst>
          </p:nvPr>
        </p:nvGraphicFramePr>
        <p:xfrm>
          <a:off x="685799" y="2829679"/>
          <a:ext cx="7848599" cy="32663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6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6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6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Positive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Comparative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Superlative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Big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bigger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biggest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Fat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fatter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fattest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863">
                <a:tc>
                  <a:txBody>
                    <a:bodyPr/>
                    <a:lstStyle/>
                    <a:p>
                      <a:r>
                        <a:rPr lang="en-US" sz="1600" dirty="0"/>
                        <a:t>Hot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hotter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hottest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Fit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fitter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fittest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Mad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madder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maddest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4357">
                <a:tc>
                  <a:txBody>
                    <a:bodyPr/>
                    <a:lstStyle/>
                    <a:p>
                      <a:r>
                        <a:rPr lang="en-US" sz="1400" dirty="0"/>
                        <a:t>Red</a:t>
                      </a:r>
                    </a:p>
                    <a:p>
                      <a:r>
                        <a:rPr lang="en-US" sz="1400" dirty="0"/>
                        <a:t>Sad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Redder</a:t>
                      </a:r>
                    </a:p>
                    <a:p>
                      <a:r>
                        <a:rPr lang="en-US" sz="1400" dirty="0"/>
                        <a:t>sadder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Reddest</a:t>
                      </a:r>
                    </a:p>
                    <a:p>
                      <a:r>
                        <a:rPr lang="en-US" sz="1400" dirty="0"/>
                        <a:t>saddest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383">
                <a:tc>
                  <a:txBody>
                    <a:bodyPr/>
                    <a:lstStyle/>
                    <a:p>
                      <a:r>
                        <a:rPr lang="en-US" sz="1600" dirty="0"/>
                        <a:t>Thin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thinner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thinnest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6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04800"/>
            <a:ext cx="35052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Rule:-6</a:t>
            </a:r>
          </a:p>
        </p:txBody>
      </p:sp>
      <p:sp>
        <p:nvSpPr>
          <p:cNvPr id="3" name="Sun 2"/>
          <p:cNvSpPr/>
          <p:nvPr/>
        </p:nvSpPr>
        <p:spPr>
          <a:xfrm>
            <a:off x="2209800" y="243591"/>
            <a:ext cx="914400" cy="914400"/>
          </a:xfrm>
          <a:prstGeom prst="su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962" y="1300017"/>
            <a:ext cx="8610600" cy="17235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Adjective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এর শেষে যদি একটি</a:t>
            </a:r>
            <a:r>
              <a:rPr lang="en-US" dirty="0">
                <a:solidFill>
                  <a:srgbClr val="0000FF"/>
                </a:solidFill>
              </a:rPr>
              <a:t> CONSONANT </a:t>
            </a:r>
            <a:r>
              <a:rPr lang="bn-BD" dirty="0">
                <a:solidFill>
                  <a:srgbClr val="0000FF"/>
                </a:solidFill>
              </a:rPr>
              <a:t>অথবা দুইটি </a:t>
            </a:r>
            <a:r>
              <a:rPr lang="en-US" dirty="0">
                <a:solidFill>
                  <a:srgbClr val="0000FF"/>
                </a:solidFill>
              </a:rPr>
              <a:t>CONSONANT </a:t>
            </a:r>
            <a:r>
              <a:rPr lang="bn-BD" dirty="0">
                <a:solidFill>
                  <a:srgbClr val="0000FF"/>
                </a:solidFill>
              </a:rPr>
              <a:t>থাকে এবং তার পূর্বে দুইটি </a:t>
            </a:r>
            <a:r>
              <a:rPr lang="en-US" dirty="0">
                <a:solidFill>
                  <a:srgbClr val="0000FF"/>
                </a:solidFill>
              </a:rPr>
              <a:t>VOWEL </a:t>
            </a:r>
            <a:r>
              <a:rPr lang="bn-BD" dirty="0">
                <a:solidFill>
                  <a:srgbClr val="0000FF"/>
                </a:solidFill>
              </a:rPr>
              <a:t>থাকে তাহলে শেষে </a:t>
            </a:r>
            <a:r>
              <a:rPr lang="en-US" dirty="0">
                <a:solidFill>
                  <a:srgbClr val="0000FF"/>
                </a:solidFill>
              </a:rPr>
              <a:t>ER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dirty="0">
                <a:solidFill>
                  <a:srgbClr val="0000FF"/>
                </a:solidFill>
              </a:rPr>
              <a:t>COMPARATIVE </a:t>
            </a:r>
            <a:r>
              <a:rPr lang="bn-BD" dirty="0">
                <a:solidFill>
                  <a:srgbClr val="0000FF"/>
                </a:solidFill>
              </a:rPr>
              <a:t>এবং </a:t>
            </a:r>
            <a:r>
              <a:rPr lang="en-US" dirty="0">
                <a:solidFill>
                  <a:srgbClr val="0000FF"/>
                </a:solidFill>
              </a:rPr>
              <a:t>EST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dirty="0">
                <a:solidFill>
                  <a:srgbClr val="0000FF"/>
                </a:solidFill>
              </a:rPr>
              <a:t>SUPERLATIVE DEGREE </a:t>
            </a:r>
            <a:r>
              <a:rPr lang="bn-BD" dirty="0">
                <a:solidFill>
                  <a:srgbClr val="0000FF"/>
                </a:solidFill>
              </a:rPr>
              <a:t> গঠন করতে হয় ।(শেশে দুইটি</a:t>
            </a:r>
            <a:r>
              <a:rPr lang="bn-BD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consonant </a:t>
            </a:r>
            <a:r>
              <a:rPr lang="bn-BD" dirty="0">
                <a:solidFill>
                  <a:srgbClr val="0000FF"/>
                </a:solidFill>
              </a:rPr>
              <a:t>এবং তার পূর্বে একটি </a:t>
            </a:r>
            <a:r>
              <a:rPr lang="en-US" sz="2000" dirty="0">
                <a:solidFill>
                  <a:srgbClr val="0000FF"/>
                </a:solidFill>
              </a:rPr>
              <a:t>vowel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bn-BD" dirty="0">
                <a:solidFill>
                  <a:srgbClr val="0000FF"/>
                </a:solidFill>
              </a:rPr>
              <a:t>এরূপ ক্ষেত্রেও </a:t>
            </a:r>
            <a:r>
              <a:rPr lang="en-US" dirty="0">
                <a:solidFill>
                  <a:srgbClr val="0000FF"/>
                </a:solidFill>
              </a:rPr>
              <a:t>ER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dirty="0">
                <a:solidFill>
                  <a:srgbClr val="0000FF"/>
                </a:solidFill>
              </a:rPr>
              <a:t>COMPERATIVE</a:t>
            </a:r>
            <a:r>
              <a:rPr lang="bn-BD" dirty="0">
                <a:solidFill>
                  <a:srgbClr val="0000FF"/>
                </a:solidFill>
              </a:rPr>
              <a:t> এবং </a:t>
            </a:r>
            <a:r>
              <a:rPr lang="en-US" dirty="0">
                <a:solidFill>
                  <a:srgbClr val="0000FF"/>
                </a:solidFill>
              </a:rPr>
              <a:t>EST </a:t>
            </a:r>
            <a:r>
              <a:rPr lang="bn-BD" dirty="0">
                <a:solidFill>
                  <a:srgbClr val="0000FF"/>
                </a:solidFill>
              </a:rPr>
              <a:t>যোগ করে </a:t>
            </a:r>
            <a:r>
              <a:rPr lang="en-US" dirty="0">
                <a:solidFill>
                  <a:srgbClr val="0000FF"/>
                </a:solidFill>
              </a:rPr>
              <a:t>SUPERLATIVE DEGREE</a:t>
            </a:r>
            <a:r>
              <a:rPr lang="bn-BD" dirty="0">
                <a:solidFill>
                  <a:srgbClr val="0000FF"/>
                </a:solidFill>
              </a:rPr>
              <a:t> করতে হয়  । যেমনঃ-</a:t>
            </a:r>
            <a:r>
              <a:rPr lang="en-US" sz="2400" dirty="0">
                <a:solidFill>
                  <a:srgbClr val="0000FF"/>
                </a:solidFill>
              </a:rPr>
              <a:t>Thick—thicker—thickes</a:t>
            </a:r>
            <a:r>
              <a:rPr lang="en-US" dirty="0">
                <a:solidFill>
                  <a:srgbClr val="0000FF"/>
                </a:solidFill>
              </a:rPr>
              <a:t>t 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51592"/>
              </p:ext>
            </p:extLst>
          </p:nvPr>
        </p:nvGraphicFramePr>
        <p:xfrm>
          <a:off x="914400" y="3202510"/>
          <a:ext cx="7162800" cy="335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33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comparative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superlative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Broad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broader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broadest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Deep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deeper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deepest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Poor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211">
                <a:tc>
                  <a:txBody>
                    <a:bodyPr/>
                    <a:lstStyle/>
                    <a:p>
                      <a:r>
                        <a:rPr lang="en-US" sz="2000" dirty="0"/>
                        <a:t>Clean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cleaner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cleanest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Great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greater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greatest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Green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greener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greenest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dirty="0"/>
                        <a:t>Weak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weaker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weakest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8" y="219164"/>
            <a:ext cx="9028951" cy="641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1223" y="587514"/>
            <a:ext cx="274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Rule:--</a:t>
            </a:r>
            <a:r>
              <a:rPr lang="en-US" sz="2000" dirty="0">
                <a:solidFill>
                  <a:prstClr val="black"/>
                </a:solidFill>
              </a:rPr>
              <a:t>7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4" name="5-Point Star 3"/>
          <p:cNvSpPr/>
          <p:nvPr/>
        </p:nvSpPr>
        <p:spPr>
          <a:xfrm>
            <a:off x="1720947" y="381000"/>
            <a:ext cx="914400" cy="914400"/>
          </a:xfrm>
          <a:prstGeom prst="star5">
            <a:avLst/>
          </a:prstGeom>
          <a:solidFill>
            <a:srgbClr val="21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848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tx1"/>
                </a:solidFill>
              </a:rPr>
              <a:t>দুই বা দুয়ের অধিক </a:t>
            </a:r>
            <a:r>
              <a:rPr lang="en-US" dirty="0">
                <a:solidFill>
                  <a:schemeClr val="tx1"/>
                </a:solidFill>
              </a:rPr>
              <a:t>SYLLABLE </a:t>
            </a:r>
            <a:r>
              <a:rPr lang="bn-BD" dirty="0">
                <a:solidFill>
                  <a:schemeClr val="tx1"/>
                </a:solidFill>
              </a:rPr>
              <a:t>বিশিষ্ট </a:t>
            </a:r>
            <a:r>
              <a:rPr lang="en-US" dirty="0">
                <a:solidFill>
                  <a:schemeClr val="tx1"/>
                </a:solidFill>
              </a:rPr>
              <a:t>ADJECTIVE , </a:t>
            </a:r>
            <a:r>
              <a:rPr lang="bn-BD" dirty="0">
                <a:solidFill>
                  <a:schemeClr val="tx1"/>
                </a:solidFill>
              </a:rPr>
              <a:t>এর পূর্বে</a:t>
            </a:r>
            <a:r>
              <a:rPr lang="en-US" dirty="0">
                <a:solidFill>
                  <a:schemeClr val="tx1"/>
                </a:solidFill>
              </a:rPr>
              <a:t> MORE</a:t>
            </a:r>
            <a:r>
              <a:rPr lang="bn-BD" dirty="0">
                <a:solidFill>
                  <a:schemeClr val="tx1"/>
                </a:solidFill>
              </a:rPr>
              <a:t> বা </a:t>
            </a:r>
            <a:r>
              <a:rPr lang="en-US" dirty="0">
                <a:solidFill>
                  <a:schemeClr val="tx1"/>
                </a:solidFill>
              </a:rPr>
              <a:t>LESS </a:t>
            </a:r>
            <a:r>
              <a:rPr lang="bn-BD" dirty="0">
                <a:solidFill>
                  <a:schemeClr val="tx1"/>
                </a:solidFill>
              </a:rPr>
              <a:t>যোগ করে</a:t>
            </a:r>
            <a:r>
              <a:rPr lang="en-US" dirty="0">
                <a:solidFill>
                  <a:schemeClr val="tx1"/>
                </a:solidFill>
              </a:rPr>
              <a:t> COMPARATIVE</a:t>
            </a:r>
            <a:r>
              <a:rPr lang="bn-BD" dirty="0">
                <a:solidFill>
                  <a:schemeClr val="tx1"/>
                </a:solidFill>
              </a:rPr>
              <a:t> এবং </a:t>
            </a:r>
            <a:r>
              <a:rPr lang="en-US" dirty="0">
                <a:solidFill>
                  <a:schemeClr val="tx1"/>
                </a:solidFill>
              </a:rPr>
              <a:t>MOST </a:t>
            </a:r>
            <a:r>
              <a:rPr lang="bn-BD" dirty="0">
                <a:solidFill>
                  <a:schemeClr val="tx1"/>
                </a:solidFill>
              </a:rPr>
              <a:t>বা</a:t>
            </a:r>
            <a:r>
              <a:rPr lang="en-US" dirty="0">
                <a:solidFill>
                  <a:schemeClr val="tx1"/>
                </a:solidFill>
              </a:rPr>
              <a:t> LEST</a:t>
            </a:r>
            <a:r>
              <a:rPr lang="bn-BD" dirty="0">
                <a:solidFill>
                  <a:schemeClr val="tx1"/>
                </a:solidFill>
              </a:rPr>
              <a:t> যোগ করে </a:t>
            </a:r>
            <a:r>
              <a:rPr lang="en-US" dirty="0">
                <a:solidFill>
                  <a:schemeClr val="tx1"/>
                </a:solidFill>
              </a:rPr>
              <a:t>SUPERLATIVE DEGREE </a:t>
            </a:r>
            <a:r>
              <a:rPr lang="bn-BD" dirty="0">
                <a:solidFill>
                  <a:schemeClr val="tx1"/>
                </a:solidFill>
              </a:rPr>
              <a:t>গঠন করতে হয় ।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66015"/>
              </p:ext>
            </p:extLst>
          </p:nvPr>
        </p:nvGraphicFramePr>
        <p:xfrm>
          <a:off x="1233555" y="2362200"/>
          <a:ext cx="5943600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17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r>
                        <a:rPr lang="en-US" dirty="0"/>
                        <a:t>Positive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Superlative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Difficult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difficult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difficult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Important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Useful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useful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useful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en-US" sz="2000" dirty="0"/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 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7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8785225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4851"/>
              </p:ext>
            </p:extLst>
          </p:nvPr>
        </p:nvGraphicFramePr>
        <p:xfrm>
          <a:off x="914400" y="533396"/>
          <a:ext cx="7010400" cy="58394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2807">
                <a:tc>
                  <a:txBody>
                    <a:bodyPr/>
                    <a:lstStyle/>
                    <a:p>
                      <a:r>
                        <a:rPr lang="en-US" sz="3200" dirty="0"/>
                        <a:t>Positive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comparative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superlative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Truthful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truthful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truthful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Faithful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faithful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faithful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Precious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precious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precious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Careful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careful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careful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Dutiful</a:t>
                      </a:r>
                      <a:r>
                        <a:rPr lang="en-US" sz="2400" baseline="0" dirty="0"/>
                        <a:t> </a:t>
                      </a:r>
                      <a:r>
                        <a:rPr lang="bn-BD" baseline="0" dirty="0"/>
                        <a:t>কর্তব্যপরায়ণ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</a:t>
                      </a:r>
                      <a:r>
                        <a:rPr lang="en-US" sz="2400" baseline="0" dirty="0"/>
                        <a:t> dutiful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dutiful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Honest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honest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honest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Industrious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industrious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industrious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r>
                        <a:rPr lang="en-US" sz="2400" dirty="0"/>
                        <a:t>Interesting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interesting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interesting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926123" y="684628"/>
            <a:ext cx="914400" cy="914400"/>
          </a:xfrm>
          <a:prstGeom prst="su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799" y="757107"/>
            <a:ext cx="2623131" cy="70788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ব্যতিক্রম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41360"/>
              </p:ext>
            </p:extLst>
          </p:nvPr>
        </p:nvGraphicFramePr>
        <p:xfrm>
          <a:off x="228600" y="1599028"/>
          <a:ext cx="8763000" cy="516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794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FF"/>
                          </a:solidFill>
                        </a:rPr>
                        <a:t>Positive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FF"/>
                          </a:solidFill>
                        </a:rPr>
                        <a:t>comparative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FF"/>
                          </a:solidFill>
                        </a:rPr>
                        <a:t>superlative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Bad ,evil  ,</a:t>
                      </a:r>
                      <a:r>
                        <a:rPr lang="en-US" sz="2400" baseline="0" dirty="0">
                          <a:solidFill>
                            <a:srgbClr val="FF33CC"/>
                          </a:solidFill>
                        </a:rPr>
                        <a:t> ill</a:t>
                      </a:r>
                      <a:endParaRPr lang="en-US" sz="24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worse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FF"/>
                          </a:solidFill>
                        </a:rPr>
                        <a:t>worst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Good</a:t>
                      </a:r>
                      <a:r>
                        <a:rPr lang="en-US" sz="2400" baseline="0" dirty="0">
                          <a:solidFill>
                            <a:srgbClr val="FF33CC"/>
                          </a:solidFill>
                        </a:rPr>
                        <a:t> , well</a:t>
                      </a:r>
                      <a:endParaRPr lang="en-US" sz="24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better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best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Far, </a:t>
                      </a:r>
                      <a:r>
                        <a:rPr lang="bn-BD" sz="2000" dirty="0">
                          <a:solidFill>
                            <a:srgbClr val="FF33CC"/>
                          </a:solidFill>
                        </a:rPr>
                        <a:t>পথের</a:t>
                      </a:r>
                      <a:r>
                        <a:rPr lang="bn-BD" sz="2000" baseline="0" dirty="0">
                          <a:solidFill>
                            <a:srgbClr val="FF33CC"/>
                          </a:solidFill>
                        </a:rPr>
                        <a:t> দুরত্ত</a:t>
                      </a:r>
                      <a:endParaRPr lang="en-US" sz="2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farther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farthest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Fur ,</a:t>
                      </a:r>
                      <a:r>
                        <a:rPr lang="bn-BD" sz="2400" dirty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bn-BD" sz="2000" dirty="0">
                          <a:solidFill>
                            <a:srgbClr val="FF33CC"/>
                          </a:solidFill>
                        </a:rPr>
                        <a:t>সময়ের</a:t>
                      </a:r>
                      <a:r>
                        <a:rPr lang="bn-BD" sz="2000" baseline="0" dirty="0">
                          <a:solidFill>
                            <a:srgbClr val="FF33CC"/>
                          </a:solidFill>
                        </a:rPr>
                        <a:t> দুরত্ত</a:t>
                      </a:r>
                      <a:endParaRPr lang="en-US" sz="20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further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furthest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Later , latter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Latest </a:t>
                      </a:r>
                      <a:r>
                        <a:rPr lang="en-US" sz="2400" baseline="0" dirty="0">
                          <a:solidFill>
                            <a:srgbClr val="FF33CC"/>
                          </a:solidFill>
                        </a:rPr>
                        <a:t>,last</a:t>
                      </a:r>
                      <a:endParaRPr lang="en-US" sz="24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Near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nearer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Nearest, next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Little/ hind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Less/hinder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Least/hindmost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Much ,many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more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most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Fore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former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33CC"/>
                          </a:solidFill>
                        </a:rPr>
                        <a:t>foremost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988"/>
            <a:ext cx="87852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1447800"/>
            <a:ext cx="4419600" cy="11430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rgbClr val="FF33CC"/>
                </a:solidFill>
              </a:rPr>
              <a:t>Single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955121"/>
            <a:ext cx="7696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Write  superlative  degree  of  this words----- fore,  well, useful, less, lazy, gray, hotter, thin, nice, far.</a:t>
            </a:r>
          </a:p>
        </p:txBody>
      </p:sp>
    </p:spTree>
    <p:extLst>
      <p:ext uri="{BB962C8B-B14F-4D97-AF65-F5344CB8AC3E}">
        <p14:creationId xmlns:p14="http://schemas.microsoft.com/office/powerpoint/2010/main" val="2132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8600"/>
            <a:ext cx="8785225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645" y="660259"/>
            <a:ext cx="4800600" cy="11430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/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399" y="2029361"/>
            <a:ext cx="784334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Change the degrees into comparative  and superlative degree.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15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Long, wise, blue, wide, fat, shy, easy, clean, big, weak, early, hot, near, careful, many.</a:t>
            </a:r>
          </a:p>
        </p:txBody>
      </p:sp>
    </p:spTree>
    <p:extLst>
      <p:ext uri="{BB962C8B-B14F-4D97-AF65-F5344CB8AC3E}">
        <p14:creationId xmlns:p14="http://schemas.microsoft.com/office/powerpoint/2010/main" val="19547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105400" cy="1143000"/>
          </a:xfrm>
          <a:solidFill>
            <a:srgbClr val="FF00FF"/>
          </a:solidFill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0917"/>
            <a:ext cx="8534400" cy="3231654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200" dirty="0"/>
              <a:t>1.  What  is  degree ?</a:t>
            </a:r>
          </a:p>
          <a:p>
            <a:r>
              <a:rPr lang="en-US" dirty="0"/>
              <a:t>  </a:t>
            </a:r>
            <a:r>
              <a:rPr lang="en-US" sz="3200" dirty="0"/>
              <a:t>2.How  many  kinds  of degree ?</a:t>
            </a:r>
          </a:p>
          <a:p>
            <a:r>
              <a:rPr lang="en-US" dirty="0"/>
              <a:t>  </a:t>
            </a:r>
            <a:r>
              <a:rPr lang="en-US" sz="3200" dirty="0"/>
              <a:t>3.Change  the  word  </a:t>
            </a:r>
            <a:r>
              <a:rPr lang="en-US" sz="4400" dirty="0">
                <a:solidFill>
                  <a:srgbClr val="FF00FF"/>
                </a:solidFill>
              </a:rPr>
              <a:t>ABLE  </a:t>
            </a:r>
            <a:r>
              <a:rPr lang="en-US" sz="3200" dirty="0"/>
              <a:t>into  comparative  degree.</a:t>
            </a:r>
          </a:p>
          <a:p>
            <a:r>
              <a:rPr lang="en-US" sz="3200" dirty="0"/>
              <a:t>  4. Give  an  example  from positive  into  superlative.</a:t>
            </a:r>
          </a:p>
        </p:txBody>
      </p:sp>
    </p:spTree>
    <p:extLst>
      <p:ext uri="{BB962C8B-B14F-4D97-AF65-F5344CB8AC3E}">
        <p14:creationId xmlns:p14="http://schemas.microsoft.com/office/powerpoint/2010/main" val="2068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685800"/>
            <a:ext cx="51054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2305002"/>
            <a:ext cx="29901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Write  the 5  rules  of  change  degrees.</a:t>
            </a:r>
            <a:r>
              <a:rPr lang="en-US" dirty="0"/>
              <a:t>.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219200" y="2133600"/>
            <a:ext cx="3200400" cy="2743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988"/>
            <a:ext cx="87852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2108736"/>
            <a:ext cx="8153400" cy="2646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F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9635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1140"/>
            <a:ext cx="2886558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081579" cy="493491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76200" y="152400"/>
            <a:ext cx="8763000" cy="6705600"/>
          </a:xfrm>
          <a:prstGeom prst="frame">
            <a:avLst>
              <a:gd name="adj1" fmla="val 400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325437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The comparison of adjectives/degrees</a:t>
            </a:r>
            <a:br>
              <a:rPr lang="en-US" sz="5400" dirty="0">
                <a:solidFill>
                  <a:srgbClr val="000099"/>
                </a:solidFill>
              </a:rPr>
            </a:br>
            <a:endParaRPr lang="en-US" sz="5400" dirty="0">
              <a:solidFill>
                <a:srgbClr val="0000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9144000" cy="182879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33CC"/>
                </a:solidFill>
              </a:rPr>
              <a:t>Today our discussion topic is.. </a:t>
            </a:r>
          </a:p>
        </p:txBody>
      </p:sp>
    </p:spTree>
    <p:extLst>
      <p:ext uri="{BB962C8B-B14F-4D97-AF65-F5344CB8AC3E}">
        <p14:creationId xmlns:p14="http://schemas.microsoft.com/office/powerpoint/2010/main" val="25669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" y="24442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1"/>
            <a:ext cx="8077200" cy="12953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FF"/>
                </a:solidFill>
              </a:rPr>
              <a:t>AFTER THIS LESSON LEARNERS WILL BE ABLE TO KNOW………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81400" y="3733800"/>
            <a:ext cx="1420485" cy="2667000"/>
          </a:xfrm>
          <a:prstGeom prst="downArrow">
            <a:avLst/>
          </a:prstGeom>
          <a:solidFill>
            <a:srgbClr val="21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017455"/>
            <a:ext cx="80772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1. What is degree?</a:t>
            </a:r>
          </a:p>
          <a:p>
            <a:r>
              <a:rPr lang="en-US" sz="3200" dirty="0">
                <a:solidFill>
                  <a:srgbClr val="000099"/>
                </a:solidFill>
              </a:rPr>
              <a:t>2.How many kinds of degree? What are they?</a:t>
            </a:r>
          </a:p>
          <a:p>
            <a:r>
              <a:rPr lang="en-US" sz="3200" dirty="0">
                <a:solidFill>
                  <a:srgbClr val="000099"/>
                </a:solidFill>
              </a:rPr>
              <a:t>3.The definition of degrees with example.</a:t>
            </a:r>
          </a:p>
          <a:p>
            <a:r>
              <a:rPr lang="en-US" sz="3200" dirty="0">
                <a:solidFill>
                  <a:srgbClr val="000099"/>
                </a:solidFill>
              </a:rPr>
              <a:t>4. How change the degree from one into another.</a:t>
            </a:r>
          </a:p>
        </p:txBody>
      </p:sp>
    </p:spTree>
    <p:extLst>
      <p:ext uri="{BB962C8B-B14F-4D97-AF65-F5344CB8AC3E}">
        <p14:creationId xmlns:p14="http://schemas.microsoft.com/office/powerpoint/2010/main" val="3664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63940"/>
            <a:ext cx="7924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DEFINITION OF DEGREE:--</a:t>
            </a:r>
            <a:r>
              <a:rPr lang="bn-BD" sz="2000" dirty="0">
                <a:solidFill>
                  <a:srgbClr val="000099"/>
                </a:solidFill>
              </a:rPr>
              <a:t>ব্যক্তি ,বস্তু বা প্রাণীর দোষ বা গুণের তুলনা বুঝাতে </a:t>
            </a:r>
            <a:r>
              <a:rPr lang="en-US" sz="2800" dirty="0">
                <a:solidFill>
                  <a:srgbClr val="000099"/>
                </a:solidFill>
              </a:rPr>
              <a:t>Adjective </a:t>
            </a:r>
            <a:r>
              <a:rPr lang="bn-BD" sz="2000" dirty="0">
                <a:solidFill>
                  <a:srgbClr val="000099"/>
                </a:solidFill>
              </a:rPr>
              <a:t>এর যে ভিন্ন ভিন্ন রূপ হয় , তাকে </a:t>
            </a:r>
            <a:r>
              <a:rPr lang="en-US" sz="2800" dirty="0">
                <a:solidFill>
                  <a:srgbClr val="000099"/>
                </a:solidFill>
              </a:rPr>
              <a:t>Degree </a:t>
            </a:r>
            <a:r>
              <a:rPr lang="bn-BD" sz="2000" dirty="0">
                <a:solidFill>
                  <a:srgbClr val="000099"/>
                </a:solidFill>
              </a:rPr>
              <a:t>বলে । 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39196"/>
            <a:ext cx="7848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DEGREE </a:t>
            </a:r>
            <a:r>
              <a:rPr lang="bn-BD" sz="2400" dirty="0">
                <a:solidFill>
                  <a:srgbClr val="FF0000"/>
                </a:solidFill>
              </a:rPr>
              <a:t>তিন </a:t>
            </a:r>
            <a:r>
              <a:rPr lang="bn-IN" sz="2400" dirty="0" smtClean="0">
                <a:solidFill>
                  <a:srgbClr val="FF0000"/>
                </a:solidFill>
              </a:rPr>
              <a:t>প্রকার </a:t>
            </a:r>
            <a:r>
              <a:rPr lang="bn-BD" sz="2400" dirty="0" smtClean="0">
                <a:solidFill>
                  <a:srgbClr val="FF0000"/>
                </a:solidFill>
              </a:rPr>
              <a:t>-</a:t>
            </a:r>
            <a:endParaRPr lang="bn-BD" sz="2400" dirty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POSITIVE DEGREE.</a:t>
            </a:r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COMPERATIVE DEGREE.</a:t>
            </a:r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SUPERLATIVE DEGREE.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151" y="914400"/>
            <a:ext cx="8001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>
                <a:solidFill>
                  <a:srgbClr val="0033CC"/>
                </a:solidFill>
              </a:rPr>
              <a:t>Positive degree:- </a:t>
            </a:r>
            <a:r>
              <a:rPr lang="bn-BD" sz="2000" dirty="0">
                <a:solidFill>
                  <a:schemeClr val="tx1"/>
                </a:solidFill>
              </a:rPr>
              <a:t>কোন প্রকার তুলনা না বুঝিয়ে </a:t>
            </a:r>
            <a:r>
              <a:rPr lang="en-US" sz="4000" dirty="0">
                <a:solidFill>
                  <a:schemeClr val="tx1"/>
                </a:solidFill>
              </a:rPr>
              <a:t>noun </a:t>
            </a:r>
            <a:r>
              <a:rPr lang="bn-BD" sz="2000" dirty="0">
                <a:solidFill>
                  <a:schemeClr val="tx1"/>
                </a:solidFill>
              </a:rPr>
              <a:t>বা </a:t>
            </a:r>
            <a:r>
              <a:rPr lang="en-US" sz="4000" dirty="0">
                <a:solidFill>
                  <a:schemeClr val="tx1"/>
                </a:solidFill>
              </a:rPr>
              <a:t>pronoun </a:t>
            </a:r>
            <a:r>
              <a:rPr lang="bn-BD" sz="2000" dirty="0">
                <a:solidFill>
                  <a:schemeClr val="tx1"/>
                </a:solidFill>
              </a:rPr>
              <a:t>এর দোষ , গুণ বা অবস্থা স্বাভাবিক ভাবে বুঝাতে </a:t>
            </a:r>
            <a:r>
              <a:rPr lang="en-US" sz="2800" dirty="0">
                <a:solidFill>
                  <a:schemeClr val="tx1"/>
                </a:solidFill>
              </a:rPr>
              <a:t>Adjective </a:t>
            </a:r>
            <a:r>
              <a:rPr lang="bn-BD" sz="2000" dirty="0">
                <a:solidFill>
                  <a:schemeClr val="tx1"/>
                </a:solidFill>
              </a:rPr>
              <a:t> এর যে রূপটি হয় , তাকে </a:t>
            </a:r>
            <a:r>
              <a:rPr lang="en-US" sz="2800" dirty="0">
                <a:solidFill>
                  <a:schemeClr val="tx1"/>
                </a:solidFill>
              </a:rPr>
              <a:t>Positive Degree </a:t>
            </a:r>
            <a:r>
              <a:rPr lang="bn-BD" sz="2000" dirty="0">
                <a:solidFill>
                  <a:schemeClr val="tx1"/>
                </a:solidFill>
              </a:rPr>
              <a:t>বলে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2208" y="3124200"/>
            <a:ext cx="6403383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Rona is  a  brilliant  student </a:t>
            </a:r>
            <a:r>
              <a:rPr lang="en-US" sz="2000" dirty="0"/>
              <a:t>. </a:t>
            </a:r>
          </a:p>
          <a:p>
            <a:r>
              <a:rPr lang="en-US" sz="4800" dirty="0"/>
              <a:t>Rima is  a good girl</a:t>
            </a:r>
          </a:p>
        </p:txBody>
      </p:sp>
    </p:spTree>
    <p:extLst>
      <p:ext uri="{BB962C8B-B14F-4D97-AF65-F5344CB8AC3E}">
        <p14:creationId xmlns:p14="http://schemas.microsoft.com/office/powerpoint/2010/main" val="23226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6675"/>
            <a:ext cx="9096375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328916"/>
            <a:ext cx="7467600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2. Comparative Degree:-</a:t>
            </a:r>
            <a:r>
              <a:rPr lang="bn-BD" dirty="0">
                <a:solidFill>
                  <a:schemeClr val="tx1"/>
                </a:solidFill>
              </a:rPr>
              <a:t>দুই ব্যক্তি বা বস্তুর দোষ , গুন বা অবস্থার মধ্যে তুলনা বুঝাতে </a:t>
            </a:r>
            <a:r>
              <a:rPr lang="en-US" sz="2400" dirty="0">
                <a:solidFill>
                  <a:schemeClr val="tx1"/>
                </a:solidFill>
              </a:rPr>
              <a:t>Adjective </a:t>
            </a:r>
            <a:r>
              <a:rPr lang="bn-BD" dirty="0">
                <a:solidFill>
                  <a:schemeClr val="tx1"/>
                </a:solidFill>
              </a:rPr>
              <a:t>এর যে রূপটি হয় , তাকে </a:t>
            </a:r>
            <a:r>
              <a:rPr lang="en-US" sz="2400" dirty="0">
                <a:solidFill>
                  <a:schemeClr val="tx1"/>
                </a:solidFill>
              </a:rPr>
              <a:t>Comparative Degree </a:t>
            </a:r>
            <a:r>
              <a:rPr lang="bn-BD" dirty="0">
                <a:solidFill>
                  <a:schemeClr val="tx1"/>
                </a:solidFill>
              </a:rPr>
              <a:t>বলে 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143071"/>
            <a:ext cx="746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Example:- </a:t>
            </a:r>
            <a:r>
              <a:rPr lang="en-US" sz="3600" dirty="0"/>
              <a:t>He is better than you.  Rimy is more beautiful  than  Liza.  </a:t>
            </a:r>
          </a:p>
        </p:txBody>
      </p:sp>
    </p:spTree>
    <p:extLst>
      <p:ext uri="{BB962C8B-B14F-4D97-AF65-F5344CB8AC3E}">
        <p14:creationId xmlns:p14="http://schemas.microsoft.com/office/powerpoint/2010/main" val="42367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1056</Words>
  <Application>Microsoft Office PowerPoint</Application>
  <PresentationFormat>On-screen Show (4:3)</PresentationFormat>
  <Paragraphs>402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WELCOME</vt:lpstr>
      <vt:lpstr>INTRODUCE</vt:lpstr>
      <vt:lpstr>PowerPoint Presentation</vt:lpstr>
      <vt:lpstr>The comparison of adjectives/degrees </vt:lpstr>
      <vt:lpstr>LEARNING OUTCOMES</vt:lpstr>
      <vt:lpstr>PowerPoint Presentation</vt:lpstr>
      <vt:lpstr>PowerPoint Presentation</vt:lpstr>
      <vt:lpstr>PowerPoint Presentation</vt:lpstr>
      <vt:lpstr>PowerPoint Presentation</vt:lpstr>
      <vt:lpstr>3.Superlative Degree:-দুয়ের অধিক ব্যক্তি বা  বস্তুর , দোষ , গুণ বা অবস্থার তুলনা বুঝাতে Adjective এর যে রূপটি হয় তাকে Superlative Degree বলে 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work</vt:lpstr>
      <vt:lpstr>Group work</vt:lpstr>
      <vt:lpstr>EVALUATION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ARTLAND</dc:creator>
  <cp:lastModifiedBy>ac</cp:lastModifiedBy>
  <cp:revision>237</cp:revision>
  <dcterms:created xsi:type="dcterms:W3CDTF">2006-08-16T00:00:00Z</dcterms:created>
  <dcterms:modified xsi:type="dcterms:W3CDTF">2020-04-05T17:47:32Z</dcterms:modified>
</cp:coreProperties>
</file>