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71" r:id="rId3"/>
    <p:sldId id="257" r:id="rId4"/>
    <p:sldId id="259" r:id="rId5"/>
    <p:sldId id="260" r:id="rId6"/>
    <p:sldId id="262" r:id="rId7"/>
    <p:sldId id="264" r:id="rId8"/>
    <p:sldId id="272" r:id="rId9"/>
    <p:sldId id="261" r:id="rId10"/>
    <p:sldId id="273" r:id="rId11"/>
    <p:sldId id="265" r:id="rId12"/>
    <p:sldId id="268" r:id="rId13"/>
    <p:sldId id="266" r:id="rId14"/>
    <p:sldId id="267"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00"/>
    <a:srgbClr val="FF0066"/>
    <a:srgbClr val="66FF66"/>
    <a:srgbClr val="FF66FF"/>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1" autoAdjust="0"/>
    <p:restoredTop sz="86441" autoAdjust="0"/>
  </p:normalViewPr>
  <p:slideViewPr>
    <p:cSldViewPr>
      <p:cViewPr varScale="1">
        <p:scale>
          <a:sx n="64" d="100"/>
          <a:sy n="64" d="100"/>
        </p:scale>
        <p:origin x="924" y="204"/>
      </p:cViewPr>
      <p:guideLst>
        <p:guide orient="horz" pos="4272"/>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8523-D052-46D3-9FFB-63B499FB2C74}" type="datetimeFigureOut">
              <a:rPr lang="en-US" smtClean="0"/>
              <a:pPr/>
              <a:t>25-Mar-2020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E9C6B-5C4F-4BD2-805D-D6586A95FD7E}" type="slidenum">
              <a:rPr lang="en-US" smtClean="0"/>
              <a:pPr/>
              <a:t>‹#›</a:t>
            </a:fld>
            <a:endParaRPr lang="en-US"/>
          </a:p>
        </p:txBody>
      </p:sp>
    </p:spTree>
    <p:extLst>
      <p:ext uri="{BB962C8B-B14F-4D97-AF65-F5344CB8AC3E}">
        <p14:creationId xmlns:p14="http://schemas.microsoft.com/office/powerpoint/2010/main" val="75016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66FF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66FF66"/>
                </a:solidFill>
                <a:latin typeface="SutonnyMJ" pitchFamily="2" charset="0"/>
                <a:cs typeface="SutonnyMJ" pitchFamily="2" charset="0"/>
              </a:rPr>
              <a:t> </a:t>
            </a:r>
            <a:r>
              <a:rPr lang="en-US" sz="1050" b="1" dirty="0" err="1" smtClean="0">
                <a:ln w="50800"/>
                <a:solidFill>
                  <a:srgbClr val="66FF66"/>
                </a:solidFill>
                <a:latin typeface="SutonnyMJ" pitchFamily="2" charset="0"/>
                <a:cs typeface="SutonnyMJ" pitchFamily="2" charset="0"/>
              </a:rPr>
              <a:t>বড়দারোগা</a:t>
            </a:r>
            <a:r>
              <a:rPr lang="en-US" sz="1050" b="1" dirty="0" smtClean="0">
                <a:ln w="50800"/>
                <a:solidFill>
                  <a:srgbClr val="66FF66"/>
                </a:solidFill>
                <a:latin typeface="SutonnyMJ" pitchFamily="2" charset="0"/>
                <a:cs typeface="SutonnyMJ" pitchFamily="2" charset="0"/>
              </a:rPr>
              <a:t> </a:t>
            </a:r>
            <a:r>
              <a:rPr lang="en-US" sz="1050" b="1" dirty="0" err="1" smtClean="0">
                <a:ln w="50800"/>
                <a:solidFill>
                  <a:srgbClr val="66FF66"/>
                </a:solidFill>
                <a:latin typeface="SutonnyMJ" pitchFamily="2" charset="0"/>
                <a:cs typeface="SutonnyMJ" pitchFamily="2" charset="0"/>
              </a:rPr>
              <a:t>হাট</a:t>
            </a:r>
            <a:r>
              <a:rPr lang="en-US" sz="1050" b="1" dirty="0" smtClean="0">
                <a:ln w="50800"/>
                <a:solidFill>
                  <a:srgbClr val="66FF66"/>
                </a:solidFill>
                <a:latin typeface="SutonnyMJ" pitchFamily="2" charset="0"/>
                <a:cs typeface="SutonnyMJ" pitchFamily="2" charset="0"/>
              </a:rPr>
              <a:t> </a:t>
            </a:r>
            <a:r>
              <a:rPr lang="en-US" sz="1050" b="1" dirty="0" err="1" smtClean="0">
                <a:ln w="50800"/>
                <a:solidFill>
                  <a:srgbClr val="66FF66"/>
                </a:solidFill>
                <a:latin typeface="SutonnyMJ" pitchFamily="2" charset="0"/>
                <a:cs typeface="SutonnyMJ" pitchFamily="2" charset="0"/>
              </a:rPr>
              <a:t>সি,উ,ই</a:t>
            </a:r>
            <a:r>
              <a:rPr lang="en-US" sz="1050" b="1" dirty="0" smtClean="0">
                <a:ln w="50800"/>
                <a:solidFill>
                  <a:srgbClr val="66FF66"/>
                </a:solidFill>
                <a:latin typeface="SutonnyMJ" pitchFamily="2" charset="0"/>
                <a:cs typeface="SutonnyMJ" pitchFamily="2" charset="0"/>
              </a:rPr>
              <a:t> </a:t>
            </a:r>
            <a:r>
              <a:rPr lang="en-US" sz="1050" b="1" dirty="0" err="1" smtClean="0">
                <a:ln w="50800"/>
                <a:solidFill>
                  <a:srgbClr val="66FF66"/>
                </a:solidFill>
                <a:latin typeface="SutonnyMJ" pitchFamily="2" charset="0"/>
                <a:cs typeface="SutonnyMJ" pitchFamily="2" charset="0"/>
              </a:rPr>
              <a:t>দাখিল</a:t>
            </a:r>
            <a:r>
              <a:rPr lang="en-US" sz="1050" b="1" dirty="0" smtClean="0">
                <a:ln w="50800"/>
                <a:solidFill>
                  <a:srgbClr val="66FF66"/>
                </a:solidFill>
                <a:latin typeface="SutonnyMJ" pitchFamily="2" charset="0"/>
                <a:cs typeface="SutonnyMJ" pitchFamily="2" charset="0"/>
              </a:rPr>
              <a:t> </a:t>
            </a:r>
            <a:r>
              <a:rPr lang="en-US" sz="1050" b="1" dirty="0" err="1" smtClean="0">
                <a:ln w="50800"/>
                <a:solidFill>
                  <a:srgbClr val="66FF66"/>
                </a:solidFill>
                <a:latin typeface="SutonnyMJ" pitchFamily="2" charset="0"/>
                <a:cs typeface="SutonnyMJ" pitchFamily="2" charset="0"/>
              </a:rPr>
              <a:t>মাদ্রাসা</a:t>
            </a:r>
            <a:r>
              <a:rPr lang="en-US" sz="1050" b="1" dirty="0" smtClean="0">
                <a:ln w="50800"/>
                <a:solidFill>
                  <a:srgbClr val="66FF66"/>
                </a:solidFill>
                <a:latin typeface="SutonnyMJ" pitchFamily="2" charset="0"/>
                <a:cs typeface="SutonnyMJ" pitchFamily="2" charset="0"/>
              </a:rPr>
              <a:t> </a:t>
            </a:r>
            <a:r>
              <a:rPr lang="en-US" b="1" dirty="0" smtClean="0">
                <a:ln w="50800"/>
                <a:solidFill>
                  <a:srgbClr val="66FF66"/>
                </a:solidFill>
                <a:latin typeface="SutonnyMJ" pitchFamily="2" charset="0"/>
                <a:cs typeface="SutonnyMJ" pitchFamily="2" charset="0"/>
              </a:rPr>
              <a:t>মোবাইল:০১৮১৮৪৩৩৪৮৬</a:t>
            </a:r>
            <a:r>
              <a:rPr lang="en-US" sz="1050" b="1" dirty="0" smtClean="0">
                <a:ln w="50800"/>
                <a:solidFill>
                  <a:srgbClr val="66FF66"/>
                </a:solidFill>
                <a:latin typeface="SutonnyMJ" pitchFamily="2" charset="0"/>
                <a:cs typeface="SutonnyMJ" pitchFamily="2" charset="0"/>
              </a:rPr>
              <a:t> </a:t>
            </a:r>
            <a:r>
              <a:rPr lang="en-US" sz="1050" b="1" dirty="0" smtClean="0">
                <a:ln w="50800"/>
                <a:solidFill>
                  <a:srgbClr val="66FF66"/>
                </a:solidFill>
                <a:latin typeface="Baskerville Old Face" pitchFamily="18" charset="0"/>
                <a:cs typeface="SutonnyMJ" pitchFamily="2" charset="0"/>
              </a:rPr>
              <a:t>ইমেইল</a:t>
            </a:r>
            <a:r>
              <a:rPr lang="en-US" sz="1100" b="1" dirty="0" smtClean="0">
                <a:ln w="50800"/>
                <a:solidFill>
                  <a:srgbClr val="66FF66"/>
                </a:solidFill>
                <a:latin typeface="Baskerville Old Face" pitchFamily="18" charset="0"/>
                <a:cs typeface="SutonnyMJ" pitchFamily="2" charset="0"/>
              </a:rPr>
              <a:t>:aomfaruk1177@gmail.com</a:t>
            </a:r>
          </a:p>
          <a:p>
            <a:endParaRPr lang="en-GB"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1</a:t>
            </a:fld>
            <a:endParaRPr lang="en-US"/>
          </a:p>
        </p:txBody>
      </p:sp>
    </p:spTree>
    <p:extLst>
      <p:ext uri="{BB962C8B-B14F-4D97-AF65-F5344CB8AC3E}">
        <p14:creationId xmlns:p14="http://schemas.microsoft.com/office/powerpoint/2010/main" val="203989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11</a:t>
            </a:fld>
            <a:endParaRPr lang="en-US"/>
          </a:p>
        </p:txBody>
      </p:sp>
    </p:spTree>
    <p:extLst>
      <p:ext uri="{BB962C8B-B14F-4D97-AF65-F5344CB8AC3E}">
        <p14:creationId xmlns:p14="http://schemas.microsoft.com/office/powerpoint/2010/main" val="60765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12</a:t>
            </a:fld>
            <a:endParaRPr lang="en-US"/>
          </a:p>
        </p:txBody>
      </p:sp>
    </p:spTree>
    <p:extLst>
      <p:ext uri="{BB962C8B-B14F-4D97-AF65-F5344CB8AC3E}">
        <p14:creationId xmlns:p14="http://schemas.microsoft.com/office/powerpoint/2010/main" val="27193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13</a:t>
            </a:fld>
            <a:endParaRPr lang="en-US"/>
          </a:p>
        </p:txBody>
      </p:sp>
    </p:spTree>
    <p:extLst>
      <p:ext uri="{BB962C8B-B14F-4D97-AF65-F5344CB8AC3E}">
        <p14:creationId xmlns:p14="http://schemas.microsoft.com/office/powerpoint/2010/main" val="296005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14</a:t>
            </a:fld>
            <a:endParaRPr lang="en-US"/>
          </a:p>
        </p:txBody>
      </p:sp>
    </p:spTree>
    <p:extLst>
      <p:ext uri="{BB962C8B-B14F-4D97-AF65-F5344CB8AC3E}">
        <p14:creationId xmlns:p14="http://schemas.microsoft.com/office/powerpoint/2010/main" val="326989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15</a:t>
            </a:fld>
            <a:endParaRPr lang="en-US"/>
          </a:p>
        </p:txBody>
      </p:sp>
    </p:spTree>
    <p:extLst>
      <p:ext uri="{BB962C8B-B14F-4D97-AF65-F5344CB8AC3E}">
        <p14:creationId xmlns:p14="http://schemas.microsoft.com/office/powerpoint/2010/main" val="369484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16</a:t>
            </a:fld>
            <a:endParaRPr lang="en-US"/>
          </a:p>
        </p:txBody>
      </p:sp>
    </p:spTree>
    <p:extLst>
      <p:ext uri="{BB962C8B-B14F-4D97-AF65-F5344CB8AC3E}">
        <p14:creationId xmlns:p14="http://schemas.microsoft.com/office/powerpoint/2010/main" val="414764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68E9C6B-5C4F-4BD2-805D-D6586A95FD7E}" type="slidenum">
              <a:rPr lang="en-US" smtClean="0"/>
              <a:pPr/>
              <a:t>2</a:t>
            </a:fld>
            <a:endParaRPr lang="en-US"/>
          </a:p>
        </p:txBody>
      </p:sp>
    </p:spTree>
    <p:extLst>
      <p:ext uri="{BB962C8B-B14F-4D97-AF65-F5344CB8AC3E}">
        <p14:creationId xmlns:p14="http://schemas.microsoft.com/office/powerpoint/2010/main" val="87619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3</a:t>
            </a:fld>
            <a:endParaRPr lang="en-US"/>
          </a:p>
        </p:txBody>
      </p:sp>
    </p:spTree>
    <p:extLst>
      <p:ext uri="{BB962C8B-B14F-4D97-AF65-F5344CB8AC3E}">
        <p14:creationId xmlns:p14="http://schemas.microsoft.com/office/powerpoint/2010/main" val="154438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4</a:t>
            </a:fld>
            <a:endParaRPr lang="en-US"/>
          </a:p>
        </p:txBody>
      </p:sp>
    </p:spTree>
    <p:extLst>
      <p:ext uri="{BB962C8B-B14F-4D97-AF65-F5344CB8AC3E}">
        <p14:creationId xmlns:p14="http://schemas.microsoft.com/office/powerpoint/2010/main" val="309236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5</a:t>
            </a:fld>
            <a:endParaRPr lang="en-US"/>
          </a:p>
        </p:txBody>
      </p:sp>
    </p:spTree>
    <p:extLst>
      <p:ext uri="{BB962C8B-B14F-4D97-AF65-F5344CB8AC3E}">
        <p14:creationId xmlns:p14="http://schemas.microsoft.com/office/powerpoint/2010/main" val="269948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6</a:t>
            </a:fld>
            <a:endParaRPr lang="en-US"/>
          </a:p>
        </p:txBody>
      </p:sp>
    </p:spTree>
    <p:extLst>
      <p:ext uri="{BB962C8B-B14F-4D97-AF65-F5344CB8AC3E}">
        <p14:creationId xmlns:p14="http://schemas.microsoft.com/office/powerpoint/2010/main" val="70286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7</a:t>
            </a:fld>
            <a:endParaRPr lang="en-US"/>
          </a:p>
        </p:txBody>
      </p:sp>
    </p:spTree>
    <p:extLst>
      <p:ext uri="{BB962C8B-B14F-4D97-AF65-F5344CB8AC3E}">
        <p14:creationId xmlns:p14="http://schemas.microsoft.com/office/powerpoint/2010/main" val="90893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8</a:t>
            </a:fld>
            <a:endParaRPr lang="en-US"/>
          </a:p>
        </p:txBody>
      </p:sp>
    </p:spTree>
    <p:extLst>
      <p:ext uri="{BB962C8B-B14F-4D97-AF65-F5344CB8AC3E}">
        <p14:creationId xmlns:p14="http://schemas.microsoft.com/office/powerpoint/2010/main" val="194853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মাও:আ,ও,ম</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ফারুক</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হোসাইন</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i="1" dirty="0" err="1"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সুপার</a:t>
            </a:r>
            <a:r>
              <a:rPr lang="en-US" b="1" i="1" dirty="0" smtClean="0">
                <a:ln w="50800"/>
                <a:solidFill>
                  <a:srgbClr val="FF0066"/>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বড়দারোগা</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হাট</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সি,উ,ই</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দাখিল</a:t>
            </a:r>
            <a:r>
              <a:rPr lang="en-US" sz="1050" b="1" dirty="0" smtClean="0">
                <a:ln w="50800"/>
                <a:solidFill>
                  <a:srgbClr val="FF0066"/>
                </a:solidFill>
                <a:latin typeface="SutonnyMJ" pitchFamily="2" charset="0"/>
                <a:cs typeface="SutonnyMJ" pitchFamily="2" charset="0"/>
              </a:rPr>
              <a:t> </a:t>
            </a:r>
            <a:r>
              <a:rPr lang="en-US" sz="1050" b="1" dirty="0" err="1" smtClean="0">
                <a:ln w="50800"/>
                <a:solidFill>
                  <a:srgbClr val="FF0066"/>
                </a:solidFill>
                <a:latin typeface="SutonnyMJ" pitchFamily="2" charset="0"/>
                <a:cs typeface="SutonnyMJ" pitchFamily="2" charset="0"/>
              </a:rPr>
              <a:t>মাদ্রাসা</a:t>
            </a:r>
            <a:r>
              <a:rPr lang="en-US" sz="1050" b="1" dirty="0" smtClean="0">
                <a:ln w="50800"/>
                <a:solidFill>
                  <a:srgbClr val="FF0066"/>
                </a:solidFill>
                <a:latin typeface="SutonnyMJ" pitchFamily="2" charset="0"/>
                <a:cs typeface="SutonnyMJ" pitchFamily="2" charset="0"/>
              </a:rPr>
              <a:t> </a:t>
            </a:r>
            <a:r>
              <a:rPr lang="en-US" b="1" dirty="0" smtClean="0">
                <a:ln w="50800"/>
                <a:solidFill>
                  <a:srgbClr val="FF0066"/>
                </a:solidFill>
                <a:latin typeface="SutonnyMJ" pitchFamily="2" charset="0"/>
                <a:cs typeface="SutonnyMJ" pitchFamily="2" charset="0"/>
              </a:rPr>
              <a:t>মোবাইল:০১৮১৮৪৩৩৪৮৬</a:t>
            </a:r>
            <a:r>
              <a:rPr lang="en-US" sz="1050" b="1" dirty="0" smtClean="0">
                <a:ln w="50800"/>
                <a:solidFill>
                  <a:srgbClr val="FF0066"/>
                </a:solidFill>
                <a:latin typeface="SutonnyMJ" pitchFamily="2" charset="0"/>
                <a:cs typeface="SutonnyMJ" pitchFamily="2" charset="0"/>
              </a:rPr>
              <a:t> </a:t>
            </a:r>
            <a:r>
              <a:rPr lang="en-US" sz="1050" b="1" dirty="0" smtClean="0">
                <a:ln w="50800"/>
                <a:solidFill>
                  <a:srgbClr val="FF0066"/>
                </a:solidFill>
                <a:latin typeface="Baskerville Old Face" pitchFamily="18" charset="0"/>
                <a:cs typeface="SutonnyMJ" pitchFamily="2" charset="0"/>
              </a:rPr>
              <a:t>ইমেইল</a:t>
            </a:r>
            <a:r>
              <a:rPr lang="en-US" sz="1100" b="1" dirty="0" smtClean="0">
                <a:ln w="50800"/>
                <a:solidFill>
                  <a:srgbClr val="FF0066"/>
                </a:solidFill>
                <a:latin typeface="Baskerville Old Face" pitchFamily="18" charset="0"/>
                <a:cs typeface="SutonnyMJ" pitchFamily="2" charset="0"/>
              </a:rPr>
              <a:t>:aomfaruk1177@gmail.com</a:t>
            </a:r>
          </a:p>
          <a:p>
            <a:endParaRPr lang="en-US" dirty="0"/>
          </a:p>
        </p:txBody>
      </p:sp>
      <p:sp>
        <p:nvSpPr>
          <p:cNvPr id="4" name="Slide Number Placeholder 3"/>
          <p:cNvSpPr>
            <a:spLocks noGrp="1"/>
          </p:cNvSpPr>
          <p:nvPr>
            <p:ph type="sldNum" sz="quarter" idx="10"/>
          </p:nvPr>
        </p:nvSpPr>
        <p:spPr/>
        <p:txBody>
          <a:bodyPr/>
          <a:lstStyle/>
          <a:p>
            <a:fld id="{968E9C6B-5C4F-4BD2-805D-D6586A95FD7E}" type="slidenum">
              <a:rPr lang="en-US" smtClean="0"/>
              <a:pPr/>
              <a:t>9</a:t>
            </a:fld>
            <a:endParaRPr lang="en-US"/>
          </a:p>
        </p:txBody>
      </p:sp>
    </p:spTree>
    <p:extLst>
      <p:ext uri="{BB962C8B-B14F-4D97-AF65-F5344CB8AC3E}">
        <p14:creationId xmlns:p14="http://schemas.microsoft.com/office/powerpoint/2010/main" val="300265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25-Mar-2020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1" y="37563"/>
            <a:ext cx="9144000" cy="6858000"/>
          </a:xfrm>
          <a:prstGeom prst="rect">
            <a:avLst/>
          </a:prstGeom>
        </p:spPr>
      </p:pic>
      <p:sp>
        <p:nvSpPr>
          <p:cNvPr id="4" name="TextBox 3"/>
          <p:cNvSpPr txBox="1"/>
          <p:nvPr/>
        </p:nvSpPr>
        <p:spPr>
          <a:xfrm>
            <a:off x="228600" y="838200"/>
            <a:ext cx="8762999" cy="1862048"/>
          </a:xfrm>
          <a:prstGeom prst="rect">
            <a:avLst/>
          </a:prstGeom>
          <a:noFill/>
        </p:spPr>
        <p:txBody>
          <a:bodyPr wrap="square" rtlCol="0">
            <a:spAutoFit/>
          </a:bodyPr>
          <a:lstStyle/>
          <a:p>
            <a:r>
              <a:rPr lang="en-US" sz="11500" b="1" dirty="0" err="1" smtClean="0"/>
              <a:t>সবাইকে</a:t>
            </a:r>
            <a:r>
              <a:rPr lang="en-US" sz="11500" b="1" dirty="0" smtClean="0"/>
              <a:t> </a:t>
            </a:r>
            <a:r>
              <a:rPr lang="en-US" sz="11500" b="1" dirty="0" err="1" smtClean="0"/>
              <a:t>স্বাগতম</a:t>
            </a:r>
            <a:r>
              <a:rPr lang="en-US" sz="11500" b="1" dirty="0" smtClean="0"/>
              <a:t> </a:t>
            </a:r>
            <a:endParaRPr lang="en-US" sz="11500" b="1"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0"/>
            <a:ext cx="6629400" cy="1862048"/>
          </a:xfrm>
          <a:prstGeom prst="rect">
            <a:avLst/>
          </a:prstGeom>
          <a:noFill/>
        </p:spPr>
        <p:txBody>
          <a:bodyPr wrap="square" rtlCol="0">
            <a:spAutoFit/>
          </a:bodyPr>
          <a:lstStyle/>
          <a:p>
            <a:r>
              <a:rPr lang="bn-BD" sz="11500" b="1" dirty="0" smtClean="0">
                <a:solidFill>
                  <a:srgbClr val="FF0000"/>
                </a:solidFill>
                <a:latin typeface="NikoshBAN" pitchFamily="2" charset="0"/>
                <a:cs typeface="NikoshBAN" pitchFamily="2" charset="0"/>
              </a:rPr>
              <a:t>রাবি পরিচিতি </a:t>
            </a:r>
            <a:r>
              <a:rPr lang="en-US" sz="4800" b="1" dirty="0" smtClean="0">
                <a:solidFill>
                  <a:srgbClr val="FF0000"/>
                </a:solidFill>
                <a:latin typeface="NikoshBAN" pitchFamily="2" charset="0"/>
                <a:cs typeface="NikoshBAN" pitchFamily="2" charset="0"/>
              </a:rPr>
              <a:t> </a:t>
            </a:r>
            <a:endParaRPr lang="en-US" sz="4800" b="1" dirty="0">
              <a:solidFill>
                <a:srgbClr val="FF0000"/>
              </a:solidFill>
              <a:latin typeface="NikoshBAN" pitchFamily="2" charset="0"/>
              <a:cs typeface="NikoshBAN" pitchFamily="2" charset="0"/>
            </a:endParaRPr>
          </a:p>
        </p:txBody>
      </p:sp>
      <p:sp>
        <p:nvSpPr>
          <p:cNvPr id="3" name="TextBox 2"/>
          <p:cNvSpPr txBox="1"/>
          <p:nvPr/>
        </p:nvSpPr>
        <p:spPr>
          <a:xfrm>
            <a:off x="533400" y="1752600"/>
            <a:ext cx="8381999" cy="5232202"/>
          </a:xfrm>
          <a:prstGeom prst="rect">
            <a:avLst/>
          </a:prstGeom>
          <a:noFill/>
        </p:spPr>
        <p:txBody>
          <a:bodyPr wrap="square" rtlCol="0">
            <a:spAutoFit/>
          </a:bodyPr>
          <a:lstStyle/>
          <a:p>
            <a:r>
              <a:rPr lang="bn-BD" sz="4400" b="1" dirty="0" smtClean="0">
                <a:solidFill>
                  <a:srgbClr val="3333FF"/>
                </a:solidFill>
                <a:latin typeface="NikoshBAN" pitchFamily="2" charset="0"/>
                <a:cs typeface="NikoshBAN" pitchFamily="2" charset="0"/>
              </a:rPr>
              <a:t>রাবী </a:t>
            </a:r>
            <a:r>
              <a:rPr lang="en-US" sz="4400" b="1" dirty="0" smtClean="0">
                <a:solidFill>
                  <a:srgbClr val="3333FF"/>
                </a:solidFill>
                <a:latin typeface="NikoshBAN" pitchFamily="2" charset="0"/>
                <a:cs typeface="NikoshBAN" pitchFamily="2" charset="0"/>
              </a:rPr>
              <a:t>হযরত আলী (রাঃ) </a:t>
            </a:r>
            <a:r>
              <a:rPr lang="en-US" sz="4400" b="1" dirty="0" err="1" smtClean="0">
                <a:solidFill>
                  <a:srgbClr val="3333FF"/>
                </a:solidFill>
                <a:latin typeface="NikoshBAN" pitchFamily="2" charset="0"/>
                <a:cs typeface="NikoshBAN" pitchFamily="2" charset="0"/>
              </a:rPr>
              <a:t>এর</a:t>
            </a:r>
            <a:r>
              <a:rPr lang="en-US" sz="4400" b="1" dirty="0" smtClean="0">
                <a:solidFill>
                  <a:srgbClr val="3333FF"/>
                </a:solidFill>
                <a:latin typeface="NikoshBAN" pitchFamily="2" charset="0"/>
                <a:cs typeface="NikoshBAN" pitchFamily="2" charset="0"/>
              </a:rPr>
              <a:t> </a:t>
            </a:r>
            <a:r>
              <a:rPr lang="en-US" sz="4400" b="1" dirty="0" err="1" smtClean="0">
                <a:solidFill>
                  <a:srgbClr val="3333FF"/>
                </a:solidFill>
                <a:latin typeface="NikoshBAN" pitchFamily="2" charset="0"/>
                <a:cs typeface="NikoshBAN" pitchFamily="2" charset="0"/>
              </a:rPr>
              <a:t>পরি</a:t>
            </a:r>
            <a:r>
              <a:rPr lang="bn-BD" sz="4400" b="1" dirty="0" smtClean="0">
                <a:solidFill>
                  <a:srgbClr val="3333FF"/>
                </a:solidFill>
                <a:latin typeface="NikoshBAN" pitchFamily="2" charset="0"/>
                <a:cs typeface="NikoshBAN" pitchFamily="2" charset="0"/>
              </a:rPr>
              <a:t>চয়ঃ </a:t>
            </a:r>
            <a:endParaRPr lang="en-US" sz="4400" b="1" dirty="0" smtClean="0">
              <a:solidFill>
                <a:srgbClr val="3333FF"/>
              </a:solidFill>
              <a:latin typeface="NikoshBAN" pitchFamily="2" charset="0"/>
              <a:cs typeface="NikoshBAN" pitchFamily="2" charset="0"/>
            </a:endParaRPr>
          </a:p>
          <a:p>
            <a:pPr algn="just"/>
            <a:r>
              <a:rPr lang="en-US" sz="2800" dirty="0" smtClean="0">
                <a:solidFill>
                  <a:srgbClr val="FF66FF"/>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নাম</a:t>
            </a:r>
            <a:r>
              <a:rPr lang="en-US" sz="2800" dirty="0" smtClean="0">
                <a:solidFill>
                  <a:srgbClr val="002060"/>
                </a:solidFill>
                <a:latin typeface="NikoshBAN" pitchFamily="2" charset="0"/>
                <a:cs typeface="NikoshBAN" pitchFamily="2" charset="0"/>
              </a:rPr>
              <a:t> আলী,উপনাম আবুল হাসান, উপাধি আছাদুল্লাহ।</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পিতার নাম আবু তালেব।</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রাছুলুল্লাহ</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(দঃ) এর চাচাত ভাই।</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বালকদের মধ্যে তিনিই সর্বপ্রথম ৯/১১ বছর বয়সে ইসলাম গ্রহন করেন।</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রাসুল (দঃ) এর কনিষ্ট কন্যা ফাতেমা (রাঃ) কে দ্বিতীয় হিজরিতে বিয়ে করেন। তাবুকের যুদ্ধ ছাডা সকল যুদ্ধে</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রাছুলুল্লাহ (দঃ) এর</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সাথে অংশ গ্রহন করেছিলেন। তিনি ৩৫ হিজরী সনে খিলাফতের দায়িত্ব গ্রহন করেন।</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তার খেলাফত ছিল  ৪বছর ৯ মাস। তিনি ৪০ হিজরীর ১৮ রমজান মসজিদে যাওয়ার সময় আব্দুর রহমান</a:t>
            </a:r>
            <a:r>
              <a:rPr lang="bn-BD" sz="2800" dirty="0" smtClean="0">
                <a:solidFill>
                  <a:srgbClr val="002060"/>
                </a:solidFill>
                <a:latin typeface="NikoshBAN" pitchFamily="2" charset="0"/>
                <a:cs typeface="NikoshBAN" pitchFamily="2" charset="0"/>
              </a:rPr>
              <a:t> </a:t>
            </a:r>
            <a:r>
              <a:rPr lang="en-US" sz="2800" dirty="0" smtClean="0">
                <a:solidFill>
                  <a:srgbClr val="002060"/>
                </a:solidFill>
                <a:latin typeface="NikoshBAN" pitchFamily="2" charset="0"/>
                <a:cs typeface="NikoshBAN" pitchFamily="2" charset="0"/>
              </a:rPr>
              <a:t>ইবনে মুলযিম নামক খারেজির </a:t>
            </a:r>
            <a:r>
              <a:rPr lang="en-US" sz="2800" dirty="0" err="1" smtClean="0">
                <a:solidFill>
                  <a:srgbClr val="002060"/>
                </a:solidFill>
                <a:latin typeface="NikoshBAN" pitchFamily="2" charset="0"/>
                <a:cs typeface="NikoshBAN" pitchFamily="2" charset="0"/>
              </a:rPr>
              <a:t>ছুরিকাঘাতে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মারাত্নক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ভাবে</a:t>
            </a:r>
            <a:r>
              <a:rPr lang="en-US" sz="2800" dirty="0" smtClean="0">
                <a:solidFill>
                  <a:srgbClr val="002060"/>
                </a:solidFill>
                <a:latin typeface="NikoshBAN" pitchFamily="2" charset="0"/>
                <a:cs typeface="NikoshBAN" pitchFamily="2" charset="0"/>
              </a:rPr>
              <a:t> আহত হন</a:t>
            </a:r>
            <a:r>
              <a:rPr lang="bn-BD" sz="2800" dirty="0" smtClean="0">
                <a:solidFill>
                  <a:srgbClr val="002060"/>
                </a:solidFill>
                <a:latin typeface="NikoshBAN" pitchFamily="2" charset="0"/>
                <a:cs typeface="NikoshBAN" pitchFamily="2" charset="0"/>
              </a:rPr>
              <a:t>।</a:t>
            </a:r>
            <a:r>
              <a:rPr lang="en-US" sz="2800" dirty="0" smtClean="0">
                <a:solidFill>
                  <a:srgbClr val="002060"/>
                </a:solidFill>
                <a:latin typeface="NikoshBAN" pitchFamily="2" charset="0"/>
                <a:cs typeface="NikoshBAN" pitchFamily="2" charset="0"/>
              </a:rPr>
              <a:t> এবং তিনদিন পর শাহাদাত বরন</a:t>
            </a:r>
            <a:r>
              <a:rPr lang="bn-BD" sz="2800" dirty="0" smtClean="0">
                <a:solidFill>
                  <a:srgbClr val="002060"/>
                </a:solidFill>
                <a:latin typeface="NikoshBAN" pitchFamily="2" charset="0"/>
                <a:cs typeface="NikoshBAN" pitchFamily="2" charset="0"/>
              </a:rPr>
              <a:t> করেন।কুফা জামে মসজিদের পার্শ্বে তাকে দাফন করা হয়।</a:t>
            </a:r>
            <a:r>
              <a:rPr lang="en-US" sz="2800" dirty="0" smtClean="0">
                <a:solidFill>
                  <a:srgbClr val="002060"/>
                </a:solidFill>
                <a:latin typeface="NikoshBAN" pitchFamily="2" charset="0"/>
                <a:cs typeface="NikoshBAN" pitchFamily="2" charset="0"/>
              </a:rPr>
              <a:t>                   </a:t>
            </a:r>
          </a:p>
          <a:p>
            <a:pPr algn="just"/>
            <a:r>
              <a:rPr lang="bn-BD" sz="2800" dirty="0" smtClean="0">
                <a:solidFill>
                  <a:srgbClr val="002060"/>
                </a:solidFill>
                <a:latin typeface="NikoshBAN" pitchFamily="2" charset="0"/>
                <a:cs typeface="NikoshBAN" pitchFamily="2" charset="0"/>
              </a:rPr>
              <a:t> </a:t>
            </a:r>
            <a:endParaRPr lang="en-US" sz="2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4212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box(in)">
                                      <p:cBhvr>
                                        <p:cTn id="43" dur="500"/>
                                        <p:tgtEl>
                                          <p:spTgt spid="3">
                                            <p:txEl>
                                              <p:pRg st="1" end="1"/>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ox(in)">
                                      <p:cBhvr>
                                        <p:cTn id="4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051"/>
            <a:ext cx="8991600" cy="6417141"/>
          </a:xfrm>
          <a:prstGeom prst="rect">
            <a:avLst/>
          </a:prstGeom>
          <a:noFill/>
        </p:spPr>
        <p:txBody>
          <a:bodyPr wrap="square" rtlCol="0">
            <a:spAutoFit/>
          </a:bodyPr>
          <a:lstStyle/>
          <a:p>
            <a:pPr algn="ctr"/>
            <a:r>
              <a:rPr lang="bn-BD" sz="11500" b="1" dirty="0" smtClean="0">
                <a:latin typeface="NikoshBAN" pitchFamily="2" charset="0"/>
                <a:cs typeface="NikoshBAN" pitchFamily="2" charset="0"/>
              </a:rPr>
              <a:t>ফিতনার পরিচয় </a:t>
            </a:r>
          </a:p>
          <a:p>
            <a:r>
              <a:rPr lang="bn-BD" sz="3600" b="1" dirty="0" smtClean="0">
                <a:solidFill>
                  <a:srgbClr val="FFFF00"/>
                </a:solidFill>
                <a:latin typeface="NikoshBAN" pitchFamily="2" charset="0"/>
                <a:cs typeface="NikoshBAN" pitchFamily="2" charset="0"/>
              </a:rPr>
              <a:t>শাব্দিক অর্থ – </a:t>
            </a:r>
          </a:p>
          <a:p>
            <a:r>
              <a:rPr lang="ar-SA" sz="3600" b="1" dirty="0">
                <a:solidFill>
                  <a:srgbClr val="FFFF00"/>
                </a:solidFill>
                <a:latin typeface="NikoshBAN" pitchFamily="2" charset="0"/>
                <a:cs typeface="NikoshBAN" pitchFamily="2" charset="0"/>
              </a:rPr>
              <a:t> </a:t>
            </a:r>
            <a:r>
              <a:rPr lang="ar-SA" sz="3600" b="1" dirty="0" smtClean="0">
                <a:solidFill>
                  <a:srgbClr val="FFFF00"/>
                </a:solidFill>
                <a:latin typeface="NikoshBAN" pitchFamily="2" charset="0"/>
                <a:cs typeface="NikoshBAN" pitchFamily="2" charset="0"/>
              </a:rPr>
              <a:t>- ا لفتنة</a:t>
            </a:r>
            <a:r>
              <a:rPr lang="ar-SA" sz="3600" b="1" dirty="0" smtClean="0">
                <a:solidFill>
                  <a:srgbClr val="FFFF00"/>
                </a:solidFill>
                <a:latin typeface="NikoshBAN" pitchFamily="2" charset="0"/>
                <a:cs typeface="NikoshBAN" pitchFamily="2" charset="0"/>
              </a:rPr>
              <a:t> </a:t>
            </a:r>
            <a:r>
              <a:rPr lang="bn-BD" sz="3600" b="1" dirty="0" smtClean="0">
                <a:solidFill>
                  <a:srgbClr val="FFFF00"/>
                </a:solidFill>
                <a:latin typeface="NikoshBAN" pitchFamily="2" charset="0"/>
                <a:cs typeface="NikoshBAN" pitchFamily="2" charset="0"/>
              </a:rPr>
              <a:t>শব্দটি একবচন,</a:t>
            </a:r>
            <a:r>
              <a:rPr lang="ar-SA" sz="3600" b="1" dirty="0">
                <a:solidFill>
                  <a:srgbClr val="FFFF00"/>
                </a:solidFill>
                <a:latin typeface="NikoshBAN" pitchFamily="2" charset="0"/>
                <a:cs typeface="NikoshBAN" pitchFamily="2" charset="0"/>
              </a:rPr>
              <a:t> </a:t>
            </a:r>
            <a:r>
              <a:rPr lang="ar-SA" sz="3600" b="1" dirty="0" smtClean="0">
                <a:solidFill>
                  <a:srgbClr val="FFFF00"/>
                </a:solidFill>
                <a:latin typeface="NikoshBAN" pitchFamily="2" charset="0"/>
                <a:cs typeface="NikoshBAN" pitchFamily="2" charset="0"/>
              </a:rPr>
              <a:t> </a:t>
            </a:r>
            <a:r>
              <a:rPr lang="ar-SA" sz="3600" b="1" dirty="0" smtClean="0">
                <a:solidFill>
                  <a:srgbClr val="FFFF00"/>
                </a:solidFill>
                <a:latin typeface="Arabic Typesetting" panose="03020402040406030203" pitchFamily="66" charset="-78"/>
                <a:cs typeface="Arabic Typesetting" panose="03020402040406030203" pitchFamily="66" charset="-78"/>
              </a:rPr>
              <a:t> الفتن</a:t>
            </a:r>
            <a:r>
              <a:rPr lang="bn-BD" sz="3600" b="1" dirty="0" smtClean="0">
                <a:solidFill>
                  <a:srgbClr val="FFFF00"/>
                </a:solidFill>
                <a:latin typeface="NikoshBAN" pitchFamily="2" charset="0"/>
                <a:cs typeface="NikoshBAN" pitchFamily="2" charset="0"/>
              </a:rPr>
              <a:t>বহুবচনে  ,</a:t>
            </a:r>
            <a:r>
              <a:rPr lang="bn-BD" sz="3600" b="1" dirty="0" smtClean="0">
                <a:solidFill>
                  <a:srgbClr val="FFFF00"/>
                </a:solidFill>
                <a:latin typeface="NikoshBAN" pitchFamily="2" charset="0"/>
                <a:cs typeface="NikoshBAN" pitchFamily="2" charset="0"/>
              </a:rPr>
              <a:t>অর্থ বিপদ, মসিবত,সন্ত্রাস,বিশৃংখলা ইত্যাদি</a:t>
            </a:r>
            <a:r>
              <a:rPr lang="bn-BD" sz="2800" b="1" dirty="0" smtClean="0">
                <a:solidFill>
                  <a:srgbClr val="FFFF00"/>
                </a:solidFill>
                <a:latin typeface="NikoshBAN" pitchFamily="2" charset="0"/>
                <a:cs typeface="NikoshBAN" pitchFamily="2" charset="0"/>
              </a:rPr>
              <a:t>।  </a:t>
            </a:r>
          </a:p>
          <a:p>
            <a:endParaRPr lang="bn-BD" sz="2800" b="1" dirty="0" smtClean="0">
              <a:latin typeface="NikoshBAN" pitchFamily="2" charset="0"/>
              <a:cs typeface="NikoshBAN" pitchFamily="2" charset="0"/>
            </a:endParaRPr>
          </a:p>
          <a:p>
            <a:r>
              <a:rPr lang="bn-BD" sz="4000" b="1" dirty="0" smtClean="0">
                <a:solidFill>
                  <a:srgbClr val="FF0000"/>
                </a:solidFill>
                <a:latin typeface="NikoshBAN" pitchFamily="2" charset="0"/>
                <a:cs typeface="NikoshBAN" pitchFamily="2" charset="0"/>
              </a:rPr>
              <a:t>পরিভাষায় –</a:t>
            </a:r>
          </a:p>
          <a:p>
            <a:r>
              <a:rPr lang="bn-BD" sz="4000" b="1" dirty="0" smtClean="0">
                <a:solidFill>
                  <a:srgbClr val="FF0000"/>
                </a:solidFill>
                <a:latin typeface="NikoshBAN" pitchFamily="2" charset="0"/>
                <a:cs typeface="NikoshBAN" pitchFamily="2" charset="0"/>
              </a:rPr>
              <a:t> নফসে আম্মারার </a:t>
            </a:r>
            <a:r>
              <a:rPr lang="bn-BD" sz="4000" b="1" dirty="0" smtClean="0">
                <a:solidFill>
                  <a:srgbClr val="FF0000"/>
                </a:solidFill>
                <a:latin typeface="NikoshBAN" pitchFamily="2" charset="0"/>
                <a:cs typeface="NikoshBAN" pitchFamily="2" charset="0"/>
              </a:rPr>
              <a:t>তাড়নায়,শয়তানের  </a:t>
            </a:r>
            <a:r>
              <a:rPr lang="bn-BD" sz="4000" b="1" dirty="0" smtClean="0">
                <a:solidFill>
                  <a:srgbClr val="FF0000"/>
                </a:solidFill>
                <a:latin typeface="NikoshBAN" pitchFamily="2" charset="0"/>
                <a:cs typeface="NikoshBAN" pitchFamily="2" charset="0"/>
              </a:rPr>
              <a:t>প্ররোচনায়,যুগ যমানার কলুষ আবহাওয়ায়, ঈমান, ইসলাম পরিপন্থি কার্যাবলিকে ফিতনা বলে।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457200"/>
            <a:ext cx="32004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9600" b="1" dirty="0" smtClean="0">
                <a:latin typeface="NikoshBAN" pitchFamily="2" charset="0"/>
                <a:cs typeface="NikoshBAN" pitchFamily="2" charset="0"/>
              </a:rPr>
              <a:t>মূল্যায়ন</a:t>
            </a:r>
            <a:endParaRPr lang="en-US" sz="9600" b="1" dirty="0">
              <a:latin typeface="NikoshBAN" pitchFamily="2" charset="0"/>
              <a:cs typeface="NikoshBAN" pitchFamily="2" charset="0"/>
            </a:endParaRPr>
          </a:p>
        </p:txBody>
      </p:sp>
      <p:sp>
        <p:nvSpPr>
          <p:cNvPr id="3" name="TextBox 2"/>
          <p:cNvSpPr txBox="1"/>
          <p:nvPr/>
        </p:nvSpPr>
        <p:spPr>
          <a:xfrm>
            <a:off x="457200" y="2590800"/>
            <a:ext cx="8229600" cy="2492990"/>
          </a:xfrm>
          <a:prstGeom prst="rect">
            <a:avLst/>
          </a:prstGeom>
          <a:noFill/>
        </p:spPr>
        <p:txBody>
          <a:bodyPr wrap="square" rtlCol="0">
            <a:spAutoFit/>
          </a:bodyPr>
          <a:lstStyle/>
          <a:p>
            <a:r>
              <a:rPr lang="bn-BD" sz="3600" dirty="0" smtClean="0">
                <a:solidFill>
                  <a:srgbClr val="FF66FF"/>
                </a:solidFill>
                <a:latin typeface="NikoshBAN" pitchFamily="2" charset="0"/>
                <a:cs typeface="NikoshBAN" pitchFamily="2" charset="0"/>
              </a:rPr>
              <a:t> </a:t>
            </a:r>
            <a:r>
              <a:rPr lang="bn-BD" sz="3600" b="1" dirty="0" smtClean="0">
                <a:solidFill>
                  <a:srgbClr val="FF66FF"/>
                </a:solidFill>
                <a:latin typeface="NikoshBAN" pitchFamily="2" charset="0"/>
                <a:cs typeface="NikoshBAN" pitchFamily="2" charset="0"/>
              </a:rPr>
              <a:t>( ক)  ফিতনা অর্থ কি?</a:t>
            </a:r>
          </a:p>
          <a:p>
            <a:r>
              <a:rPr lang="bn-BD" sz="3600" b="1" dirty="0" smtClean="0">
                <a:solidFill>
                  <a:srgbClr val="FF9900"/>
                </a:solidFill>
                <a:latin typeface="NikoshBAN" pitchFamily="2" charset="0"/>
                <a:cs typeface="NikoshBAN" pitchFamily="2" charset="0"/>
              </a:rPr>
              <a:t>   উত্তরঃ   বিপদ,মসিবত, বিশৃংখলা,সন্ত্রাস।</a:t>
            </a:r>
          </a:p>
          <a:p>
            <a:r>
              <a:rPr lang="bn-BD" sz="4000" b="1" dirty="0" smtClean="0">
                <a:solidFill>
                  <a:srgbClr val="66FF66"/>
                </a:solidFill>
                <a:latin typeface="NikoshBAN" pitchFamily="2" charset="0"/>
                <a:cs typeface="NikoshBAN" pitchFamily="2" charset="0"/>
              </a:rPr>
              <a:t>  (খ)</a:t>
            </a:r>
            <a:r>
              <a:rPr lang="bn-BD" sz="3200" b="1" dirty="0" smtClean="0">
                <a:solidFill>
                  <a:srgbClr val="66FF66"/>
                </a:solidFill>
                <a:latin typeface="NikoshBAN" pitchFamily="2" charset="0"/>
                <a:cs typeface="NikoshBAN" pitchFamily="2" charset="0"/>
              </a:rPr>
              <a:t> </a:t>
            </a:r>
            <a:r>
              <a:rPr lang="bn-BD" sz="3600" b="1" dirty="0" smtClean="0">
                <a:solidFill>
                  <a:srgbClr val="66FF66"/>
                </a:solidFill>
                <a:latin typeface="NikoshBAN" pitchFamily="2" charset="0"/>
                <a:cs typeface="NikoshBAN" pitchFamily="2" charset="0"/>
              </a:rPr>
              <a:t>হযরত আলী (রাঃ)  কে কোথায় দাফন করা হয়।        </a:t>
            </a:r>
            <a:endParaRPr lang="en-US" sz="4000" b="1" dirty="0" smtClean="0">
              <a:solidFill>
                <a:srgbClr val="66FF66"/>
              </a:solidFill>
              <a:latin typeface="NikoshBAN" pitchFamily="2" charset="0"/>
              <a:cs typeface="NikoshBAN" pitchFamily="2" charset="0"/>
            </a:endParaRPr>
          </a:p>
          <a:p>
            <a:r>
              <a:rPr lang="bn-BD" sz="4400" b="1" dirty="0" smtClean="0">
                <a:solidFill>
                  <a:srgbClr val="FF0000"/>
                </a:solidFill>
                <a:latin typeface="NikoshBAN" pitchFamily="2" charset="0"/>
                <a:cs typeface="NikoshBAN" pitchFamily="2" charset="0"/>
              </a:rPr>
              <a:t> </a:t>
            </a:r>
            <a:r>
              <a:rPr lang="en-US" sz="4400" b="1" dirty="0" err="1" smtClean="0">
                <a:solidFill>
                  <a:srgbClr val="FF0000"/>
                </a:solidFill>
                <a:latin typeface="NikoshBAN" pitchFamily="2" charset="0"/>
                <a:cs typeface="NikoshBAN" pitchFamily="2" charset="0"/>
              </a:rPr>
              <a:t>উত্তরঃ</a:t>
            </a:r>
            <a:r>
              <a:rPr lang="bn-BD" sz="3600" b="1" dirty="0" smtClean="0">
                <a:solidFill>
                  <a:srgbClr val="FF0000"/>
                </a:solidFill>
                <a:latin typeface="NikoshBAN" pitchFamily="2" charset="0"/>
                <a:cs typeface="NikoshBAN" pitchFamily="2" charset="0"/>
              </a:rPr>
              <a:t>কূফায় জামে মসজিদের পার্শ্বে দাফন করা হয়।</a:t>
            </a:r>
            <a:endParaRPr lang="en-US" sz="44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800" decel="100000"/>
                                        <p:tgtEl>
                                          <p:spTgt spid="3">
                                            <p:txEl>
                                              <p:pRg st="2" end="2"/>
                                            </p:txEl>
                                          </p:spTgt>
                                        </p:tgtEl>
                                      </p:cBhvr>
                                    </p:animEffect>
                                    <p:anim calcmode="lin" valueType="num">
                                      <p:cBhvr>
                                        <p:cTn id="62"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fade">
                                      <p:cBhvr>
                                        <p:cTn id="71" dur="800" decel="100000"/>
                                        <p:tgtEl>
                                          <p:spTgt spid="3">
                                            <p:txEl>
                                              <p:pRg st="3" end="3"/>
                                            </p:txEl>
                                          </p:spTgt>
                                        </p:tgtEl>
                                      </p:cBhvr>
                                    </p:animEffect>
                                    <p:anim calcmode="lin" valueType="num">
                                      <p:cBhvr>
                                        <p:cTn id="7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252"/>
            <a:ext cx="4724400" cy="1569660"/>
          </a:xfrm>
          <a:prstGeom prst="rect">
            <a:avLst/>
          </a:prstGeom>
          <a:noFill/>
        </p:spPr>
        <p:txBody>
          <a:bodyPr wrap="square" rtlCol="0">
            <a:spAutoFit/>
          </a:bodyPr>
          <a:lstStyle/>
          <a:p>
            <a:r>
              <a:rPr lang="bn-BD" sz="9600" b="1" dirty="0" smtClean="0">
                <a:latin typeface="NikoshBAN" pitchFamily="2" charset="0"/>
                <a:cs typeface="NikoshBAN" pitchFamily="2" charset="0"/>
              </a:rPr>
              <a:t>একক  কাজ</a:t>
            </a:r>
            <a:endParaRPr lang="en-US" sz="9600" b="1" dirty="0">
              <a:latin typeface="NikoshBAN" pitchFamily="2" charset="0"/>
              <a:cs typeface="NikoshBAN" pitchFamily="2" charset="0"/>
            </a:endParaRPr>
          </a:p>
        </p:txBody>
      </p:sp>
      <p:sp>
        <p:nvSpPr>
          <p:cNvPr id="3" name="TextBox 2"/>
          <p:cNvSpPr txBox="1"/>
          <p:nvPr/>
        </p:nvSpPr>
        <p:spPr>
          <a:xfrm>
            <a:off x="381000" y="1752600"/>
            <a:ext cx="8382000" cy="4708981"/>
          </a:xfrm>
          <a:prstGeom prst="rect">
            <a:avLst/>
          </a:prstGeom>
          <a:noFill/>
        </p:spPr>
        <p:txBody>
          <a:bodyPr wrap="square" rtlCol="0">
            <a:spAutoFit/>
          </a:bodyPr>
          <a:lstStyle/>
          <a:p>
            <a:pPr algn="just"/>
            <a:r>
              <a:rPr lang="bn-BD" sz="2800" dirty="0" smtClean="0">
                <a:solidFill>
                  <a:srgbClr val="FFC000"/>
                </a:solidFill>
                <a:latin typeface="NikoshBAN" pitchFamily="2" charset="0"/>
                <a:cs typeface="NikoshBAN" pitchFamily="2" charset="0"/>
              </a:rPr>
              <a:t>ক। প্রশ্ন--হযরত আলী (রাঃ ) বর্নিত হাদিসের সংখ্যা কত ?</a:t>
            </a:r>
          </a:p>
          <a:p>
            <a:pPr algn="just"/>
            <a:r>
              <a:rPr lang="bn-BD" sz="3200" dirty="0" smtClean="0">
                <a:solidFill>
                  <a:srgbClr val="FF0000"/>
                </a:solidFill>
                <a:latin typeface="NikoshBAN" pitchFamily="2" charset="0"/>
                <a:cs typeface="NikoshBAN" pitchFamily="2" charset="0"/>
              </a:rPr>
              <a:t>উত্তর –হযরত আলী (রাঃ) বর্ণিত হাদিসের সংখ্যা ৫৯০ টি।</a:t>
            </a:r>
            <a:endParaRPr lang="en-US" sz="3200" dirty="0" smtClean="0">
              <a:solidFill>
                <a:srgbClr val="FF0000"/>
              </a:solidFill>
              <a:latin typeface="NikoshBAN" pitchFamily="2" charset="0"/>
              <a:cs typeface="NikoshBAN" pitchFamily="2" charset="0"/>
            </a:endParaRPr>
          </a:p>
          <a:p>
            <a:pPr algn="just"/>
            <a:r>
              <a:rPr lang="bn-BD" sz="2800" dirty="0" smtClean="0">
                <a:solidFill>
                  <a:srgbClr val="FFFF00"/>
                </a:solidFill>
                <a:latin typeface="NikoshBAN" pitchFamily="2" charset="0"/>
                <a:cs typeface="NikoshBAN" pitchFamily="2" charset="0"/>
              </a:rPr>
              <a:t>খ</a:t>
            </a:r>
            <a:r>
              <a:rPr lang="en-US" sz="2800" dirty="0" smtClean="0">
                <a:solidFill>
                  <a:srgbClr val="FFFF00"/>
                </a:solidFill>
                <a:latin typeface="NikoshBAN" pitchFamily="2" charset="0"/>
                <a:cs typeface="NikoshBAN" pitchFamily="2" charset="0"/>
              </a:rPr>
              <a:t>।</a:t>
            </a:r>
            <a:r>
              <a:rPr lang="bn-BD" sz="2800" dirty="0" smtClean="0">
                <a:solidFill>
                  <a:srgbClr val="FFFF00"/>
                </a:solidFill>
                <a:latin typeface="NikoshBAN" pitchFamily="2" charset="0"/>
                <a:cs typeface="NikoshBAN" pitchFamily="2" charset="0"/>
              </a:rPr>
              <a:t> </a:t>
            </a:r>
            <a:r>
              <a:rPr lang="en-US" sz="2800" dirty="0" smtClean="0">
                <a:solidFill>
                  <a:srgbClr val="FFFF00"/>
                </a:solidFill>
                <a:latin typeface="NikoshBAN" pitchFamily="2" charset="0"/>
                <a:cs typeface="NikoshBAN" pitchFamily="2" charset="0"/>
              </a:rPr>
              <a:t>প্রশ্ন</a:t>
            </a:r>
            <a:r>
              <a:rPr lang="bn-BD" sz="2800" dirty="0" smtClean="0">
                <a:solidFill>
                  <a:srgbClr val="FFFF00"/>
                </a:solidFill>
                <a:latin typeface="NikoshBAN" pitchFamily="2" charset="0"/>
                <a:cs typeface="NikoshBAN" pitchFamily="2" charset="0"/>
              </a:rPr>
              <a:t>- হযরত আলী (রাঃ ) কত বছর খিলাফতের দ্বায়িত্ব পালন করেন ?</a:t>
            </a:r>
            <a:r>
              <a:rPr lang="bn-BD"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r>
              <a:rPr lang="bn-BD" sz="2800" dirty="0" smtClean="0">
                <a:latin typeface="NikoshBAN" pitchFamily="2" charset="0"/>
                <a:cs typeface="NikoshBAN" pitchFamily="2" charset="0"/>
              </a:rPr>
              <a:t>  </a:t>
            </a:r>
            <a:r>
              <a:rPr lang="bn-BD" sz="3200" dirty="0" smtClean="0">
                <a:latin typeface="NikoshBAN" pitchFamily="2" charset="0"/>
                <a:cs typeface="NikoshBAN" pitchFamily="2" charset="0"/>
              </a:rPr>
              <a:t>উত্তর -হযরত আলী (রাঃ )   ০৪ বছর ০৯ মাস খিলাফতের দ্বায়িত্ব পালন করেন।</a:t>
            </a:r>
          </a:p>
          <a:p>
            <a:pPr algn="just"/>
            <a:r>
              <a:rPr lang="bn-BD" sz="2800" dirty="0" smtClean="0">
                <a:solidFill>
                  <a:srgbClr val="FFFF00"/>
                </a:solidFill>
                <a:latin typeface="NikoshBAN" pitchFamily="2" charset="0"/>
                <a:cs typeface="NikoshBAN" pitchFamily="2" charset="0"/>
              </a:rPr>
              <a:t>গ । ফিতনা শব্দের অর্থ কি?</a:t>
            </a:r>
          </a:p>
          <a:p>
            <a:pPr algn="just"/>
            <a:r>
              <a:rPr lang="bn-BD" sz="3200" dirty="0" smtClean="0">
                <a:solidFill>
                  <a:srgbClr val="FFC000"/>
                </a:solidFill>
                <a:latin typeface="NikoshBAN" pitchFamily="2" charset="0"/>
                <a:cs typeface="NikoshBAN" pitchFamily="2" charset="0"/>
              </a:rPr>
              <a:t>উত্তর  আল-ফিতনাতু শব্দটি একবচন, বহুবচনে আলফিতানু ,অর্থঃ-বিপদ, মসিবত,সন্ত্রাস,বিশৃংখলা</a:t>
            </a:r>
            <a:r>
              <a:rPr lang="en-US" sz="3200" dirty="0" smtClean="0">
                <a:solidFill>
                  <a:srgbClr val="FFC000"/>
                </a:solidFill>
                <a:latin typeface="NikoshBAN" pitchFamily="2" charset="0"/>
                <a:cs typeface="NikoshBAN" pitchFamily="2" charset="0"/>
              </a:rPr>
              <a:t> । </a:t>
            </a:r>
            <a:endParaRPr lang="bn-BD" sz="3200" dirty="0" smtClean="0">
              <a:solidFill>
                <a:srgbClr val="FFC000"/>
              </a:solidFill>
              <a:latin typeface="NikoshBAN" pitchFamily="2" charset="0"/>
              <a:cs typeface="NikoshBAN" pitchFamily="2" charset="0"/>
            </a:endParaRPr>
          </a:p>
          <a:p>
            <a:pPr algn="just"/>
            <a:endParaRPr lang="bn-BD" sz="2800" dirty="0" smtClean="0">
              <a:latin typeface="NikoshBAN" pitchFamily="2" charset="0"/>
              <a:cs typeface="NikoshBAN" pitchFamily="2" charset="0"/>
            </a:endParaRPr>
          </a:p>
          <a:p>
            <a:pPr algn="just"/>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800" decel="100000"/>
                                        <p:tgtEl>
                                          <p:spTgt spid="3">
                                            <p:txEl>
                                              <p:pRg st="2" end="2"/>
                                            </p:txEl>
                                          </p:spTgt>
                                        </p:tgtEl>
                                      </p:cBhvr>
                                    </p:animEffect>
                                    <p:anim calcmode="lin" valueType="num">
                                      <p:cBhvr>
                                        <p:cTn id="62"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fade">
                                      <p:cBhvr>
                                        <p:cTn id="71" dur="800" decel="100000"/>
                                        <p:tgtEl>
                                          <p:spTgt spid="3">
                                            <p:txEl>
                                              <p:pRg st="3" end="3"/>
                                            </p:txEl>
                                          </p:spTgt>
                                        </p:tgtEl>
                                      </p:cBhvr>
                                    </p:animEffect>
                                    <p:anim calcmode="lin" valueType="num">
                                      <p:cBhvr>
                                        <p:cTn id="7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wipe(down)">
                                      <p:cBhvr>
                                        <p:cTn id="81" dur="580">
                                          <p:stCondLst>
                                            <p:cond delay="0"/>
                                          </p:stCondLst>
                                        </p:cTn>
                                        <p:tgtEl>
                                          <p:spTgt spid="3">
                                            <p:txEl>
                                              <p:pRg st="4" end="4"/>
                                            </p:txEl>
                                          </p:spTgt>
                                        </p:tgtEl>
                                      </p:cBhvr>
                                    </p:animEffect>
                                    <p:anim calcmode="lin" valueType="num">
                                      <p:cBhvr>
                                        <p:cTn id="8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4" end="4"/>
                                            </p:txEl>
                                          </p:spTgt>
                                        </p:tgtEl>
                                      </p:cBhvr>
                                      <p:to x="100000" y="60000"/>
                                    </p:animScale>
                                    <p:animScale>
                                      <p:cBhvr>
                                        <p:cTn id="88" dur="166" decel="50000">
                                          <p:stCondLst>
                                            <p:cond delay="676"/>
                                          </p:stCondLst>
                                        </p:cTn>
                                        <p:tgtEl>
                                          <p:spTgt spid="3">
                                            <p:txEl>
                                              <p:pRg st="4" end="4"/>
                                            </p:txEl>
                                          </p:spTgt>
                                        </p:tgtEl>
                                      </p:cBhvr>
                                      <p:to x="100000" y="100000"/>
                                    </p:animScale>
                                    <p:animScale>
                                      <p:cBhvr>
                                        <p:cTn id="89" dur="26">
                                          <p:stCondLst>
                                            <p:cond delay="1312"/>
                                          </p:stCondLst>
                                        </p:cTn>
                                        <p:tgtEl>
                                          <p:spTgt spid="3">
                                            <p:txEl>
                                              <p:pRg st="4" end="4"/>
                                            </p:txEl>
                                          </p:spTgt>
                                        </p:tgtEl>
                                      </p:cBhvr>
                                      <p:to x="100000" y="80000"/>
                                    </p:animScale>
                                    <p:animScale>
                                      <p:cBhvr>
                                        <p:cTn id="90" dur="166" decel="50000">
                                          <p:stCondLst>
                                            <p:cond delay="1338"/>
                                          </p:stCondLst>
                                        </p:cTn>
                                        <p:tgtEl>
                                          <p:spTgt spid="3">
                                            <p:txEl>
                                              <p:pRg st="4" end="4"/>
                                            </p:txEl>
                                          </p:spTgt>
                                        </p:tgtEl>
                                      </p:cBhvr>
                                      <p:to x="100000" y="100000"/>
                                    </p:animScale>
                                    <p:animScale>
                                      <p:cBhvr>
                                        <p:cTn id="91" dur="26">
                                          <p:stCondLst>
                                            <p:cond delay="1642"/>
                                          </p:stCondLst>
                                        </p:cTn>
                                        <p:tgtEl>
                                          <p:spTgt spid="3">
                                            <p:txEl>
                                              <p:pRg st="4" end="4"/>
                                            </p:txEl>
                                          </p:spTgt>
                                        </p:tgtEl>
                                      </p:cBhvr>
                                      <p:to x="100000" y="90000"/>
                                    </p:animScale>
                                    <p:animScale>
                                      <p:cBhvr>
                                        <p:cTn id="92" dur="166" decel="50000">
                                          <p:stCondLst>
                                            <p:cond delay="1668"/>
                                          </p:stCondLst>
                                        </p:cTn>
                                        <p:tgtEl>
                                          <p:spTgt spid="3">
                                            <p:txEl>
                                              <p:pRg st="4" end="4"/>
                                            </p:txEl>
                                          </p:spTgt>
                                        </p:tgtEl>
                                      </p:cBhvr>
                                      <p:to x="100000" y="100000"/>
                                    </p:animScale>
                                    <p:animScale>
                                      <p:cBhvr>
                                        <p:cTn id="93" dur="26">
                                          <p:stCondLst>
                                            <p:cond delay="1808"/>
                                          </p:stCondLst>
                                        </p:cTn>
                                        <p:tgtEl>
                                          <p:spTgt spid="3">
                                            <p:txEl>
                                              <p:pRg st="4" end="4"/>
                                            </p:txEl>
                                          </p:spTgt>
                                        </p:tgtEl>
                                      </p:cBhvr>
                                      <p:to x="100000" y="95000"/>
                                    </p:animScale>
                                    <p:animScale>
                                      <p:cBhvr>
                                        <p:cTn id="94" dur="166" decel="50000">
                                          <p:stCondLst>
                                            <p:cond delay="1834"/>
                                          </p:stCondLst>
                                        </p:cTn>
                                        <p:tgtEl>
                                          <p:spTgt spid="3">
                                            <p:txEl>
                                              <p:pRg st="4" end="4"/>
                                            </p:txEl>
                                          </p:spTgt>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animEffect transition="in" filter="wipe(down)">
                                      <p:cBhvr>
                                        <p:cTn id="99" dur="580">
                                          <p:stCondLst>
                                            <p:cond delay="0"/>
                                          </p:stCondLst>
                                        </p:cTn>
                                        <p:tgtEl>
                                          <p:spTgt spid="3">
                                            <p:txEl>
                                              <p:pRg st="5" end="5"/>
                                            </p:txEl>
                                          </p:spTgt>
                                        </p:tgtEl>
                                      </p:cBhvr>
                                    </p:animEffect>
                                    <p:anim calcmode="lin" valueType="num">
                                      <p:cBhvr>
                                        <p:cTn id="10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3">
                                            <p:txEl>
                                              <p:pRg st="5" end="5"/>
                                            </p:txEl>
                                          </p:spTgt>
                                        </p:tgtEl>
                                      </p:cBhvr>
                                      <p:to x="100000" y="60000"/>
                                    </p:animScale>
                                    <p:animScale>
                                      <p:cBhvr>
                                        <p:cTn id="106" dur="166" decel="50000">
                                          <p:stCondLst>
                                            <p:cond delay="676"/>
                                          </p:stCondLst>
                                        </p:cTn>
                                        <p:tgtEl>
                                          <p:spTgt spid="3">
                                            <p:txEl>
                                              <p:pRg st="5" end="5"/>
                                            </p:txEl>
                                          </p:spTgt>
                                        </p:tgtEl>
                                      </p:cBhvr>
                                      <p:to x="100000" y="100000"/>
                                    </p:animScale>
                                    <p:animScale>
                                      <p:cBhvr>
                                        <p:cTn id="107" dur="26">
                                          <p:stCondLst>
                                            <p:cond delay="1312"/>
                                          </p:stCondLst>
                                        </p:cTn>
                                        <p:tgtEl>
                                          <p:spTgt spid="3">
                                            <p:txEl>
                                              <p:pRg st="5" end="5"/>
                                            </p:txEl>
                                          </p:spTgt>
                                        </p:tgtEl>
                                      </p:cBhvr>
                                      <p:to x="100000" y="80000"/>
                                    </p:animScale>
                                    <p:animScale>
                                      <p:cBhvr>
                                        <p:cTn id="108" dur="166" decel="50000">
                                          <p:stCondLst>
                                            <p:cond delay="1338"/>
                                          </p:stCondLst>
                                        </p:cTn>
                                        <p:tgtEl>
                                          <p:spTgt spid="3">
                                            <p:txEl>
                                              <p:pRg st="5" end="5"/>
                                            </p:txEl>
                                          </p:spTgt>
                                        </p:tgtEl>
                                      </p:cBhvr>
                                      <p:to x="100000" y="100000"/>
                                    </p:animScale>
                                    <p:animScale>
                                      <p:cBhvr>
                                        <p:cTn id="109" dur="26">
                                          <p:stCondLst>
                                            <p:cond delay="1642"/>
                                          </p:stCondLst>
                                        </p:cTn>
                                        <p:tgtEl>
                                          <p:spTgt spid="3">
                                            <p:txEl>
                                              <p:pRg st="5" end="5"/>
                                            </p:txEl>
                                          </p:spTgt>
                                        </p:tgtEl>
                                      </p:cBhvr>
                                      <p:to x="100000" y="90000"/>
                                    </p:animScale>
                                    <p:animScale>
                                      <p:cBhvr>
                                        <p:cTn id="110" dur="166" decel="50000">
                                          <p:stCondLst>
                                            <p:cond delay="1668"/>
                                          </p:stCondLst>
                                        </p:cTn>
                                        <p:tgtEl>
                                          <p:spTgt spid="3">
                                            <p:txEl>
                                              <p:pRg st="5" end="5"/>
                                            </p:txEl>
                                          </p:spTgt>
                                        </p:tgtEl>
                                      </p:cBhvr>
                                      <p:to x="100000" y="100000"/>
                                    </p:animScale>
                                    <p:animScale>
                                      <p:cBhvr>
                                        <p:cTn id="111" dur="26">
                                          <p:stCondLst>
                                            <p:cond delay="1808"/>
                                          </p:stCondLst>
                                        </p:cTn>
                                        <p:tgtEl>
                                          <p:spTgt spid="3">
                                            <p:txEl>
                                              <p:pRg st="5" end="5"/>
                                            </p:txEl>
                                          </p:spTgt>
                                        </p:tgtEl>
                                      </p:cBhvr>
                                      <p:to x="100000" y="95000"/>
                                    </p:animScale>
                                    <p:animScale>
                                      <p:cBhvr>
                                        <p:cTn id="11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1" y="3200400"/>
            <a:ext cx="4876800" cy="1323439"/>
          </a:xfrm>
          <a:prstGeom prst="rect">
            <a:avLst/>
          </a:prstGeom>
          <a:noFill/>
        </p:spPr>
        <p:txBody>
          <a:bodyPr wrap="square" rtlCol="0">
            <a:spAutoFit/>
          </a:bodyPr>
          <a:lstStyle/>
          <a:p>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হাদিসের</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আলোকে</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ফিতনা</a:t>
            </a:r>
            <a:r>
              <a:rPr lang="en-US" sz="4000" dirty="0" smtClean="0">
                <a:solidFill>
                  <a:srgbClr val="FFFF00"/>
                </a:solidFill>
                <a:latin typeface="NikoshBAN" pitchFamily="2" charset="0"/>
                <a:cs typeface="NikoshBAN" pitchFamily="2" charset="0"/>
              </a:rPr>
              <a:t> </a:t>
            </a:r>
          </a:p>
          <a:p>
            <a:r>
              <a:rPr lang="en-US" sz="4000" dirty="0" err="1" smtClean="0">
                <a:solidFill>
                  <a:srgbClr val="FFFF00"/>
                </a:solidFill>
                <a:latin typeface="NikoshBAN" pitchFamily="2" charset="0"/>
                <a:cs typeface="NikoshBAN" pitchFamily="2" charset="0"/>
              </a:rPr>
              <a:t>সম্পর্কে</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আলোচনা</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কর</a:t>
            </a:r>
            <a:r>
              <a:rPr lang="en-US" sz="4000" dirty="0" smtClean="0">
                <a:solidFill>
                  <a:srgbClr val="FFFF00"/>
                </a:solidFill>
                <a:latin typeface="NikoshBAN" pitchFamily="2" charset="0"/>
                <a:cs typeface="NikoshBAN" pitchFamily="2" charset="0"/>
              </a:rPr>
              <a:t>।</a:t>
            </a:r>
            <a:endParaRPr lang="en-US" sz="4000" dirty="0">
              <a:solidFill>
                <a:srgbClr val="FFFF00"/>
              </a:solidFill>
              <a:latin typeface="NikoshBAN" pitchFamily="2" charset="0"/>
              <a:cs typeface="NikoshBAN" pitchFamily="2" charset="0"/>
            </a:endParaRPr>
          </a:p>
        </p:txBody>
      </p:sp>
      <p:sp>
        <p:nvSpPr>
          <p:cNvPr id="6" name="TextBox 5"/>
          <p:cNvSpPr txBox="1"/>
          <p:nvPr/>
        </p:nvSpPr>
        <p:spPr>
          <a:xfrm>
            <a:off x="2514600" y="685800"/>
            <a:ext cx="3922869" cy="1446550"/>
          </a:xfrm>
          <a:prstGeom prst="rect">
            <a:avLst/>
          </a:prstGeom>
          <a:noFill/>
        </p:spPr>
        <p:txBody>
          <a:bodyPr wrap="none" rtlCol="0">
            <a:spAutoFit/>
          </a:bodyPr>
          <a:lstStyle/>
          <a:p>
            <a:r>
              <a:rPr lang="bn-BD" sz="8800" b="1" dirty="0" smtClean="0">
                <a:latin typeface="NikoshBAN" pitchFamily="2" charset="0"/>
                <a:cs typeface="NikoshBAN" pitchFamily="2" charset="0"/>
              </a:rPr>
              <a:t>দলীয় কাজ</a:t>
            </a:r>
            <a:endParaRPr lang="en-US" sz="8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down)">
                                      <p:cBhvr>
                                        <p:cTn id="43" dur="580">
                                          <p:stCondLst>
                                            <p:cond delay="0"/>
                                          </p:stCondLst>
                                        </p:cTn>
                                        <p:tgtEl>
                                          <p:spTgt spid="5">
                                            <p:txEl>
                                              <p:pRg st="1" end="1"/>
                                            </p:txEl>
                                          </p:spTgt>
                                        </p:tgtEl>
                                      </p:cBhvr>
                                    </p:animEffect>
                                    <p:anim calcmode="lin" valueType="num">
                                      <p:cBhvr>
                                        <p:cTn id="4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1" end="1"/>
                                            </p:txEl>
                                          </p:spTgt>
                                        </p:tgtEl>
                                      </p:cBhvr>
                                      <p:to x="100000" y="60000"/>
                                    </p:animScale>
                                    <p:animScale>
                                      <p:cBhvr>
                                        <p:cTn id="50" dur="166" decel="50000">
                                          <p:stCondLst>
                                            <p:cond delay="676"/>
                                          </p:stCondLst>
                                        </p:cTn>
                                        <p:tgtEl>
                                          <p:spTgt spid="5">
                                            <p:txEl>
                                              <p:pRg st="1" end="1"/>
                                            </p:txEl>
                                          </p:spTgt>
                                        </p:tgtEl>
                                      </p:cBhvr>
                                      <p:to x="100000" y="100000"/>
                                    </p:animScale>
                                    <p:animScale>
                                      <p:cBhvr>
                                        <p:cTn id="51" dur="26">
                                          <p:stCondLst>
                                            <p:cond delay="1312"/>
                                          </p:stCondLst>
                                        </p:cTn>
                                        <p:tgtEl>
                                          <p:spTgt spid="5">
                                            <p:txEl>
                                              <p:pRg st="1" end="1"/>
                                            </p:txEl>
                                          </p:spTgt>
                                        </p:tgtEl>
                                      </p:cBhvr>
                                      <p:to x="100000" y="80000"/>
                                    </p:animScale>
                                    <p:animScale>
                                      <p:cBhvr>
                                        <p:cTn id="52" dur="166" decel="50000">
                                          <p:stCondLst>
                                            <p:cond delay="1338"/>
                                          </p:stCondLst>
                                        </p:cTn>
                                        <p:tgtEl>
                                          <p:spTgt spid="5">
                                            <p:txEl>
                                              <p:pRg st="1" end="1"/>
                                            </p:txEl>
                                          </p:spTgt>
                                        </p:tgtEl>
                                      </p:cBhvr>
                                      <p:to x="100000" y="100000"/>
                                    </p:animScale>
                                    <p:animScale>
                                      <p:cBhvr>
                                        <p:cTn id="53" dur="26">
                                          <p:stCondLst>
                                            <p:cond delay="1642"/>
                                          </p:stCondLst>
                                        </p:cTn>
                                        <p:tgtEl>
                                          <p:spTgt spid="5">
                                            <p:txEl>
                                              <p:pRg st="1" end="1"/>
                                            </p:txEl>
                                          </p:spTgt>
                                        </p:tgtEl>
                                      </p:cBhvr>
                                      <p:to x="100000" y="90000"/>
                                    </p:animScale>
                                    <p:animScale>
                                      <p:cBhvr>
                                        <p:cTn id="54" dur="166" decel="50000">
                                          <p:stCondLst>
                                            <p:cond delay="1668"/>
                                          </p:stCondLst>
                                        </p:cTn>
                                        <p:tgtEl>
                                          <p:spTgt spid="5">
                                            <p:txEl>
                                              <p:pRg st="1" end="1"/>
                                            </p:txEl>
                                          </p:spTgt>
                                        </p:tgtEl>
                                      </p:cBhvr>
                                      <p:to x="100000" y="100000"/>
                                    </p:animScale>
                                    <p:animScale>
                                      <p:cBhvr>
                                        <p:cTn id="55" dur="26">
                                          <p:stCondLst>
                                            <p:cond delay="1808"/>
                                          </p:stCondLst>
                                        </p:cTn>
                                        <p:tgtEl>
                                          <p:spTgt spid="5">
                                            <p:txEl>
                                              <p:pRg st="1" end="1"/>
                                            </p:txEl>
                                          </p:spTgt>
                                        </p:tgtEl>
                                      </p:cBhvr>
                                      <p:to x="100000" y="95000"/>
                                    </p:animScale>
                                    <p:animScale>
                                      <p:cBhvr>
                                        <p:cTn id="56"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xels-photo-164516.jpeg"/>
          <p:cNvPicPr>
            <a:picLocks noChangeAspect="1"/>
          </p:cNvPicPr>
          <p:nvPr/>
        </p:nvPicPr>
        <p:blipFill>
          <a:blip r:embed="rId3" cstate="print"/>
          <a:stretch>
            <a:fillRect/>
          </a:stretch>
        </p:blipFill>
        <p:spPr>
          <a:xfrm>
            <a:off x="457200" y="1295400"/>
            <a:ext cx="8382000" cy="3352800"/>
          </a:xfrm>
          <a:prstGeom prst="rect">
            <a:avLst/>
          </a:prstGeom>
        </p:spPr>
      </p:pic>
      <p:sp>
        <p:nvSpPr>
          <p:cNvPr id="4" name="TextBox 3"/>
          <p:cNvSpPr txBox="1"/>
          <p:nvPr/>
        </p:nvSpPr>
        <p:spPr>
          <a:xfrm>
            <a:off x="1676400" y="-32197"/>
            <a:ext cx="5486400" cy="1862048"/>
          </a:xfrm>
          <a:prstGeom prst="rect">
            <a:avLst/>
          </a:prstGeom>
          <a:noFill/>
        </p:spPr>
        <p:txBody>
          <a:bodyPr wrap="square" rtlCol="0">
            <a:spAutoFit/>
          </a:bodyPr>
          <a:lstStyle/>
          <a:p>
            <a:r>
              <a:rPr lang="bn-BD" sz="11500" b="1" dirty="0" smtClean="0">
                <a:solidFill>
                  <a:srgbClr val="3333FF"/>
                </a:solidFill>
                <a:latin typeface="NikoshBAN" pitchFamily="2" charset="0"/>
                <a:cs typeface="NikoshBAN" pitchFamily="2" charset="0"/>
              </a:rPr>
              <a:t>বাডির কাজ</a:t>
            </a:r>
            <a:endParaRPr lang="en-US" sz="11500" b="1" dirty="0">
              <a:solidFill>
                <a:srgbClr val="3333FF"/>
              </a:solidFill>
              <a:latin typeface="NikoshBAN" pitchFamily="2" charset="0"/>
              <a:cs typeface="NikoshBAN" pitchFamily="2" charset="0"/>
            </a:endParaRPr>
          </a:p>
        </p:txBody>
      </p:sp>
      <p:sp>
        <p:nvSpPr>
          <p:cNvPr id="5" name="TextBox 4"/>
          <p:cNvSpPr txBox="1"/>
          <p:nvPr/>
        </p:nvSpPr>
        <p:spPr>
          <a:xfrm>
            <a:off x="838200" y="5181600"/>
            <a:ext cx="7948010"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600" dirty="0" smtClean="0">
                <a:latin typeface="NikoshBAN" pitchFamily="2" charset="0"/>
                <a:cs typeface="NikoshBAN" pitchFamily="2" charset="0"/>
              </a:rPr>
              <a:t>হযরত আলী (রাঃ) এর সংক্ষিপ্ত পরিচয় বর্ণণা কর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7a71cb2f659f54261ad0d969aa3183.gif"/>
          <p:cNvPicPr>
            <a:picLocks noChangeAspect="1"/>
          </p:cNvPicPr>
          <p:nvPr/>
        </p:nvPicPr>
        <p:blipFill>
          <a:blip r:embed="rId3"/>
          <a:stretch>
            <a:fillRect/>
          </a:stretch>
        </p:blipFill>
        <p:spPr>
          <a:xfrm>
            <a:off x="0" y="0"/>
            <a:ext cx="9144000" cy="6858000"/>
          </a:xfrm>
          <a:prstGeom prst="rect">
            <a:avLst/>
          </a:prstGeom>
        </p:spPr>
      </p:pic>
      <p:sp>
        <p:nvSpPr>
          <p:cNvPr id="4" name="Rectangle 3"/>
          <p:cNvSpPr/>
          <p:nvPr/>
        </p:nvSpPr>
        <p:spPr>
          <a:xfrm>
            <a:off x="19878" y="228600"/>
            <a:ext cx="9066906" cy="2215991"/>
          </a:xfrm>
          <a:prstGeom prst="rect">
            <a:avLst/>
          </a:prstGeom>
        </p:spPr>
        <p:txBody>
          <a:bodyPr wrap="none">
            <a:spAutoFit/>
          </a:bodyPr>
          <a:lstStyle/>
          <a:p>
            <a:r>
              <a:rPr lang="bn-BD" sz="13800" b="1" dirty="0" smtClean="0">
                <a:latin typeface="NikoshBAN" pitchFamily="2" charset="0"/>
                <a:cs typeface="NikoshBAN" pitchFamily="2" charset="0"/>
              </a:rPr>
              <a:t>সবাইকে ধন্যবাদ</a:t>
            </a:r>
            <a:endParaRPr lang="en-US" sz="13800" b="1"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76200"/>
            <a:ext cx="5740675" cy="1446550"/>
          </a:xfrm>
          <a:prstGeom prst="rect">
            <a:avLst/>
          </a:prstGeom>
        </p:spPr>
        <p:txBody>
          <a:bodyPr wrap="none">
            <a:spAutoFit/>
          </a:bodyPr>
          <a:lstStyle/>
          <a:p>
            <a:pPr algn="ctr"/>
            <a:r>
              <a:rPr lang="bn-BD" sz="8800" b="1" dirty="0" smtClean="0">
                <a:solidFill>
                  <a:srgbClr val="FF66FF"/>
                </a:solidFill>
                <a:latin typeface="NikoshBAN" pitchFamily="2" charset="0"/>
                <a:cs typeface="NikoshBAN" pitchFamily="2" charset="0"/>
              </a:rPr>
              <a:t>শিক্ষক পরিচিতি</a:t>
            </a:r>
            <a:endParaRPr lang="en-US" sz="8800" b="1" dirty="0">
              <a:solidFill>
                <a:srgbClr val="FF66FF"/>
              </a:solidFill>
              <a:latin typeface="NikoshBAN" pitchFamily="2" charset="0"/>
              <a:cs typeface="NikoshBAN" pitchFamily="2" charset="0"/>
            </a:endParaRPr>
          </a:p>
        </p:txBody>
      </p:sp>
      <p:sp>
        <p:nvSpPr>
          <p:cNvPr id="5" name="Rectangle 4"/>
          <p:cNvSpPr/>
          <p:nvPr/>
        </p:nvSpPr>
        <p:spPr>
          <a:xfrm>
            <a:off x="1676400" y="1905000"/>
            <a:ext cx="7467600" cy="4216539"/>
          </a:xfrm>
          <a:prstGeom prst="rect">
            <a:avLst/>
          </a:prstGeom>
        </p:spPr>
        <p:txBody>
          <a:bodyPr wrap="square">
            <a:spAutoFit/>
          </a:bodyPr>
          <a:lstStyle/>
          <a:p>
            <a:r>
              <a:rPr lang="en-US" sz="5400" b="1" i="1" dirty="0" err="1">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মাও:আ,ও,ম</a:t>
            </a:r>
            <a:r>
              <a:rPr lang="en-US" sz="5400" b="1" i="1" dirty="0">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 </a:t>
            </a:r>
            <a:r>
              <a:rPr lang="en-US" sz="5400" b="1" i="1" dirty="0" err="1">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ফারুক</a:t>
            </a:r>
            <a:r>
              <a:rPr lang="en-US" sz="5400" b="1" i="1" dirty="0">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 </a:t>
            </a:r>
            <a:r>
              <a:rPr lang="en-US" sz="5400" b="1" i="1" dirty="0" err="1">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হোসাইন</a:t>
            </a:r>
            <a:endParaRPr lang="ar-SA" sz="5400" b="1" i="1" dirty="0">
              <a:ln w="50800"/>
              <a:solidFill>
                <a:srgbClr val="FFC000"/>
              </a:solidFill>
              <a:effectLst>
                <a:outerShdw blurRad="38100" dist="38100" dir="2700000" algn="tl">
                  <a:srgbClr val="000000">
                    <a:alpha val="43137"/>
                  </a:srgbClr>
                </a:outerShdw>
              </a:effectLst>
              <a:latin typeface="SutonnyMJ" pitchFamily="2" charset="0"/>
              <a:cs typeface="SutonnyMJ" pitchFamily="2" charset="0"/>
            </a:endParaRPr>
          </a:p>
          <a:p>
            <a:r>
              <a:rPr lang="en-US" sz="5400" b="1" i="1" dirty="0">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                 </a:t>
            </a:r>
            <a:r>
              <a:rPr lang="en-US" sz="5400" b="1" i="1" dirty="0" err="1">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সুপার</a:t>
            </a:r>
            <a:r>
              <a:rPr lang="en-US" sz="5400" b="1" i="1" dirty="0">
                <a:ln w="50800"/>
                <a:solidFill>
                  <a:srgbClr val="FFC000"/>
                </a:solidFill>
                <a:effectLst>
                  <a:outerShdw blurRad="38100" dist="38100" dir="2700000" algn="tl">
                    <a:srgbClr val="000000">
                      <a:alpha val="43137"/>
                    </a:srgbClr>
                  </a:outerShdw>
                </a:effectLst>
                <a:latin typeface="SutonnyMJ" pitchFamily="2" charset="0"/>
                <a:cs typeface="SutonnyMJ" pitchFamily="2" charset="0"/>
              </a:rPr>
              <a:t> </a:t>
            </a:r>
          </a:p>
          <a:p>
            <a:r>
              <a:rPr lang="en-US" sz="4000" b="1" dirty="0" err="1" smtClean="0">
                <a:ln w="50800"/>
                <a:solidFill>
                  <a:srgbClr val="66FF66"/>
                </a:solidFill>
                <a:latin typeface="SutonnyMJ" pitchFamily="2" charset="0"/>
                <a:cs typeface="SutonnyMJ" pitchFamily="2" charset="0"/>
              </a:rPr>
              <a:t>বড়দারোগা</a:t>
            </a:r>
            <a:r>
              <a:rPr lang="en-US" sz="4000" b="1" dirty="0" smtClean="0">
                <a:ln w="50800"/>
                <a:solidFill>
                  <a:srgbClr val="66FF66"/>
                </a:solidFill>
                <a:latin typeface="SutonnyMJ" pitchFamily="2" charset="0"/>
                <a:cs typeface="SutonnyMJ" pitchFamily="2" charset="0"/>
              </a:rPr>
              <a:t> </a:t>
            </a:r>
            <a:r>
              <a:rPr lang="en-US" sz="4000" b="1" dirty="0" err="1">
                <a:ln w="50800"/>
                <a:solidFill>
                  <a:srgbClr val="66FF66"/>
                </a:solidFill>
                <a:latin typeface="SutonnyMJ" pitchFamily="2" charset="0"/>
                <a:cs typeface="SutonnyMJ" pitchFamily="2" charset="0"/>
              </a:rPr>
              <a:t>হাট</a:t>
            </a:r>
            <a:r>
              <a:rPr lang="en-US" sz="4000" b="1" dirty="0">
                <a:ln w="50800"/>
                <a:solidFill>
                  <a:srgbClr val="66FF66"/>
                </a:solidFill>
                <a:latin typeface="SutonnyMJ" pitchFamily="2" charset="0"/>
                <a:cs typeface="SutonnyMJ" pitchFamily="2" charset="0"/>
              </a:rPr>
              <a:t> </a:t>
            </a:r>
            <a:r>
              <a:rPr lang="en-US" sz="4000" b="1" dirty="0" err="1">
                <a:ln w="50800"/>
                <a:solidFill>
                  <a:srgbClr val="66FF66"/>
                </a:solidFill>
                <a:latin typeface="SutonnyMJ" pitchFamily="2" charset="0"/>
                <a:cs typeface="SutonnyMJ" pitchFamily="2" charset="0"/>
              </a:rPr>
              <a:t>সি,উ,ই</a:t>
            </a:r>
            <a:r>
              <a:rPr lang="en-US" sz="4000" b="1" dirty="0">
                <a:ln w="50800"/>
                <a:solidFill>
                  <a:srgbClr val="66FF66"/>
                </a:solidFill>
                <a:latin typeface="SutonnyMJ" pitchFamily="2" charset="0"/>
                <a:cs typeface="SutonnyMJ" pitchFamily="2" charset="0"/>
              </a:rPr>
              <a:t> </a:t>
            </a:r>
            <a:r>
              <a:rPr lang="en-US" sz="4000" b="1" dirty="0" err="1">
                <a:ln w="50800"/>
                <a:solidFill>
                  <a:srgbClr val="66FF66"/>
                </a:solidFill>
                <a:latin typeface="SutonnyMJ" pitchFamily="2" charset="0"/>
                <a:cs typeface="SutonnyMJ" pitchFamily="2" charset="0"/>
              </a:rPr>
              <a:t>দাখিল</a:t>
            </a:r>
            <a:r>
              <a:rPr lang="en-US" sz="4000" b="1" dirty="0">
                <a:ln w="50800"/>
                <a:solidFill>
                  <a:srgbClr val="66FF66"/>
                </a:solidFill>
                <a:latin typeface="SutonnyMJ" pitchFamily="2" charset="0"/>
                <a:cs typeface="SutonnyMJ" pitchFamily="2" charset="0"/>
              </a:rPr>
              <a:t> </a:t>
            </a:r>
            <a:r>
              <a:rPr lang="en-US" sz="4000" b="1" dirty="0" err="1" smtClean="0">
                <a:ln w="50800"/>
                <a:solidFill>
                  <a:srgbClr val="66FF66"/>
                </a:solidFill>
                <a:latin typeface="SutonnyMJ" pitchFamily="2" charset="0"/>
                <a:cs typeface="SutonnyMJ" pitchFamily="2" charset="0"/>
              </a:rPr>
              <a:t>মাদ্রাসা</a:t>
            </a:r>
            <a:endParaRPr lang="bn-BD" sz="4000" b="1" dirty="0" smtClean="0">
              <a:ln w="50800"/>
              <a:solidFill>
                <a:srgbClr val="66FF66"/>
              </a:solidFill>
              <a:latin typeface="SutonnyMJ" pitchFamily="2" charset="0"/>
              <a:cs typeface="SutonnyMJ" pitchFamily="2" charset="0"/>
            </a:endParaRPr>
          </a:p>
          <a:p>
            <a:r>
              <a:rPr lang="bn-BD" sz="4000" b="1" dirty="0" smtClean="0">
                <a:ln w="50800"/>
                <a:solidFill>
                  <a:srgbClr val="66FF66"/>
                </a:solidFill>
                <a:latin typeface="SutonnyMJ" pitchFamily="2" charset="0"/>
                <a:cs typeface="SutonnyMJ" pitchFamily="2" charset="0"/>
              </a:rPr>
              <a:t>সীতাকুন্ড,চট্টগ্রাম </a:t>
            </a:r>
            <a:endParaRPr lang="en-US" sz="4000" b="1" dirty="0">
              <a:ln w="50800"/>
              <a:solidFill>
                <a:srgbClr val="66FF66"/>
              </a:solidFill>
              <a:latin typeface="SutonnyMJ" pitchFamily="2" charset="0"/>
              <a:cs typeface="SutonnyMJ" pitchFamily="2" charset="0"/>
            </a:endParaRPr>
          </a:p>
          <a:p>
            <a:r>
              <a:rPr lang="en-US" sz="4000" b="1" dirty="0" smtClean="0">
                <a:ln w="50800"/>
                <a:solidFill>
                  <a:srgbClr val="3333FF"/>
                </a:solidFill>
                <a:latin typeface="SutonnyMJ" pitchFamily="2" charset="0"/>
                <a:cs typeface="SutonnyMJ" pitchFamily="2" charset="0"/>
              </a:rPr>
              <a:t>মোবাইল:০১৮১৮৪৩৩৪৮৬ </a:t>
            </a:r>
            <a:endParaRPr lang="en-US" sz="4000" b="1" dirty="0">
              <a:ln w="50800"/>
              <a:solidFill>
                <a:srgbClr val="3333FF"/>
              </a:solidFill>
              <a:latin typeface="SutonnyMJ" pitchFamily="2" charset="0"/>
              <a:cs typeface="SutonnyMJ" pitchFamily="2" charset="0"/>
            </a:endParaRPr>
          </a:p>
          <a:p>
            <a:r>
              <a:rPr lang="en-US" sz="4000" b="1" dirty="0" smtClean="0">
                <a:ln w="50800"/>
                <a:solidFill>
                  <a:srgbClr val="3333FF"/>
                </a:solidFill>
                <a:latin typeface="Baskerville Old Face" pitchFamily="18" charset="0"/>
                <a:cs typeface="SutonnyMJ" pitchFamily="2" charset="0"/>
              </a:rPr>
              <a:t>ইমেইল:aomfaruk1177@gmail.com</a:t>
            </a:r>
            <a:endParaRPr lang="en-US" sz="4000" b="1" dirty="0">
              <a:ln w="50800"/>
              <a:solidFill>
                <a:srgbClr val="3333FF"/>
              </a:solidFill>
              <a:latin typeface="Baskerville Old Face" pitchFamily="18" charset="0"/>
              <a:cs typeface="SutonnyMJ"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81000"/>
            <a:ext cx="1600200" cy="1676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762000"/>
            <a:ext cx="48006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8800" b="1" dirty="0" smtClean="0">
                <a:solidFill>
                  <a:srgbClr val="33CC33"/>
                </a:solidFill>
                <a:latin typeface="NikoshBAN" pitchFamily="2" charset="0"/>
                <a:cs typeface="NikoshBAN" pitchFamily="2" charset="0"/>
              </a:rPr>
              <a:t>পাঠ পরিচিতি </a:t>
            </a:r>
            <a:endParaRPr lang="en-US" sz="8800" b="1" dirty="0">
              <a:solidFill>
                <a:srgbClr val="33CC33"/>
              </a:solidFill>
              <a:latin typeface="NikoshBAN" pitchFamily="2" charset="0"/>
              <a:cs typeface="NikoshBAN" pitchFamily="2" charset="0"/>
            </a:endParaRPr>
          </a:p>
        </p:txBody>
      </p:sp>
      <p:sp>
        <p:nvSpPr>
          <p:cNvPr id="4" name="Rectangle 3"/>
          <p:cNvSpPr/>
          <p:nvPr/>
        </p:nvSpPr>
        <p:spPr>
          <a:xfrm>
            <a:off x="2286000" y="2828836"/>
            <a:ext cx="4572000" cy="3416320"/>
          </a:xfrm>
          <a:prstGeom prst="rect">
            <a:avLst/>
          </a:prstGeom>
        </p:spPr>
        <p:txBody>
          <a:bodyPr>
            <a:spAutoFit/>
          </a:bodyPr>
          <a:lstStyle/>
          <a:p>
            <a:pPr algn="ctr"/>
            <a:r>
              <a:rPr lang="en-US" sz="5400" dirty="0" err="1">
                <a:solidFill>
                  <a:srgbClr val="FFFF00"/>
                </a:solidFill>
                <a:latin typeface="NikoshBAN" pitchFamily="2" charset="0"/>
                <a:cs typeface="NikoshBAN" pitchFamily="2" charset="0"/>
              </a:rPr>
              <a:t>শ্রেণি</a:t>
            </a:r>
            <a:r>
              <a:rPr lang="en-US" sz="5400" dirty="0">
                <a:solidFill>
                  <a:srgbClr val="FFFF00"/>
                </a:solidFill>
                <a:latin typeface="NikoshBAN" pitchFamily="2" charset="0"/>
                <a:cs typeface="NikoshBAN" pitchFamily="2" charset="0"/>
              </a:rPr>
              <a:t>   ৯ম</a:t>
            </a:r>
          </a:p>
          <a:p>
            <a:pPr algn="ctr"/>
            <a:r>
              <a:rPr lang="en-US" sz="5400" dirty="0" err="1">
                <a:solidFill>
                  <a:srgbClr val="FFFF00"/>
                </a:solidFill>
                <a:latin typeface="NikoshBAN" pitchFamily="2" charset="0"/>
                <a:cs typeface="NikoshBAN" pitchFamily="2" charset="0"/>
              </a:rPr>
              <a:t>বিষয়</a:t>
            </a:r>
            <a:r>
              <a:rPr lang="en-US" sz="5400" dirty="0">
                <a:solidFill>
                  <a:srgbClr val="FFFF00"/>
                </a:solidFill>
                <a:latin typeface="NikoshBAN" pitchFamily="2" charset="0"/>
                <a:cs typeface="NikoshBAN" pitchFamily="2" charset="0"/>
              </a:rPr>
              <a:t>   </a:t>
            </a:r>
            <a:r>
              <a:rPr lang="en-US" sz="5400" dirty="0" err="1">
                <a:solidFill>
                  <a:srgbClr val="FFFF00"/>
                </a:solidFill>
                <a:latin typeface="NikoshBAN" pitchFamily="2" charset="0"/>
                <a:cs typeface="NikoshBAN" pitchFamily="2" charset="0"/>
              </a:rPr>
              <a:t>হাদিস</a:t>
            </a:r>
            <a:r>
              <a:rPr lang="bn-BD" sz="5400" dirty="0">
                <a:solidFill>
                  <a:srgbClr val="FFFF00"/>
                </a:solidFill>
                <a:latin typeface="NikoshBAN" pitchFamily="2" charset="0"/>
                <a:cs typeface="NikoshBAN" pitchFamily="2" charset="0"/>
              </a:rPr>
              <a:t> শরীফ</a:t>
            </a:r>
            <a:endParaRPr lang="en-US" sz="5400" dirty="0">
              <a:solidFill>
                <a:srgbClr val="FFFF00"/>
              </a:solidFill>
              <a:latin typeface="NikoshBAN" pitchFamily="2" charset="0"/>
              <a:cs typeface="NikoshBAN" pitchFamily="2" charset="0"/>
            </a:endParaRPr>
          </a:p>
          <a:p>
            <a:pPr algn="ctr"/>
            <a:r>
              <a:rPr lang="en-US" sz="5400" dirty="0" err="1">
                <a:solidFill>
                  <a:srgbClr val="FFFF00"/>
                </a:solidFill>
                <a:latin typeface="NikoshBAN" pitchFamily="2" charset="0"/>
                <a:cs typeface="NikoshBAN" pitchFamily="2" charset="0"/>
              </a:rPr>
              <a:t>অধ্যায়</a:t>
            </a:r>
            <a:r>
              <a:rPr lang="en-US" sz="5400" dirty="0">
                <a:solidFill>
                  <a:srgbClr val="FFFF00"/>
                </a:solidFill>
                <a:latin typeface="NikoshBAN" pitchFamily="2" charset="0"/>
                <a:cs typeface="NikoshBAN" pitchFamily="2" charset="0"/>
              </a:rPr>
              <a:t>  ২৮তম</a:t>
            </a:r>
          </a:p>
          <a:p>
            <a:pPr algn="ctr"/>
            <a:r>
              <a:rPr lang="en-US" sz="5400" dirty="0" err="1" smtClean="0">
                <a:solidFill>
                  <a:srgbClr val="FFFF00"/>
                </a:solidFill>
                <a:latin typeface="NikoshBAN" pitchFamily="2" charset="0"/>
                <a:cs typeface="NikoshBAN" pitchFamily="2" charset="0"/>
              </a:rPr>
              <a:t>পাঠ</a:t>
            </a:r>
            <a:r>
              <a:rPr lang="bn-BD" sz="5400" dirty="0" smtClean="0">
                <a:solidFill>
                  <a:srgbClr val="FFFF00"/>
                </a:solidFill>
                <a:latin typeface="NikoshBAN" pitchFamily="2" charset="0"/>
                <a:cs typeface="NikoshBAN" pitchFamily="2" charset="0"/>
              </a:rPr>
              <a:t>ঃ</a:t>
            </a:r>
            <a:r>
              <a:rPr lang="en-US" sz="5400" dirty="0" smtClean="0">
                <a:solidFill>
                  <a:srgbClr val="FFFF00"/>
                </a:solidFill>
                <a:latin typeface="NikoshBAN" pitchFamily="2" charset="0"/>
                <a:cs typeface="NikoshBAN" pitchFamily="2" charset="0"/>
              </a:rPr>
              <a:t> </a:t>
            </a:r>
            <a:r>
              <a:rPr lang="en-US" sz="5400" dirty="0" err="1">
                <a:solidFill>
                  <a:srgbClr val="FFFF00"/>
                </a:solidFill>
                <a:latin typeface="NikoshBAN" pitchFamily="2" charset="0"/>
                <a:cs typeface="NikoshBAN" pitchFamily="2" charset="0"/>
              </a:rPr>
              <a:t>বাবুল</a:t>
            </a:r>
            <a:r>
              <a:rPr lang="en-US" sz="5400" dirty="0">
                <a:solidFill>
                  <a:srgbClr val="FFFF00"/>
                </a:solidFill>
                <a:latin typeface="NikoshBAN" pitchFamily="2" charset="0"/>
                <a:cs typeface="NikoshBAN" pitchFamily="2" charset="0"/>
              </a:rPr>
              <a:t> </a:t>
            </a:r>
            <a:r>
              <a:rPr lang="en-US" sz="5400" dirty="0" err="1">
                <a:solidFill>
                  <a:srgbClr val="FFFF00"/>
                </a:solidFill>
                <a:latin typeface="NikoshBAN" pitchFamily="2" charset="0"/>
                <a:cs typeface="NikoshBAN" pitchFamily="2" charset="0"/>
              </a:rPr>
              <a:t>ফিতান</a:t>
            </a:r>
            <a:endParaRPr lang="en-US" sz="54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838200"/>
            <a:ext cx="4918334" cy="646331"/>
          </a:xfrm>
          <a:prstGeom prst="rect">
            <a:avLst/>
          </a:prstGeom>
          <a:noFill/>
        </p:spPr>
        <p:txBody>
          <a:bodyPr wrap="none" rtlCol="0">
            <a:spAutoFit/>
          </a:bodyPr>
          <a:lstStyle/>
          <a:p>
            <a:r>
              <a:rPr lang="en-US" sz="3600" dirty="0" smtClean="0">
                <a:solidFill>
                  <a:srgbClr val="FFFF00"/>
                </a:solidFill>
                <a:latin typeface="NikoshBAN" pitchFamily="2" charset="0"/>
                <a:cs typeface="NikoshBAN" pitchFamily="2" charset="0"/>
              </a:rPr>
              <a:t>হযরত আলী রাঃ এর মাযার</a:t>
            </a:r>
            <a:r>
              <a:rPr lang="bn-BD" sz="3600" dirty="0" smtClean="0">
                <a:solidFill>
                  <a:srgbClr val="FFFF00"/>
                </a:solidFill>
                <a:latin typeface="NikoshBAN" pitchFamily="2" charset="0"/>
                <a:cs typeface="NikoshBAN" pitchFamily="2" charset="0"/>
              </a:rPr>
              <a:t> শরীফ</a:t>
            </a:r>
            <a:endParaRPr lang="en-US" sz="3600" dirty="0">
              <a:solidFill>
                <a:srgbClr val="FFFF00"/>
              </a:solidFill>
              <a:latin typeface="NikoshBAN" pitchFamily="2" charset="0"/>
              <a:cs typeface="NikoshBAN" pitchFamily="2" charset="0"/>
            </a:endParaRPr>
          </a:p>
        </p:txBody>
      </p:sp>
      <p:pic>
        <p:nvPicPr>
          <p:cNvPr id="1026" name="Picture 2" descr="D:\Users\User\Downloads\আলীরাঃ এর মাজার.jpg"/>
          <p:cNvPicPr>
            <a:picLocks noChangeAspect="1" noChangeArrowheads="1"/>
          </p:cNvPicPr>
          <p:nvPr/>
        </p:nvPicPr>
        <p:blipFill>
          <a:blip r:embed="rId3"/>
          <a:srcRect/>
          <a:stretch>
            <a:fillRect/>
          </a:stretch>
        </p:blipFill>
        <p:spPr bwMode="auto">
          <a:xfrm>
            <a:off x="457200" y="1752600"/>
            <a:ext cx="8077200" cy="46482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User\Downloads\আম পাডা নিয়ে মারামারি.jpg"/>
          <p:cNvPicPr>
            <a:picLocks noChangeAspect="1" noChangeArrowheads="1"/>
          </p:cNvPicPr>
          <p:nvPr/>
        </p:nvPicPr>
        <p:blipFill>
          <a:blip r:embed="rId3"/>
          <a:srcRect/>
          <a:stretch>
            <a:fillRect/>
          </a:stretch>
        </p:blipFill>
        <p:spPr bwMode="auto">
          <a:xfrm>
            <a:off x="228600" y="1371600"/>
            <a:ext cx="8458200" cy="5105400"/>
          </a:xfrm>
          <a:prstGeom prst="rect">
            <a:avLst/>
          </a:prstGeom>
          <a:noFill/>
        </p:spPr>
      </p:pic>
      <p:sp>
        <p:nvSpPr>
          <p:cNvPr id="3" name="TextBox 2"/>
          <p:cNvSpPr txBox="1"/>
          <p:nvPr/>
        </p:nvSpPr>
        <p:spPr>
          <a:xfrm>
            <a:off x="1981200" y="304800"/>
            <a:ext cx="4937570" cy="707886"/>
          </a:xfrm>
          <a:prstGeom prst="rect">
            <a:avLst/>
          </a:prstGeom>
          <a:noFill/>
        </p:spPr>
        <p:txBody>
          <a:bodyPr wrap="none" rtlCol="0">
            <a:spAutoFit/>
          </a:bodyPr>
          <a:lstStyle/>
          <a:p>
            <a:r>
              <a:rPr lang="en-US" sz="4000" dirty="0" smtClean="0">
                <a:solidFill>
                  <a:srgbClr val="FF0066"/>
                </a:solidFill>
                <a:latin typeface="NikoshBAN" pitchFamily="2" charset="0"/>
                <a:cs typeface="NikoshBAN" pitchFamily="2" charset="0"/>
              </a:rPr>
              <a:t>তুচ্ছ ঘটনাকে কেন্দ্র করে</a:t>
            </a:r>
            <a:r>
              <a:rPr lang="bn-BD" sz="4000" dirty="0" smtClean="0">
                <a:solidFill>
                  <a:srgbClr val="FF0066"/>
                </a:solidFill>
                <a:latin typeface="NikoshBAN" pitchFamily="2" charset="0"/>
                <a:cs typeface="NikoshBAN" pitchFamily="2" charset="0"/>
              </a:rPr>
              <a:t> সংঘর্ষ</a:t>
            </a:r>
            <a:endParaRPr lang="en-US" sz="4000" dirty="0">
              <a:solidFill>
                <a:srgbClr val="FF0066"/>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05000"/>
            <a:ext cx="7023076" cy="2585323"/>
          </a:xfrm>
          <a:prstGeom prst="rect">
            <a:avLst/>
          </a:prstGeom>
          <a:noFill/>
        </p:spPr>
        <p:txBody>
          <a:bodyPr wrap="none" rtlCol="0">
            <a:spAutoFit/>
          </a:bodyPr>
          <a:lstStyle/>
          <a:p>
            <a:r>
              <a:rPr lang="en-US" sz="5400" dirty="0" smtClean="0">
                <a:solidFill>
                  <a:srgbClr val="FFC000"/>
                </a:solidFill>
                <a:latin typeface="NikoshBAN" pitchFamily="2" charset="0"/>
                <a:cs typeface="NikoshBAN" pitchFamily="2" charset="0"/>
              </a:rPr>
              <a:t>১ .</a:t>
            </a:r>
            <a:r>
              <a:rPr lang="en-US" sz="5400" dirty="0" err="1" smtClean="0">
                <a:solidFill>
                  <a:srgbClr val="FFC000"/>
                </a:solidFill>
                <a:latin typeface="NikoshBAN" pitchFamily="2" charset="0"/>
                <a:cs typeface="NikoshBAN" pitchFamily="2" charset="0"/>
              </a:rPr>
              <a:t>রাবী</a:t>
            </a:r>
            <a:r>
              <a:rPr lang="en-US" sz="5400" dirty="0" smtClean="0">
                <a:solidFill>
                  <a:srgbClr val="FFC000"/>
                </a:solidFill>
                <a:latin typeface="NikoshBAN" pitchFamily="2" charset="0"/>
                <a:cs typeface="NikoshBAN" pitchFamily="2" charset="0"/>
              </a:rPr>
              <a:t>  পরিচিতি </a:t>
            </a:r>
            <a:r>
              <a:rPr lang="en-US" sz="5400" dirty="0" err="1" smtClean="0">
                <a:solidFill>
                  <a:srgbClr val="FFC000"/>
                </a:solidFill>
                <a:latin typeface="NikoshBAN" pitchFamily="2" charset="0"/>
                <a:cs typeface="NikoshBAN" pitchFamily="2" charset="0"/>
              </a:rPr>
              <a:t>বলতে</a:t>
            </a:r>
            <a:r>
              <a:rPr lang="en-US" sz="5400" dirty="0" smtClean="0">
                <a:solidFill>
                  <a:srgbClr val="FFC000"/>
                </a:solidFill>
                <a:latin typeface="NikoshBAN" pitchFamily="2" charset="0"/>
                <a:cs typeface="NikoshBAN" pitchFamily="2" charset="0"/>
              </a:rPr>
              <a:t> </a:t>
            </a:r>
            <a:r>
              <a:rPr lang="en-US" sz="5400" dirty="0" err="1" smtClean="0">
                <a:solidFill>
                  <a:srgbClr val="FFC000"/>
                </a:solidFill>
                <a:latin typeface="NikoshBAN" pitchFamily="2" charset="0"/>
                <a:cs typeface="NikoshBAN" pitchFamily="2" charset="0"/>
              </a:rPr>
              <a:t>পারবে</a:t>
            </a:r>
            <a:endParaRPr lang="en-US" sz="5400" dirty="0" smtClean="0">
              <a:solidFill>
                <a:srgbClr val="FFC000"/>
              </a:solidFill>
              <a:latin typeface="NikoshBAN" pitchFamily="2" charset="0"/>
              <a:cs typeface="NikoshBAN" pitchFamily="2" charset="0"/>
            </a:endParaRPr>
          </a:p>
          <a:p>
            <a:r>
              <a:rPr lang="en-US" sz="5400" dirty="0" smtClean="0">
                <a:solidFill>
                  <a:srgbClr val="C00000"/>
                </a:solidFill>
                <a:latin typeface="NikoshBAN" pitchFamily="2" charset="0"/>
                <a:cs typeface="NikoshBAN" pitchFamily="2" charset="0"/>
              </a:rPr>
              <a:t>২.হাদিসের </a:t>
            </a:r>
            <a:r>
              <a:rPr lang="en-US" sz="5400" dirty="0" err="1" smtClean="0">
                <a:solidFill>
                  <a:srgbClr val="C00000"/>
                </a:solidFill>
                <a:latin typeface="NikoshBAN" pitchFamily="2" charset="0"/>
                <a:cs typeface="NikoshBAN" pitchFamily="2" charset="0"/>
              </a:rPr>
              <a:t>অনুবাদ</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বলতে</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পারবে</a:t>
            </a:r>
            <a:endParaRPr lang="en-US" sz="5400" dirty="0" smtClean="0">
              <a:solidFill>
                <a:srgbClr val="C00000"/>
              </a:solidFill>
              <a:latin typeface="NikoshBAN" pitchFamily="2" charset="0"/>
              <a:cs typeface="NikoshBAN" pitchFamily="2" charset="0"/>
            </a:endParaRPr>
          </a:p>
          <a:p>
            <a:r>
              <a:rPr lang="en-US" sz="5400" dirty="0" smtClean="0">
                <a:latin typeface="NikoshBAN" pitchFamily="2" charset="0"/>
                <a:cs typeface="NikoshBAN" pitchFamily="2" charset="0"/>
              </a:rPr>
              <a:t>৩.ফিতনা</a:t>
            </a:r>
            <a:r>
              <a:rPr lang="bn-BD" sz="5400" dirty="0" smtClean="0">
                <a:latin typeface="NikoshBAN" pitchFamily="2" charset="0"/>
                <a:cs typeface="NikoshBAN" pitchFamily="2" charset="0"/>
              </a:rPr>
              <a:t>  সম্পর্কে বলতে পারবে</a:t>
            </a:r>
            <a:endParaRPr lang="en-US" sz="5400" dirty="0">
              <a:latin typeface="NikoshBAN" pitchFamily="2" charset="0"/>
              <a:cs typeface="NikoshBAN" pitchFamily="2" charset="0"/>
            </a:endParaRPr>
          </a:p>
        </p:txBody>
      </p:sp>
      <p:sp>
        <p:nvSpPr>
          <p:cNvPr id="4" name="Rectangle 3"/>
          <p:cNvSpPr/>
          <p:nvPr/>
        </p:nvSpPr>
        <p:spPr>
          <a:xfrm>
            <a:off x="2743200" y="152400"/>
            <a:ext cx="4168129" cy="1569660"/>
          </a:xfrm>
          <a:prstGeom prst="rect">
            <a:avLst/>
          </a:prstGeom>
        </p:spPr>
        <p:txBody>
          <a:bodyPr wrap="none">
            <a:spAutoFit/>
          </a:bodyPr>
          <a:lstStyle/>
          <a:p>
            <a:r>
              <a:rPr lang="en-US" sz="9600" b="1" dirty="0" err="1"/>
              <a:t>শিখন</a:t>
            </a:r>
            <a:r>
              <a:rPr lang="en-US" sz="9600" b="1" dirty="0"/>
              <a:t> </a:t>
            </a:r>
            <a:r>
              <a:rPr lang="en-US" sz="9600" b="1" dirty="0" err="1"/>
              <a:t>ফল</a:t>
            </a:r>
            <a:endParaRPr lang="en-US" sz="9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6858000" cy="4708981"/>
          </a:xfrm>
          <a:prstGeom prst="rect">
            <a:avLst/>
          </a:prstGeom>
          <a:noFill/>
        </p:spPr>
        <p:txBody>
          <a:bodyPr wrap="square" rtlCol="0">
            <a:spAutoFit/>
          </a:bodyPr>
          <a:lstStyle/>
          <a:p>
            <a:pPr algn="l"/>
            <a:r>
              <a:rPr lang="bn-BD" sz="2400" dirty="0" smtClean="0">
                <a:latin typeface="NikoshBAN" pitchFamily="2" charset="0"/>
                <a:cs typeface="NikoshBAN" pitchFamily="2" charset="0"/>
              </a:rPr>
              <a:t>                    </a:t>
            </a:r>
            <a:r>
              <a:rPr lang="bn-BD" sz="2800" dirty="0" smtClean="0">
                <a:solidFill>
                  <a:srgbClr val="FFC00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আজ</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আমরা</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পবিত্র</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হাদিস</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গ্রন্থ</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মেশকাতুল</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মাসাবিহ</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এর</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বাবুল</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ফিতন</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থেকে</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ফিতনা</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ফাসাদ</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সমর্কে</a:t>
            </a:r>
            <a:r>
              <a:rPr lang="en-US" sz="6000" b="1" dirty="0" smtClean="0">
                <a:solidFill>
                  <a:srgbClr val="002060"/>
                </a:solidFill>
                <a:latin typeface="NikoshBAN" pitchFamily="2" charset="0"/>
                <a:cs typeface="NikoshBAN" pitchFamily="2" charset="0"/>
              </a:rPr>
              <a:t> </a:t>
            </a:r>
            <a:r>
              <a:rPr lang="en-US" sz="6000" b="1" dirty="0" err="1" smtClean="0">
                <a:solidFill>
                  <a:srgbClr val="002060"/>
                </a:solidFill>
                <a:latin typeface="NikoshBAN" pitchFamily="2" charset="0"/>
                <a:cs typeface="NikoshBAN" pitchFamily="2" charset="0"/>
              </a:rPr>
              <a:t>পড়ব</a:t>
            </a:r>
            <a:r>
              <a:rPr lang="en-US" sz="6000" b="1" dirty="0" smtClean="0">
                <a:solidFill>
                  <a:srgbClr val="002060"/>
                </a:solidFill>
                <a:latin typeface="NikoshBAN" pitchFamily="2" charset="0"/>
                <a:cs typeface="NikoshBAN" pitchFamily="2" charset="0"/>
              </a:rPr>
              <a:t> </a:t>
            </a:r>
            <a:endParaRPr lang="en-US" sz="2800" b="1" dirty="0">
              <a:solidFill>
                <a:srgbClr val="002060"/>
              </a:solidFill>
              <a:latin typeface="NikoshBAN" pitchFamily="2" charset="0"/>
              <a:cs typeface="NikoshBAN" pitchFamily="2" charset="0"/>
            </a:endParaRPr>
          </a:p>
        </p:txBody>
      </p:sp>
      <p:sp>
        <p:nvSpPr>
          <p:cNvPr id="3" name="TextBox 2"/>
          <p:cNvSpPr txBox="1"/>
          <p:nvPr/>
        </p:nvSpPr>
        <p:spPr>
          <a:xfrm>
            <a:off x="1752600" y="13952"/>
            <a:ext cx="5181600" cy="1446550"/>
          </a:xfrm>
          <a:prstGeom prst="rect">
            <a:avLst/>
          </a:prstGeom>
          <a:noFill/>
        </p:spPr>
        <p:txBody>
          <a:bodyPr wrap="square" rtlCol="0">
            <a:spAutoFit/>
          </a:bodyPr>
          <a:lstStyle/>
          <a:p>
            <a:r>
              <a:rPr lang="en-US" sz="8800" b="1" dirty="0" err="1" smtClean="0">
                <a:latin typeface="NikoshBAN" pitchFamily="2" charset="0"/>
                <a:cs typeface="NikoshBAN" pitchFamily="2" charset="0"/>
              </a:rPr>
              <a:t>পাঠ</a:t>
            </a:r>
            <a:r>
              <a:rPr lang="en-US" sz="8800" b="1" dirty="0" smtClean="0">
                <a:latin typeface="NikoshBAN" pitchFamily="2" charset="0"/>
                <a:cs typeface="NikoshBAN" pitchFamily="2" charset="0"/>
              </a:rPr>
              <a:t> </a:t>
            </a:r>
            <a:r>
              <a:rPr lang="en-US" sz="8800" b="1" dirty="0" err="1" smtClean="0">
                <a:latin typeface="NikoshBAN" pitchFamily="2" charset="0"/>
                <a:cs typeface="NikoshBAN" pitchFamily="2" charset="0"/>
              </a:rPr>
              <a:t>উপস্থাপন</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848600" cy="1862048"/>
          </a:xfrm>
          <a:prstGeom prst="rect">
            <a:avLst/>
          </a:prstGeom>
        </p:spPr>
        <p:txBody>
          <a:bodyPr wrap="square">
            <a:spAutoFit/>
          </a:bodyPr>
          <a:lstStyle/>
          <a:p>
            <a:r>
              <a:rPr lang="en-US" sz="11500" b="1" dirty="0" err="1" smtClean="0">
                <a:solidFill>
                  <a:srgbClr val="3333FF"/>
                </a:solidFill>
                <a:latin typeface="NikoshBAN" pitchFamily="2" charset="0"/>
                <a:cs typeface="NikoshBAN" pitchFamily="2" charset="0"/>
              </a:rPr>
              <a:t>হাদি</a:t>
            </a:r>
            <a:r>
              <a:rPr lang="bn-BD" sz="11500" b="1" dirty="0" smtClean="0">
                <a:solidFill>
                  <a:srgbClr val="3333FF"/>
                </a:solidFill>
                <a:latin typeface="NikoshBAN" pitchFamily="2" charset="0"/>
                <a:cs typeface="NikoshBAN" pitchFamily="2" charset="0"/>
              </a:rPr>
              <a:t>সের এবারত </a:t>
            </a:r>
          </a:p>
        </p:txBody>
      </p:sp>
      <p:sp>
        <p:nvSpPr>
          <p:cNvPr id="3" name="TextBox 2"/>
          <p:cNvSpPr txBox="1"/>
          <p:nvPr/>
        </p:nvSpPr>
        <p:spPr>
          <a:xfrm>
            <a:off x="762000" y="2362200"/>
            <a:ext cx="7620000" cy="4401205"/>
          </a:xfrm>
          <a:prstGeom prst="rect">
            <a:avLst/>
          </a:prstGeom>
          <a:noFill/>
        </p:spPr>
        <p:txBody>
          <a:bodyPr wrap="square" rtlCol="0">
            <a:spAutoFit/>
          </a:bodyPr>
          <a:lstStyle/>
          <a:p>
            <a:pPr algn="r"/>
            <a:r>
              <a:rPr lang="ar-SA" sz="4000" b="1" dirty="0" smtClean="0">
                <a:solidFill>
                  <a:srgbClr val="FFFF00"/>
                </a:solidFill>
              </a:rPr>
              <a:t>عن علي رضي الله تعالي عنه قال قال رسول الله صلي الله عليه و سلم </a:t>
            </a:r>
            <a:r>
              <a:rPr lang="ar-SA" sz="4000" b="1" dirty="0" smtClean="0">
                <a:solidFill>
                  <a:srgbClr val="FFFF00"/>
                </a:solidFill>
              </a:rPr>
              <a:t>يوشك ان يأتي علي الناس زمان لا يبقي من ألاسلام الا اسمه ولا يبقي من القرأن الا رسمه مساجدهم عامرة وهي خراب من الهدي علماؤهم شر من تحت اديم  السماء من عندهم تخرج الفتنة وفيهم تعود – (رواه البيهقي في شعب الايمان) </a:t>
            </a:r>
            <a:r>
              <a:rPr lang="ar-SA" sz="2000" b="1" dirty="0" smtClean="0">
                <a:solidFill>
                  <a:srgbClr val="66FF66"/>
                </a:solidFill>
              </a:rPr>
              <a:t> </a:t>
            </a:r>
            <a:endParaRPr lang="en-US" sz="2000" b="1" dirty="0">
              <a:solidFill>
                <a:srgbClr val="66FF66"/>
              </a:solidFill>
            </a:endParaRPr>
          </a:p>
        </p:txBody>
      </p:sp>
    </p:spTree>
    <p:extLst>
      <p:ext uri="{BB962C8B-B14F-4D97-AF65-F5344CB8AC3E}">
        <p14:creationId xmlns:p14="http://schemas.microsoft.com/office/powerpoint/2010/main" val="295762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423" y="1828800"/>
            <a:ext cx="8991600" cy="4708981"/>
          </a:xfrm>
          <a:prstGeom prst="rect">
            <a:avLst/>
          </a:prstGeom>
          <a:noFill/>
        </p:spPr>
        <p:txBody>
          <a:bodyPr wrap="square" rtlCol="0">
            <a:spAutoFit/>
          </a:bodyPr>
          <a:lstStyle/>
          <a:p>
            <a:pPr algn="just"/>
            <a:r>
              <a:rPr lang="en-US" sz="3200" dirty="0" smtClean="0">
                <a:solidFill>
                  <a:srgbClr val="FFFF00"/>
                </a:solidFill>
                <a:latin typeface="NikoshBAN" pitchFamily="2" charset="0"/>
                <a:cs typeface="NikoshBAN" pitchFamily="2" charset="0"/>
              </a:rPr>
              <a:t>                                  </a:t>
            </a:r>
            <a:r>
              <a:rPr lang="en-US" sz="4400" b="1" dirty="0" err="1" smtClean="0">
                <a:solidFill>
                  <a:srgbClr val="66FF66"/>
                </a:solidFill>
                <a:latin typeface="NikoshBAN" pitchFamily="2" charset="0"/>
                <a:cs typeface="NikoshBAN" pitchFamily="2" charset="0"/>
              </a:rPr>
              <a:t>বাংলা</a:t>
            </a:r>
            <a:r>
              <a:rPr lang="en-US" sz="4400" b="1" dirty="0" smtClean="0">
                <a:solidFill>
                  <a:srgbClr val="66FF66"/>
                </a:solidFill>
                <a:latin typeface="NikoshBAN" pitchFamily="2" charset="0"/>
                <a:cs typeface="NikoshBAN" pitchFamily="2" charset="0"/>
              </a:rPr>
              <a:t> </a:t>
            </a:r>
            <a:r>
              <a:rPr lang="bn-BD" sz="4400" b="1" dirty="0" smtClean="0">
                <a:solidFill>
                  <a:srgbClr val="66FF66"/>
                </a:solidFill>
                <a:latin typeface="NikoshBAN" pitchFamily="2" charset="0"/>
                <a:cs typeface="NikoshBAN" pitchFamily="2" charset="0"/>
              </a:rPr>
              <a:t>অনুবা</a:t>
            </a:r>
            <a:r>
              <a:rPr lang="en-US" sz="4400" b="1" dirty="0" smtClean="0">
                <a:solidFill>
                  <a:srgbClr val="66FF66"/>
                </a:solidFill>
                <a:latin typeface="NikoshBAN" pitchFamily="2" charset="0"/>
                <a:cs typeface="NikoshBAN" pitchFamily="2" charset="0"/>
              </a:rPr>
              <a:t>দ </a:t>
            </a:r>
          </a:p>
          <a:p>
            <a:pPr algn="just"/>
            <a:r>
              <a:rPr lang="en-US" sz="3200" dirty="0" smtClean="0">
                <a:solidFill>
                  <a:srgbClr val="FFFF00"/>
                </a:solidFill>
                <a:latin typeface="NikoshBAN" pitchFamily="2" charset="0"/>
                <a:cs typeface="NikoshBAN" pitchFamily="2" charset="0"/>
              </a:rPr>
              <a:t>        </a:t>
            </a:r>
            <a:r>
              <a:rPr lang="bn-BD" sz="3200" dirty="0" smtClean="0">
                <a:latin typeface="NikoshBAN" pitchFamily="2" charset="0"/>
                <a:cs typeface="NikoshBAN" pitchFamily="2" charset="0"/>
              </a:rPr>
              <a:t>হযরত আলী (রাঃ)হতে বর্ণিত,তিনি বলেন-রাসুলুল্লাহ (দঃ) ইরশাদ করেছেন, অতি নিকটবর্তি যে,মানুষের উপর এমন একটি সময় আসবে,যখন ইসলামের নাম ব্যতীত কিছু অবশিষ্ট থাকবেনা।এবং কুরআনের অঙ্কিত অক্ষর ব্যতিত কিছু অবশিষ্ট থাকবেনা।তাদের মসজিদ সমূহ হবে সুসজ্জিত,তবে হেদায়েত  শূন্য।তাদের আলেমগন হবে  আসমানের নিচে সবচেয়ে নিকৃষ্ট। তাদের থেকে ফিতনা বের হবে এবং তাদের মধ্যে ফিরে আসবে। (ইমাম বায়হাকি (রঃ)হাদিসটি শুআবুল ঈমান অংশে বর্ণনা করেছেন)।</a:t>
            </a:r>
          </a:p>
        </p:txBody>
      </p:sp>
      <p:sp>
        <p:nvSpPr>
          <p:cNvPr id="3" name="Rectangle 2"/>
          <p:cNvSpPr/>
          <p:nvPr/>
        </p:nvSpPr>
        <p:spPr>
          <a:xfrm>
            <a:off x="1905000" y="228600"/>
            <a:ext cx="5943600" cy="1446550"/>
          </a:xfrm>
          <a:prstGeom prst="rect">
            <a:avLst/>
          </a:prstGeom>
        </p:spPr>
        <p:txBody>
          <a:bodyPr wrap="square">
            <a:spAutoFit/>
          </a:bodyPr>
          <a:lstStyle/>
          <a:p>
            <a:r>
              <a:rPr lang="en-US" sz="8800" b="1" dirty="0" err="1" smtClean="0">
                <a:solidFill>
                  <a:srgbClr val="3333FF"/>
                </a:solidFill>
                <a:latin typeface="NikoshBAN" pitchFamily="2" charset="0"/>
                <a:cs typeface="NikoshBAN" pitchFamily="2" charset="0"/>
              </a:rPr>
              <a:t>হাদি</a:t>
            </a:r>
            <a:r>
              <a:rPr lang="bn-BD" sz="8800" b="1" dirty="0" smtClean="0">
                <a:solidFill>
                  <a:srgbClr val="3333FF"/>
                </a:solidFill>
                <a:latin typeface="NikoshBAN" pitchFamily="2" charset="0"/>
                <a:cs typeface="NikoshBAN" pitchFamily="2" charset="0"/>
              </a:rPr>
              <a:t>সের অনুবাদ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869</TotalTime>
  <Words>714</Words>
  <Application>Microsoft Office PowerPoint</Application>
  <PresentationFormat>On-screen Show (4:3)</PresentationFormat>
  <Paragraphs>84</Paragraphs>
  <Slides>16</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Arabic Typesetting</vt:lpstr>
      <vt:lpstr>Baskerville Old Face</vt:lpstr>
      <vt:lpstr>Book Antiqua</vt:lpstr>
      <vt:lpstr>Calibri</vt:lpstr>
      <vt:lpstr>Lucida Sans</vt:lpstr>
      <vt:lpstr>NikoshBAN</vt:lpstr>
      <vt:lpstr>SutonnyMJ</vt:lpstr>
      <vt:lpstr>Times New Roman</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 H Liton</cp:lastModifiedBy>
  <cp:revision>212</cp:revision>
  <dcterms:created xsi:type="dcterms:W3CDTF">2006-08-16T00:00:00Z</dcterms:created>
  <dcterms:modified xsi:type="dcterms:W3CDTF">2020-03-25T13:24:08Z</dcterms:modified>
</cp:coreProperties>
</file>