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69" r:id="rId4"/>
    <p:sldId id="267" r:id="rId5"/>
    <p:sldId id="256" r:id="rId6"/>
    <p:sldId id="263" r:id="rId7"/>
    <p:sldId id="258" r:id="rId8"/>
    <p:sldId id="259" r:id="rId9"/>
    <p:sldId id="261" r:id="rId10"/>
    <p:sldId id="260" r:id="rId11"/>
    <p:sldId id="264" r:id="rId12"/>
    <p:sldId id="262" r:id="rId13"/>
    <p:sldId id="268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98-F421-45B1-AE05-90C4EA18C5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B625-0F89-46C5-B22A-341A0A4C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4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98-F421-45B1-AE05-90C4EA18C5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B625-0F89-46C5-B22A-341A0A4C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5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98-F421-45B1-AE05-90C4EA18C5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B625-0F89-46C5-B22A-341A0A4C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0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98-F421-45B1-AE05-90C4EA18C5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B625-0F89-46C5-B22A-341A0A4C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98-F421-45B1-AE05-90C4EA18C5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B625-0F89-46C5-B22A-341A0A4C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8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98-F421-45B1-AE05-90C4EA18C5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B625-0F89-46C5-B22A-341A0A4C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98-F421-45B1-AE05-90C4EA18C5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B625-0F89-46C5-B22A-341A0A4C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3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98-F421-45B1-AE05-90C4EA18C5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B625-0F89-46C5-B22A-341A0A4C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98-F421-45B1-AE05-90C4EA18C5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B625-0F89-46C5-B22A-341A0A4C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2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98-F421-45B1-AE05-90C4EA18C5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B625-0F89-46C5-B22A-341A0A4C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4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D598-F421-45B1-AE05-90C4EA18C5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B625-0F89-46C5-B22A-341A0A4C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2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1D598-F421-45B1-AE05-90C4EA18C5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B625-0F89-46C5-B22A-341A0A4C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79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9874" y="57152"/>
            <a:ext cx="26180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412378"/>
            <a:ext cx="530946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	০৬/০৪/২০২০</a:t>
            </a: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	৭ম</a:t>
            </a: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৪০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	৩৫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অনুপস্থিতঃ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০৫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	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	৪০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3171" y="2671763"/>
            <a:ext cx="9680855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330473" y="445077"/>
            <a:ext cx="4017364" cy="1713504"/>
            <a:chOff x="7330473" y="445077"/>
            <a:chExt cx="4017364" cy="1713504"/>
          </a:xfrm>
        </p:grpSpPr>
        <p:sp>
          <p:nvSpPr>
            <p:cNvPr id="6" name="Action Button: Help 5">
              <a:hlinkClick r:id="" action="ppaction://noaction" highlightClick="1"/>
            </p:cNvPr>
            <p:cNvSpPr/>
            <p:nvPr/>
          </p:nvSpPr>
          <p:spPr>
            <a:xfrm>
              <a:off x="7330473" y="454884"/>
              <a:ext cx="2398426" cy="1703697"/>
            </a:xfrm>
            <a:prstGeom prst="actionButtonHel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ction Button: Help 6">
              <a:hlinkClick r:id="" action="ppaction://noaction" highlightClick="1"/>
            </p:cNvPr>
            <p:cNvSpPr/>
            <p:nvPr/>
          </p:nvSpPr>
          <p:spPr>
            <a:xfrm>
              <a:off x="8949411" y="445077"/>
              <a:ext cx="2398426" cy="1713504"/>
            </a:xfrm>
            <a:prstGeom prst="actionButtonHel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889151" y="704538"/>
            <a:ext cx="24136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57824" y="108825"/>
            <a:ext cx="67341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গুণনীয়কের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" y="128442"/>
            <a:ext cx="1828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৪০৯৬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২০৪৮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১০২৪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 ৫১২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 ২৫৬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 ১২৮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 ৬৪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 ৩২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 ১৬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  ৮</a:t>
            </a:r>
          </a:p>
          <a:p>
            <a:pPr marL="742950" indent="-742950">
              <a:buAutoNum type="arabicPlain" startAt="2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২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60096" y="242282"/>
            <a:ext cx="1364932" cy="506551"/>
            <a:chOff x="716280" y="2133600"/>
            <a:chExt cx="1021080" cy="506551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731520" y="2133600"/>
              <a:ext cx="15240" cy="48768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16280" y="2640151"/>
              <a:ext cx="1021080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62000" y="784673"/>
            <a:ext cx="1364932" cy="506551"/>
            <a:chOff x="716280" y="2133600"/>
            <a:chExt cx="1021080" cy="506551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731520" y="2133600"/>
              <a:ext cx="15240" cy="48768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716280" y="2640151"/>
              <a:ext cx="1021080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58188" y="1338911"/>
            <a:ext cx="1364932" cy="506551"/>
            <a:chOff x="716280" y="2133600"/>
            <a:chExt cx="1021080" cy="506551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731520" y="2133600"/>
              <a:ext cx="15240" cy="48768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716280" y="2640151"/>
              <a:ext cx="1021080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773428" y="1866952"/>
            <a:ext cx="1364932" cy="506551"/>
            <a:chOff x="716280" y="2133600"/>
            <a:chExt cx="1021080" cy="506551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731520" y="2133600"/>
              <a:ext cx="15240" cy="48768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16280" y="2640151"/>
              <a:ext cx="1021080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803908" y="2382073"/>
            <a:ext cx="1364932" cy="506551"/>
            <a:chOff x="716280" y="2133600"/>
            <a:chExt cx="1021080" cy="506551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731520" y="2133600"/>
              <a:ext cx="15240" cy="48768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716280" y="2640151"/>
              <a:ext cx="1021080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03908" y="2926730"/>
            <a:ext cx="1364932" cy="506551"/>
            <a:chOff x="716280" y="2133600"/>
            <a:chExt cx="1021080" cy="506551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731520" y="2133600"/>
              <a:ext cx="15240" cy="48768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16280" y="2640151"/>
              <a:ext cx="1021080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803908" y="3446317"/>
            <a:ext cx="1364932" cy="506551"/>
            <a:chOff x="716280" y="2133600"/>
            <a:chExt cx="1021080" cy="506551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731520" y="2133600"/>
              <a:ext cx="15240" cy="48768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716280" y="2640151"/>
              <a:ext cx="1021080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803908" y="3999790"/>
            <a:ext cx="1364932" cy="506551"/>
            <a:chOff x="716280" y="2133600"/>
            <a:chExt cx="1021080" cy="506551"/>
          </a:xfrm>
        </p:grpSpPr>
        <p:cxnSp>
          <p:nvCxnSpPr>
            <p:cNvPr id="37" name="Straight Connector 36"/>
            <p:cNvCxnSpPr/>
            <p:nvPr/>
          </p:nvCxnSpPr>
          <p:spPr>
            <a:xfrm flipV="1">
              <a:off x="731520" y="2133600"/>
              <a:ext cx="15240" cy="48768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716280" y="2640151"/>
              <a:ext cx="1021080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803908" y="4550484"/>
            <a:ext cx="1364932" cy="506551"/>
            <a:chOff x="716280" y="2133600"/>
            <a:chExt cx="1021080" cy="506551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731520" y="2133600"/>
              <a:ext cx="15240" cy="48768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716280" y="2640151"/>
              <a:ext cx="1021080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803908" y="5091716"/>
            <a:ext cx="1364932" cy="506551"/>
            <a:chOff x="716280" y="2133600"/>
            <a:chExt cx="1021080" cy="506551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731520" y="2133600"/>
              <a:ext cx="15240" cy="48768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716280" y="2640151"/>
              <a:ext cx="1021080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803908" y="5636305"/>
            <a:ext cx="1364932" cy="506551"/>
            <a:chOff x="716280" y="2133600"/>
            <a:chExt cx="1021080" cy="506551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731520" y="2133600"/>
              <a:ext cx="15240" cy="48768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16280" y="2640151"/>
              <a:ext cx="1021080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943350" y="4502747"/>
                <a:ext cx="8248650" cy="1782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এখানে ৪০৯৬ = ২×২×২×২×২×২×২×২×২×২×২×২</a:t>
                </a:r>
              </a:p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= (২×২)×(২×২)×(২×২)×(২×২)×(২×২)×(২×২)</a:t>
                </a:r>
              </a:p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৪০৯৬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বর্গমূল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৪০৯৬</m:t>
                        </m:r>
                      </m:e>
                    </m:rad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২×২×২×২×২×২ = ৬৪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4502747"/>
                <a:ext cx="8248650" cy="1782989"/>
              </a:xfrm>
              <a:prstGeom prst="rect">
                <a:avLst/>
              </a:prstGeom>
              <a:blipFill rotWithShape="0">
                <a:blip r:embed="rId2"/>
                <a:stretch>
                  <a:fillRect l="-2291" t="-5479" r="-1996" b="-13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84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2323" y="614363"/>
            <a:ext cx="20473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4755" y="3326911"/>
            <a:ext cx="17331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6561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77206" y="3326911"/>
            <a:ext cx="19159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14641</a:t>
            </a:r>
          </a:p>
        </p:txBody>
      </p:sp>
      <p:sp>
        <p:nvSpPr>
          <p:cNvPr id="5" name="Rectangle 4"/>
          <p:cNvSpPr/>
          <p:nvPr/>
        </p:nvSpPr>
        <p:spPr>
          <a:xfrm>
            <a:off x="8122399" y="3326911"/>
            <a:ext cx="21419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20736</a:t>
            </a:r>
            <a:endParaRPr lang="en-US" sz="60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855" y="1970637"/>
            <a:ext cx="11499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গুণনীয়কের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989" y="14287"/>
            <a:ext cx="21900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344" y="1328738"/>
            <a:ext cx="11205312" cy="50860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২৫৬, ২২৫, ১২১, ১৬৯, ১৪৪, ২৪৩, ৬২৫।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১৪, ১৭, ১৮, ১৯, ২৪, ২৫, ৩৭, ৪২।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5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9805" y="300035"/>
            <a:ext cx="21723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9223" y="1326654"/>
            <a:ext cx="11582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গুণনীয়কের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247" y="3315989"/>
            <a:ext cx="2462566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২৮৫৬১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8432" y="3315989"/>
            <a:ext cx="2481961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৩৮৪১৬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7012" y="3315989"/>
            <a:ext cx="2701382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 ৫০৬২৫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95012" y="3315989"/>
            <a:ext cx="2549326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৬৫৫৩৬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9805" y="4838253"/>
            <a:ext cx="250542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 ৮৩৫২১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72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7613" y="2105561"/>
            <a:ext cx="5057775" cy="264687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2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/>
          <p:cNvSpPr/>
          <p:nvPr/>
        </p:nvSpPr>
        <p:spPr>
          <a:xfrm>
            <a:off x="985838" y="2343150"/>
            <a:ext cx="800100" cy="800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985838" y="3500438"/>
            <a:ext cx="800100" cy="800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2171701" y="2343150"/>
            <a:ext cx="800100" cy="800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2171701" y="3500438"/>
            <a:ext cx="800100" cy="800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985838" y="4657726"/>
            <a:ext cx="800100" cy="800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2171701" y="4657726"/>
            <a:ext cx="800100" cy="800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3357564" y="2343150"/>
            <a:ext cx="800100" cy="800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3357564" y="3500438"/>
            <a:ext cx="800100" cy="800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3357564" y="4657726"/>
            <a:ext cx="800100" cy="800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vel 11"/>
          <p:cNvSpPr/>
          <p:nvPr/>
        </p:nvSpPr>
        <p:spPr>
          <a:xfrm>
            <a:off x="6686554" y="2028814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vel 12"/>
          <p:cNvSpPr/>
          <p:nvPr/>
        </p:nvSpPr>
        <p:spPr>
          <a:xfrm>
            <a:off x="6686554" y="3214676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evel 13"/>
          <p:cNvSpPr/>
          <p:nvPr/>
        </p:nvSpPr>
        <p:spPr>
          <a:xfrm>
            <a:off x="6686554" y="4400539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evel 14"/>
          <p:cNvSpPr/>
          <p:nvPr/>
        </p:nvSpPr>
        <p:spPr>
          <a:xfrm>
            <a:off x="7786691" y="2033587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Bevel 15"/>
          <p:cNvSpPr/>
          <p:nvPr/>
        </p:nvSpPr>
        <p:spPr>
          <a:xfrm>
            <a:off x="7786691" y="3214676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evel 16"/>
          <p:cNvSpPr/>
          <p:nvPr/>
        </p:nvSpPr>
        <p:spPr>
          <a:xfrm>
            <a:off x="7786691" y="4400539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Bevel 17"/>
          <p:cNvSpPr/>
          <p:nvPr/>
        </p:nvSpPr>
        <p:spPr>
          <a:xfrm>
            <a:off x="8886828" y="2033587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evel 18"/>
          <p:cNvSpPr/>
          <p:nvPr/>
        </p:nvSpPr>
        <p:spPr>
          <a:xfrm>
            <a:off x="8886828" y="3214676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Bevel 19"/>
          <p:cNvSpPr/>
          <p:nvPr/>
        </p:nvSpPr>
        <p:spPr>
          <a:xfrm>
            <a:off x="8886828" y="4400539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vel 20"/>
          <p:cNvSpPr/>
          <p:nvPr/>
        </p:nvSpPr>
        <p:spPr>
          <a:xfrm>
            <a:off x="9986965" y="2033587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vel 21"/>
          <p:cNvSpPr/>
          <p:nvPr/>
        </p:nvSpPr>
        <p:spPr>
          <a:xfrm>
            <a:off x="9986965" y="3214676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evel 22"/>
          <p:cNvSpPr/>
          <p:nvPr/>
        </p:nvSpPr>
        <p:spPr>
          <a:xfrm>
            <a:off x="9986965" y="4400539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evel 23"/>
          <p:cNvSpPr/>
          <p:nvPr/>
        </p:nvSpPr>
        <p:spPr>
          <a:xfrm>
            <a:off x="6686554" y="5586402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Bevel 24"/>
          <p:cNvSpPr/>
          <p:nvPr/>
        </p:nvSpPr>
        <p:spPr>
          <a:xfrm>
            <a:off x="7786691" y="5586402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evel 25"/>
          <p:cNvSpPr/>
          <p:nvPr/>
        </p:nvSpPr>
        <p:spPr>
          <a:xfrm>
            <a:off x="8886828" y="5586402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Bevel 26"/>
          <p:cNvSpPr/>
          <p:nvPr/>
        </p:nvSpPr>
        <p:spPr>
          <a:xfrm>
            <a:off x="9986965" y="5586402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300920" y="585786"/>
            <a:ext cx="2786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(৪×৪)</a:t>
            </a:r>
            <a:endParaRPr lang="en-US" sz="4400" dirty="0"/>
          </a:p>
        </p:txBody>
      </p:sp>
      <p:sp>
        <p:nvSpPr>
          <p:cNvPr id="31" name="TextBox 30"/>
          <p:cNvSpPr txBox="1"/>
          <p:nvPr/>
        </p:nvSpPr>
        <p:spPr>
          <a:xfrm>
            <a:off x="1071570" y="585787"/>
            <a:ext cx="29003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(৩×৩)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0236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20702" y="714375"/>
            <a:ext cx="33505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5650" y="2828836"/>
            <a:ext cx="49007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spc="1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7200" spc="1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spc="1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endParaRPr lang="en-US" sz="7200" spc="1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9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2585" y="542915"/>
            <a:ext cx="25026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spc="2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spc="2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0181" y="1612404"/>
            <a:ext cx="25266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5" y="2841129"/>
            <a:ext cx="7422225" cy="2039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7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20088" y="128588"/>
            <a:ext cx="31518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6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863" y="1585907"/>
            <a:ext cx="11344275" cy="5086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 একটি আয়ত, যার বাহুগুলো পরস্পর সমান। বর্গের বাহুর দৈর্ঘ্য ‘ক’ একক হলে বর্গক্ষেত্রের ক্ষেত্রফল হবে (ক×ক) বর্গ একক বা ক</a:t>
            </a:r>
            <a:r>
              <a:rPr lang="en-US" sz="4400" baseline="300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বর্গ একক। একইভাবে ‘১’ এর বর্গ (১×১) বা ‘১’ বর্গ একক, ‘২’ এর বর্গ (২×২) বা ‘৪’ বর্গ একক, ‘৩’ এর বর্গ (৩×৩) বা ‘৯’ বর্গ একক, ……………ইত্যাদি।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4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28800" y="594360"/>
            <a:ext cx="2087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84860" y="3621405"/>
                <a:ext cx="11071860" cy="1355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বর্গমূল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চিহ্ন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দ্বারা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কোনো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বর্গমূল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প্রকাশ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- ৪৯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বর্গমূল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৪৯</m:t>
                        </m:r>
                      </m:e>
                    </m:rad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যার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৭।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" y="3621405"/>
                <a:ext cx="11071860" cy="1355243"/>
              </a:xfrm>
              <a:prstGeom prst="rect">
                <a:avLst/>
              </a:prstGeom>
              <a:blipFill rotWithShape="0">
                <a:blip r:embed="rId2"/>
                <a:stretch>
                  <a:fillRect l="-1982" t="-7658" r="-1046" b="-19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703548" y="1363801"/>
                <a:ext cx="2338383" cy="17748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9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radPr>
                        <m:deg/>
                        <m:e>
                          <m:r>
                            <a:rPr lang="en-US" sz="9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m:t>  </m:t>
                          </m:r>
                        </m:e>
                      </m:rad>
                    </m:oMath>
                  </m:oMathPara>
                </a14:m>
                <a:endParaRPr lang="en-US" sz="9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548" y="1363801"/>
                <a:ext cx="2338383" cy="17748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512933" y="3595820"/>
                <a:ext cx="719611" cy="6531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m:t>  </m:t>
                          </m:r>
                        </m:e>
                      </m:rad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933" y="3595820"/>
                <a:ext cx="719611" cy="6531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19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81575" y="542923"/>
            <a:ext cx="2228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36320" y="1312364"/>
                <a:ext cx="10922318" cy="1820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যেসব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সংখ্যাকে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দুটি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পূর্ণসংখ্যার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অনুপাতে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প্রকাশ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যায়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  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4400" dirty="0" smtClean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…………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ইত্যাদি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0" y="1312364"/>
                <a:ext cx="10922318" cy="1820819"/>
              </a:xfrm>
              <a:prstGeom prst="rect">
                <a:avLst/>
              </a:prstGeom>
              <a:blipFill rotWithShape="0">
                <a:blip r:embed="rId2"/>
                <a:stretch>
                  <a:fillRect l="-2232" t="-6689" b="-7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07744" y="3590386"/>
            <a:ext cx="2576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অমূলদ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99160" y="4431592"/>
                <a:ext cx="11059478" cy="1497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যেসব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সংখ্যাকে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দুটি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পূর্ণসংখ্যার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অনুপাতে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প্রকাশ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যায়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e>
                    </m:rad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e>
                    </m:rad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…………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ইত্যাদি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160" y="4431592"/>
                <a:ext cx="11059478" cy="1497076"/>
              </a:xfrm>
              <a:prstGeom prst="rect">
                <a:avLst/>
              </a:prstGeom>
              <a:blipFill rotWithShape="0">
                <a:blip r:embed="rId3"/>
                <a:stretch>
                  <a:fillRect l="-2260" t="-8537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19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00" y="514350"/>
            <a:ext cx="2904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7" y="1428750"/>
            <a:ext cx="120062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০, ১, ৪, ৫, ৬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২, ৩, ৭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340" y="5515340"/>
            <a:ext cx="11615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‘০’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‘০০’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2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793351" y="136766"/>
            <a:ext cx="2090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79089"/>
              </p:ext>
            </p:extLst>
          </p:nvPr>
        </p:nvGraphicFramePr>
        <p:xfrm>
          <a:off x="587661" y="1035517"/>
          <a:ext cx="4883748" cy="5376621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441874"/>
                <a:gridCol w="2441874"/>
              </a:tblGrid>
              <a:tr h="80462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বর্গসংখ্যা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04621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৪৪১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২১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04621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৮৪১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২৯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04621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৯৬১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৩১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04621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১৫২১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৩৯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04621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১৬৮১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৪১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398761" y="2338465"/>
            <a:ext cx="5338535" cy="3327815"/>
            <a:chOff x="6398761" y="2338465"/>
            <a:chExt cx="5338535" cy="3327815"/>
          </a:xfrm>
        </p:grpSpPr>
        <p:sp>
          <p:nvSpPr>
            <p:cNvPr id="6" name="Cloud Callout 5"/>
            <p:cNvSpPr/>
            <p:nvPr/>
          </p:nvSpPr>
          <p:spPr>
            <a:xfrm rot="5400000">
              <a:off x="7404121" y="1333105"/>
              <a:ext cx="3327815" cy="5338535"/>
            </a:xfrm>
            <a:prstGeom prst="cloudCallou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55042" y="2698233"/>
              <a:ext cx="347771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কোন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সংখ্যার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একক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স্থানীয়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অঙ্ক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১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৯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হলে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বর্গসংখ্যার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একক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স্থানীয়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অঙ্ক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</a:t>
              </a:r>
            </a:p>
            <a:p>
              <a:pPr algn="just"/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…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হবে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52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5468</TotalTime>
  <Words>447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বর্গ ও বর্গমূল  বর্গ একটি আয়ত, যার বাহুগুলো পরস্পর সমান। বর্গের বাহুর দৈর্ঘ্য ‘ক’ একক হলে </dc:title>
  <dc:creator>Pc</dc:creator>
  <cp:lastModifiedBy>Pc</cp:lastModifiedBy>
  <cp:revision>61</cp:revision>
  <dcterms:created xsi:type="dcterms:W3CDTF">2020-04-01T13:01:37Z</dcterms:created>
  <dcterms:modified xsi:type="dcterms:W3CDTF">2020-04-06T10:22:54Z</dcterms:modified>
</cp:coreProperties>
</file>