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2" r:id="rId8"/>
    <p:sldId id="271" r:id="rId9"/>
    <p:sldId id="263" r:id="rId10"/>
    <p:sldId id="264" r:id="rId11"/>
    <p:sldId id="265" r:id="rId12"/>
    <p:sldId id="266" r:id="rId13"/>
    <p:sldId id="272" r:id="rId14"/>
    <p:sldId id="274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malek1972p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53340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endParaRPr lang="en-US" dirty="0"/>
          </a:p>
        </p:txBody>
      </p:sp>
      <p:pic>
        <p:nvPicPr>
          <p:cNvPr id="5" name="Picture 4" descr="rab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3048000" cy="3493994"/>
          </a:xfrm>
          <a:prstGeom prst="rect">
            <a:avLst/>
          </a:prstGeom>
        </p:spPr>
      </p:pic>
      <p:pic>
        <p:nvPicPr>
          <p:cNvPr id="6" name="Picture 5" descr="naz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524000"/>
            <a:ext cx="3040380" cy="3276600"/>
          </a:xfrm>
          <a:prstGeom prst="rect">
            <a:avLst/>
          </a:prstGeom>
        </p:spPr>
      </p:pic>
      <p:pic>
        <p:nvPicPr>
          <p:cNvPr id="8" name="Picture 7" descr="bonki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984" y="1295400"/>
            <a:ext cx="2718816" cy="3465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454604"/>
            <a:ext cx="7467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ccnews24.com-eucalyptus-t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92396"/>
            <a:ext cx="3733800" cy="2603204"/>
          </a:xfrm>
          <a:prstGeom prst="rect">
            <a:avLst/>
          </a:prstGeom>
        </p:spPr>
      </p:pic>
      <p:pic>
        <p:nvPicPr>
          <p:cNvPr id="7" name="Picture 6" descr="trinitri_alive_1304863481_11-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114801"/>
            <a:ext cx="3581400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200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পরদিন সকালে বাইরে এসেই দেখি গেটের বাইরে দাঁড়িয়ে আমার সেই কালকের অতিথি। বললাম, কাল তোকে খেতে নেমন্ত্রণ করলাম, এলি নে কেন?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2286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ইউটিক্যাপটাস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tail-wagging-dog-smiley-emotic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191000"/>
            <a:ext cx="3048000" cy="22098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772400" y="4800600"/>
            <a:ext cx="12192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লেজ নেড়ে সম্মতি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angpur-Jomi-Dakhol-Photo-3-by-FARUK-03-11-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99" y="228600"/>
            <a:ext cx="3581401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95400" y="381000"/>
            <a:ext cx="65532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5334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ইতর প্রাণীর সাথে মানুষের সম্পর্ক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95400" y="3429000"/>
            <a:ext cx="2209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কুকুরকে খাবার দেয়া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0600" y="1295400"/>
            <a:ext cx="2895600" cy="20574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05400" y="1371600"/>
            <a:ext cx="2743200" cy="21336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257800" y="4572000"/>
            <a:ext cx="2514600" cy="1981200"/>
          </a:xfrm>
          <a:prstGeom prst="roundRect">
            <a:avLst>
              <a:gd name="adj" fmla="val 2162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410200" y="3581400"/>
            <a:ext cx="2209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কুকুরের পরিচর্চা করা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_866_1270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038600"/>
            <a:ext cx="2895600" cy="2180749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143000" y="6282396"/>
            <a:ext cx="2819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কুকুরকে খোঁজ খবর নেয়া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 animBg="1"/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828800" y="152400"/>
            <a:ext cx="449580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মানুষের প্রতি প্রাণির মমত্ববোধ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399" y="914400"/>
            <a:ext cx="2895601" cy="225669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05400" y="3810000"/>
            <a:ext cx="2895600" cy="2286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57200" y="3810000"/>
            <a:ext cx="3200400" cy="22860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800600" y="990600"/>
            <a:ext cx="3276600" cy="22860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57200" y="3276600"/>
            <a:ext cx="30480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লেখকের জন্য অপেক্ষা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05400" y="3352800"/>
            <a:ext cx="25146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লেখকে বিদায় জানাতে ব্যস্ত 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6172200"/>
            <a:ext cx="35814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লেখককে বিদায় জানাতে  স্টেশনে উপস্থিত  </a:t>
            </a:r>
            <a:endParaRPr lang="en-US" sz="1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57800" y="6172200"/>
            <a:ext cx="2667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লেখককে বিদায় জানানোর পর   </a:t>
            </a:r>
            <a:endParaRPr lang="en-US" sz="1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228600"/>
            <a:ext cx="3886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 যা করতে হবে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1371600"/>
            <a:ext cx="2895600" cy="2514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105400" y="1447800"/>
            <a:ext cx="2971800" cy="2286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038600" y="5105400"/>
            <a:ext cx="42672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প্রাণির প্রতি সহানুভূতিশীল হতে হবে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4191000"/>
            <a:ext cx="2895600" cy="25146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533400"/>
            <a:ext cx="5029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 যা থেকে বিরত থাকতে হবে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981200"/>
            <a:ext cx="3276600" cy="2819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029200" y="1981200"/>
            <a:ext cx="3657600" cy="3048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0" y="5410200"/>
            <a:ext cx="2971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অতিথি পাখি শিকার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5410200"/>
            <a:ext cx="2971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প্রাণি হত্যা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62200" y="914400"/>
            <a:ext cx="4191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মানবেতর প্রাণির সাথে মানুষের কীরূপ সম্পর্ক হওয়া উচিৎ? বিশ্লেষণ কর।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28600" y="2895600"/>
            <a:ext cx="457200" cy="45720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895600" y="685800"/>
            <a:ext cx="3352800" cy="838200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400" y="1905000"/>
            <a:ext cx="5715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শরৎচন্দ্র দেওঘরে গিয়েছিলেন কেন?</a:t>
            </a:r>
            <a:endParaRPr lang="bn-BD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2667000"/>
            <a:ext cx="5715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কোন পাখি সবচেয়ে ভোরে ওঠে?</a:t>
            </a:r>
            <a:endParaRPr lang="bn-BD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3352800"/>
            <a:ext cx="5715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আতিথ্যের মর্যাদা লঙ্গন বলতে কী বুঝানো হয়েছে?</a:t>
            </a:r>
          </a:p>
          <a:p>
            <a:endParaRPr lang="bn-BD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4038600"/>
            <a:ext cx="5715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 কুকুরটির সাথে লেখকের কীরূপ সম্পর্ক গড়ে ওঠেছিল ?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04800"/>
            <a:ext cx="4038600" cy="76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 কাজ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598075"/>
            <a:ext cx="792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ক.  অতিথির স্মৃতি গল্পটি লেখকের কোন গল্পের পরিবর্তিত রূপ?				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খ. অতিথি মহাব্যস্ত কেন?						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গ. উদ্দীপকে কচ্ছপের প্রতি বৃদ্ধার আচরণে অতিথির স্মৃতি গল্পের যে দিকটি প্রকাশ পেয়েছে তা ব্যাখ্যা কর।	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ঘ. উদ্দীপকের বৃদ্ধার অনুভূতি আর অতিথির স্মৃতি গল্পের লেখকের অনুভূতি একই ধারায় উৎসারিত বলে কি তুমি মনে কর? মতামতের পক্ষে যুক্তি দাও।									</a:t>
            </a:r>
          </a:p>
        </p:txBody>
      </p:sp>
      <p:pic>
        <p:nvPicPr>
          <p:cNvPr id="1026" name="Picture 2" descr="ka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24000"/>
            <a:ext cx="3962400" cy="253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4191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(বাগেরহাট এক জেলে পরিবারে লালিত পালিত হচ্ছিল কচ্ছপটি। বন বিভাগ কচ্ছপটি সংগ্রহ করতে আসলে জেলেনি কচ্ছকে ধরে অঝোর ধারায় কান্না করেন।)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627090"/>
            <a:ext cx="7543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143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“আসুন প্রাণির প্রতি নিষ্ঠুর আচরণের প্রতিবাদ করি”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1D1009-99BA-43E5-BE75-19F6EEB06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59" y="304800"/>
            <a:ext cx="1449412" cy="31242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0BEF56-CEB3-417A-9223-09305AAD5076}"/>
              </a:ext>
            </a:extLst>
          </p:cNvPr>
          <p:cNvSpPr txBox="1">
            <a:spLocks/>
          </p:cNvSpPr>
          <p:nvPr/>
        </p:nvSpPr>
        <p:spPr>
          <a:xfrm>
            <a:off x="469075" y="18288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2E1A31-0BC6-4559-8C85-CB80084EAFFB}"/>
              </a:ext>
            </a:extLst>
          </p:cNvPr>
          <p:cNvSpPr txBox="1">
            <a:spLocks/>
          </p:cNvSpPr>
          <p:nvPr/>
        </p:nvSpPr>
        <p:spPr>
          <a:xfrm>
            <a:off x="4803820" y="643943"/>
            <a:ext cx="2228044" cy="10818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C4976-21B5-47D1-936E-68BEE6112528}"/>
              </a:ext>
            </a:extLst>
          </p:cNvPr>
          <p:cNvSpPr txBox="1"/>
          <p:nvPr/>
        </p:nvSpPr>
        <p:spPr>
          <a:xfrm>
            <a:off x="691299" y="3429000"/>
            <a:ext cx="5867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০১৭১৭-০০২১৫১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abdulmalek1972p@gmail.com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H\Desktop\Malek-Photo (2).jpg">
            <a:extLst>
              <a:ext uri="{FF2B5EF4-FFF2-40B4-BE49-F238E27FC236}">
                <a16:creationId xmlns:a16="http://schemas.microsoft.com/office/drawing/2014/main" id="{874C60E5-62D7-42B4-B443-9CD4FD32E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59" y="1512669"/>
            <a:ext cx="1676400" cy="167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46F675-72ED-46C3-B8B6-8F28231C3799}"/>
              </a:ext>
            </a:extLst>
          </p:cNvPr>
          <p:cNvSpPr txBox="1"/>
          <p:nvPr/>
        </p:nvSpPr>
        <p:spPr>
          <a:xfrm>
            <a:off x="2093959" y="28158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7030A0"/>
                </a:solidFill>
              </a:rPr>
              <a:t>পরিচিতি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AE247A-E536-4D38-B824-65777E07FA19}"/>
              </a:ext>
            </a:extLst>
          </p:cNvPr>
          <p:cNvSpPr txBox="1"/>
          <p:nvPr/>
        </p:nvSpPr>
        <p:spPr>
          <a:xfrm>
            <a:off x="5866633" y="3979577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_710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114800"/>
            <a:ext cx="3657600" cy="2514600"/>
          </a:xfrm>
          <a:prstGeom prst="rect">
            <a:avLst/>
          </a:prstGeom>
        </p:spPr>
      </p:pic>
      <p:pic>
        <p:nvPicPr>
          <p:cNvPr id="14" name="Picture 13" descr="svznb-dog-love-you-foreve 2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399"/>
            <a:ext cx="3352800" cy="3048001"/>
          </a:xfrm>
          <a:prstGeom prst="rect">
            <a:avLst/>
          </a:prstGeom>
        </p:spPr>
      </p:pic>
      <p:pic>
        <p:nvPicPr>
          <p:cNvPr id="15" name="Shape 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4114800"/>
            <a:ext cx="3429000" cy="253335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18" name="Group 17"/>
          <p:cNvGrpSpPr/>
          <p:nvPr/>
        </p:nvGrpSpPr>
        <p:grpSpPr>
          <a:xfrm>
            <a:off x="838200" y="228600"/>
            <a:ext cx="8001000" cy="6400800"/>
            <a:chOff x="838200" y="228600"/>
            <a:chExt cx="8001000" cy="6400800"/>
          </a:xfrm>
        </p:grpSpPr>
        <p:sp>
          <p:nvSpPr>
            <p:cNvPr id="12" name="Rectangle 11"/>
            <p:cNvSpPr/>
            <p:nvPr/>
          </p:nvSpPr>
          <p:spPr>
            <a:xfrm>
              <a:off x="838200" y="3352800"/>
              <a:ext cx="8001000" cy="609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43400" y="228600"/>
              <a:ext cx="609600" cy="3124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71536" y="3962400"/>
              <a:ext cx="609600" cy="2667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image_1537_36875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95631"/>
            <a:ext cx="2762250" cy="3104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2497976"/>
            <a:ext cx="670560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অতিথির স্মৃতি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ular Callout 17"/>
          <p:cNvSpPr/>
          <p:nvPr/>
        </p:nvSpPr>
        <p:spPr>
          <a:xfrm>
            <a:off x="2514600" y="228600"/>
            <a:ext cx="3581400" cy="990600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6800" y="1981200"/>
            <a:ext cx="6858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লেখক পরিচিতি বলতে পারবে।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6800" y="2667000"/>
            <a:ext cx="6934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নতুন শব্দের শব্দার্থ / বাক্যরচনা লিখতে পারবে।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66800" y="4114800"/>
            <a:ext cx="70866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মানবেতর প্রাণীর সাথে মানুষের সম্পর্ক নির্ণয় করতে পারবে।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371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 পাঠ শেষে শিক্ষার্থীরা...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0600" y="4800600"/>
            <a:ext cx="7010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৬। গল্পটির মূলভাব বিশ্লেষণ করতে পারবে।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6800" y="3429000"/>
            <a:ext cx="7010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বিভিন্ন পাখির নাম বলতে পারবে।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4" grpId="0" animBg="1"/>
      <p:bldP spid="20" grpId="0" animBg="1"/>
      <p:bldP spid="8" grpId="0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838200"/>
            <a:ext cx="3048000" cy="266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553264"/>
            <a:ext cx="29718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শরৎ চন্দ্র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চট্টোপাধ্যায় </a:t>
            </a:r>
            <a:endParaRPr lang="en-US" sz="105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Callout 6"/>
          <p:cNvSpPr/>
          <p:nvPr/>
        </p:nvSpPr>
        <p:spPr>
          <a:xfrm flipH="1">
            <a:off x="4419600" y="914400"/>
            <a:ext cx="3352800" cy="1371600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Callout 7"/>
          <p:cNvSpPr/>
          <p:nvPr/>
        </p:nvSpPr>
        <p:spPr>
          <a:xfrm flipH="1">
            <a:off x="4343400" y="2438400"/>
            <a:ext cx="3505200" cy="1371600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Callout 9"/>
          <p:cNvSpPr/>
          <p:nvPr/>
        </p:nvSpPr>
        <p:spPr>
          <a:xfrm>
            <a:off x="533400" y="4495800"/>
            <a:ext cx="2971800" cy="1752600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4904936"/>
            <a:ext cx="1219200" cy="14478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943600" y="4910796"/>
            <a:ext cx="1219200" cy="14478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239000" y="4910796"/>
            <a:ext cx="1143000" cy="14478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Up Arrow 23"/>
          <p:cNvSpPr/>
          <p:nvPr/>
        </p:nvSpPr>
        <p:spPr>
          <a:xfrm flipV="1">
            <a:off x="4114800" y="4038600"/>
            <a:ext cx="609600" cy="762000"/>
          </a:xfrm>
          <a:prstGeom prst="lef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15000" y="1117937"/>
            <a:ext cx="213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000" dirty="0">
                <a:latin typeface="NikoshBAN" pitchFamily="2" charset="0"/>
                <a:cs typeface="NikoshBAN" pitchFamily="2" charset="0"/>
              </a:rPr>
              <a:t>জন্ম ১৮৭৬ খ্রিঃ ১৫ সেঃ </a:t>
            </a:r>
          </a:p>
          <a:p>
            <a:pPr lvl="0"/>
            <a:r>
              <a:rPr lang="bn-BD" sz="2000" dirty="0">
                <a:latin typeface="NikoshBAN" pitchFamily="2" charset="0"/>
                <a:cs typeface="NikoshBAN" pitchFamily="2" charset="0"/>
              </a:rPr>
              <a:t>হুগলী জেলা দেবানন্দপুর গ্রাম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38800" y="2514600"/>
            <a:ext cx="220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সাহিত্য স্বীকৃতি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জগত্তারিণী পুরস্কার, ঢাকা বিশ্ববিদ্যালয় ডি  লিট  ডিগ্রি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1" y="5181600"/>
            <a:ext cx="243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dirty="0">
                <a:latin typeface="NikoshBAN" pitchFamily="2" charset="0"/>
                <a:cs typeface="NikoshBAN" pitchFamily="2" charset="0"/>
              </a:rPr>
              <a:t>মৃত্যু  ১৯৩৮ খ্রিঃ ১৬ জানুয়ারি, কলকাতা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16406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24400" y="4572000"/>
            <a:ext cx="36576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উল্লেখযোগ্য গ্রন্থাবলী 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24" grpId="0" animBg="1"/>
      <p:bldP spid="25" grpId="0"/>
      <p:bldP spid="26" grpId="0"/>
      <p:bldP spid="27" grpId="0"/>
      <p:bldP spid="28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8167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ভজন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90547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প্রার্থনামূলক গান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81047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বেরিবেরি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27432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শোথ জাতীয় রোগ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86787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মালি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4620161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বাগানের কাজে নিযুক্ত ব্যক্তি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914400"/>
            <a:ext cx="17526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819400" y="838200"/>
            <a:ext cx="2057400" cy="1295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638800" y="990600"/>
            <a:ext cx="32766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52400" y="2743200"/>
            <a:ext cx="19812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 descr="beriberi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00" y="2590800"/>
            <a:ext cx="2266072" cy="1295400"/>
          </a:xfrm>
          <a:prstGeom prst="rect">
            <a:avLst/>
          </a:prstGeom>
          <a:noFill/>
          <a:ln/>
        </p:spPr>
      </p:pic>
      <p:sp>
        <p:nvSpPr>
          <p:cNvPr id="25" name="Rounded Rectangle 24"/>
          <p:cNvSpPr/>
          <p:nvPr/>
        </p:nvSpPr>
        <p:spPr>
          <a:xfrm>
            <a:off x="5638800" y="2743200"/>
            <a:ext cx="33528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04800" y="4800600"/>
            <a:ext cx="17526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743200" y="4648200"/>
            <a:ext cx="2438400" cy="16764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791200" y="4648200"/>
            <a:ext cx="3124200" cy="1371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48000" y="1625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নতুন শব্দ ও অর্থ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3" grpId="0"/>
      <p:bldP spid="14" grpId="0"/>
      <p:bldP spid="12" grpId="0" animBg="1"/>
      <p:bldP spid="16" grpId="0" animBg="1"/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914400"/>
            <a:ext cx="15240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দোর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95600" y="762000"/>
            <a:ext cx="2362200" cy="1524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400800" y="990600"/>
            <a:ext cx="15240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দরজা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2895600"/>
            <a:ext cx="15240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কুঞ্জ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5600" y="2667000"/>
            <a:ext cx="2438400" cy="14478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00800" y="2971800"/>
            <a:ext cx="15240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উপবন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5029200"/>
            <a:ext cx="15240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কুলি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1800" y="4724400"/>
            <a:ext cx="2438400" cy="14478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72200" y="4876800"/>
            <a:ext cx="27432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মালামাল বহনকারী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518350_1395119890742334_333494474_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4495800"/>
            <a:ext cx="2590800" cy="2286000"/>
          </a:xfrm>
          <a:prstGeom prst="rect">
            <a:avLst/>
          </a:prstGeom>
        </p:spPr>
      </p:pic>
      <p:pic>
        <p:nvPicPr>
          <p:cNvPr id="12" name="Picture 11" descr="07f6583e556a0bb34fd40930143018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04800"/>
            <a:ext cx="2667000" cy="2590800"/>
          </a:xfrm>
          <a:prstGeom prst="rect">
            <a:avLst/>
          </a:prstGeom>
        </p:spPr>
      </p:pic>
      <p:pic>
        <p:nvPicPr>
          <p:cNvPr id="13" name="Picture 12" descr="3161935369_b67c26a8d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34" y="4572000"/>
            <a:ext cx="3293266" cy="2209800"/>
          </a:xfrm>
          <a:prstGeom prst="rect">
            <a:avLst/>
          </a:prstGeom>
        </p:spPr>
      </p:pic>
      <p:pic>
        <p:nvPicPr>
          <p:cNvPr id="15" name="Picture 14" descr="bulbuli_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81000"/>
            <a:ext cx="2438400" cy="2514600"/>
          </a:xfrm>
          <a:prstGeom prst="rect">
            <a:avLst/>
          </a:prstGeom>
        </p:spPr>
      </p:pic>
      <p:pic>
        <p:nvPicPr>
          <p:cNvPr id="17" name="Picture 16" descr="image_1442_17818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4495800"/>
            <a:ext cx="2362200" cy="2362200"/>
          </a:xfrm>
          <a:prstGeom prst="rect">
            <a:avLst/>
          </a:prstGeom>
        </p:spPr>
      </p:pic>
      <p:pic>
        <p:nvPicPr>
          <p:cNvPr id="9" name="Picture 8" descr="Bene_Bo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381000"/>
            <a:ext cx="2819400" cy="25146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28600" y="3429000"/>
            <a:ext cx="8763000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 প্রজাতির পাখি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800" y="2895600"/>
            <a:ext cx="1905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বেনে বৌ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886200" y="2895600"/>
            <a:ext cx="1905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দোয়েল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6858000" y="2895600"/>
            <a:ext cx="1905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বুলবুলি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4100732"/>
            <a:ext cx="1905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শ্যামা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962400" y="4038600"/>
            <a:ext cx="1905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শালিক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705600" y="4114800"/>
            <a:ext cx="1905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টুনটুনি </a:t>
            </a:r>
            <a:r>
              <a:rPr lang="bn-BD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</TotalTime>
  <Words>412</Words>
  <Application>Microsoft Office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helal</dc:creator>
  <cp:lastModifiedBy>DOEL</cp:lastModifiedBy>
  <cp:revision>148</cp:revision>
  <dcterms:created xsi:type="dcterms:W3CDTF">2006-08-16T00:00:00Z</dcterms:created>
  <dcterms:modified xsi:type="dcterms:W3CDTF">2020-04-06T16:04:25Z</dcterms:modified>
</cp:coreProperties>
</file>