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  <p:sldMasterId id="2147483684" r:id="rId3"/>
    <p:sldMasterId id="2147483732" r:id="rId4"/>
  </p:sldMasterIdLst>
  <p:notesMasterIdLst>
    <p:notesMasterId r:id="rId24"/>
  </p:notesMasterIdLst>
  <p:sldIdLst>
    <p:sldId id="256" r:id="rId5"/>
    <p:sldId id="257" r:id="rId6"/>
    <p:sldId id="258" r:id="rId7"/>
    <p:sldId id="262" r:id="rId8"/>
    <p:sldId id="263" r:id="rId9"/>
    <p:sldId id="259" r:id="rId10"/>
    <p:sldId id="260" r:id="rId11"/>
    <p:sldId id="264" r:id="rId12"/>
    <p:sldId id="268" r:id="rId13"/>
    <p:sldId id="271" r:id="rId14"/>
    <p:sldId id="272" r:id="rId15"/>
    <p:sldId id="273" r:id="rId16"/>
    <p:sldId id="274" r:id="rId17"/>
    <p:sldId id="275" r:id="rId18"/>
    <p:sldId id="277" r:id="rId19"/>
    <p:sldId id="276" r:id="rId20"/>
    <p:sldId id="278" r:id="rId21"/>
    <p:sldId id="279" r:id="rId22"/>
    <p:sldId id="261" r:id="rId2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  <a:srgbClr val="00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1" d="100"/>
          <a:sy n="81" d="100"/>
        </p:scale>
        <p:origin x="-1056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30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623D45-CE20-4A58-AF4C-00B2461B42EB}" type="datetimeFigureOut">
              <a:rPr lang="en-US" smtClean="0"/>
              <a:t>4/27/2019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FFD159-A881-4052-9DE1-50BD046DA5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53402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FFD159-A881-4052-9DE1-50BD046DA5F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74551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FFD159-A881-4052-9DE1-50BD046DA5F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98008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FFD159-A881-4052-9DE1-50BD046DA5F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9432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FFD159-A881-4052-9DE1-50BD046DA5F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86176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59280"/>
            <a:ext cx="6400800" cy="1295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pic>
        <p:nvPicPr>
          <p:cNvPr id="8" name="Picture 7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2801112"/>
            <a:ext cx="9144000" cy="932688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429000"/>
            <a:ext cx="6400800" cy="762000"/>
          </a:xfrm>
        </p:spPr>
        <p:txBody>
          <a:bodyPr>
            <a:normAutofit/>
          </a:bodyPr>
          <a:lstStyle>
            <a:lvl1pPr marL="0" indent="0" algn="ctr">
              <a:buNone/>
              <a:defRPr sz="2000" i="1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white"/>
        <p:txBody>
          <a:bodyPr/>
          <a:lstStyle/>
          <a:p>
            <a:fld id="{1D8BD707-D9CF-40AE-B4C6-C98DA3205C09}" type="datetimeFigureOut">
              <a:rPr lang="en-US" smtClean="0">
                <a:solidFill>
                  <a:srgbClr val="9E8E5C">
                    <a:lumMod val="60000"/>
                    <a:lumOff val="40000"/>
                  </a:srgbClr>
                </a:solidFill>
              </a:rPr>
              <a:pPr/>
              <a:t>4/27/2019</a:t>
            </a:fld>
            <a:endParaRPr lang="en-US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white"/>
        <p:txBody>
          <a:bodyPr/>
          <a:lstStyle/>
          <a:p>
            <a:endParaRPr lang="en-US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9E8E5C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en-US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70136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1600" y="2438400"/>
            <a:ext cx="6400800" cy="304800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srgbClr val="9E8E5C">
                    <a:lumMod val="60000"/>
                    <a:lumOff val="40000"/>
                  </a:srgbClr>
                </a:solidFill>
              </a:rPr>
              <a:pPr/>
              <a:t>4/27/2019</a:t>
            </a:fld>
            <a:endParaRPr lang="en-US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9E8E5C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en-US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  <p:pic>
        <p:nvPicPr>
          <p:cNvPr id="9" name="Picture 8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1618488"/>
            <a:ext cx="9144000" cy="932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9025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srgbClr val="9E8E5C">
                    <a:lumMod val="60000"/>
                    <a:lumOff val="40000"/>
                  </a:srgbClr>
                </a:solidFill>
              </a:rPr>
              <a:pPr/>
              <a:t>4/27/2019</a:t>
            </a:fld>
            <a:endParaRPr lang="en-US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9E8E5C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en-US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  <p:pic>
        <p:nvPicPr>
          <p:cNvPr id="7" name="Picture 6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2684462"/>
            <a:ext cx="9144000" cy="9326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800" y="3410267"/>
            <a:ext cx="6248400" cy="1456373"/>
          </a:xfrm>
        </p:spPr>
        <p:txBody>
          <a:bodyPr anchor="t">
            <a:normAutofit/>
          </a:bodyPr>
          <a:lstStyle>
            <a:lvl1pPr algn="ctr">
              <a:defRPr sz="3600" b="0" i="0" cap="all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800" y="1503680"/>
            <a:ext cx="6248400" cy="1566862"/>
          </a:xfrm>
        </p:spPr>
        <p:txBody>
          <a:bodyPr anchor="b"/>
          <a:lstStyle>
            <a:lvl1pPr marL="0" indent="0" algn="ctr">
              <a:buNone/>
              <a:defRPr sz="2000" b="0" i="1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pic>
        <p:nvPicPr>
          <p:cNvPr id="8" name="Picture 7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2684462"/>
            <a:ext cx="9144000" cy="932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730299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371600" y="2438400"/>
            <a:ext cx="3124200" cy="3124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srgbClr val="9E8E5C">
                    <a:lumMod val="60000"/>
                    <a:lumOff val="40000"/>
                  </a:srgbClr>
                </a:solidFill>
              </a:rPr>
              <a:pPr/>
              <a:t>4/27/2019</a:t>
            </a:fld>
            <a:endParaRPr lang="en-US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9E8E5C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en-US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4"/>
          </p:nvPr>
        </p:nvSpPr>
        <p:spPr>
          <a:xfrm>
            <a:off x="4648200" y="2438400"/>
            <a:ext cx="3124200" cy="3124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pic>
        <p:nvPicPr>
          <p:cNvPr id="9" name="Picture 8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1618488"/>
            <a:ext cx="9144000" cy="932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915059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flourish2.png"/>
          <p:cNvPicPr>
            <a:picLocks noChangeAspect="1"/>
          </p:cNvPicPr>
          <p:nvPr/>
        </p:nvPicPr>
        <p:blipFill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lum bright="-14000"/>
          </a:blip>
          <a:stretch>
            <a:fillRect/>
          </a:stretch>
        </p:blipFill>
        <p:spPr>
          <a:xfrm>
            <a:off x="0" y="1618488"/>
            <a:ext cx="9144000" cy="932688"/>
          </a:xfrm>
          <a:prstGeom prst="rect">
            <a:avLst/>
          </a:prstGeom>
        </p:spPr>
      </p:pic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1371600" y="2819400"/>
            <a:ext cx="3124200" cy="2743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48200" y="2819400"/>
            <a:ext cx="3124200" cy="2743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62201"/>
            <a:ext cx="3125788" cy="451338"/>
          </a:xfrm>
        </p:spPr>
        <p:txBody>
          <a:bodyPr anchor="b"/>
          <a:lstStyle>
            <a:lvl1pPr marL="0" indent="0" algn="ctr">
              <a:buNone/>
              <a:defRPr sz="1800" b="1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2359152"/>
            <a:ext cx="3127375" cy="448056"/>
          </a:xfrm>
        </p:spPr>
        <p:txBody>
          <a:bodyPr anchor="b"/>
          <a:lstStyle>
            <a:lvl1pPr marL="0" indent="0" algn="ctr">
              <a:buNone/>
              <a:defRPr sz="1800" b="1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srgbClr val="9E8E5C">
                    <a:lumMod val="60000"/>
                    <a:lumOff val="40000"/>
                  </a:srgbClr>
                </a:solidFill>
              </a:rPr>
              <a:pPr/>
              <a:t>4/27/2019</a:t>
            </a:fld>
            <a:endParaRPr lang="en-US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9E8E5C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en-US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021174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srgbClr val="9E8E5C">
                    <a:lumMod val="60000"/>
                    <a:lumOff val="40000"/>
                  </a:srgbClr>
                </a:solidFill>
              </a:rPr>
              <a:pPr/>
              <a:t>4/27/2019</a:t>
            </a:fld>
            <a:endParaRPr lang="en-US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9E8E5C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en-US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  <p:pic>
        <p:nvPicPr>
          <p:cNvPr id="7" name="Picture 6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1618488"/>
            <a:ext cx="9144000" cy="932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852812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srgbClr val="9E8E5C">
                    <a:lumMod val="60000"/>
                    <a:lumOff val="40000"/>
                  </a:srgbClr>
                </a:solidFill>
              </a:rPr>
              <a:pPr/>
              <a:t>4/27/2019</a:t>
            </a:fld>
            <a:endParaRPr lang="en-US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9E8E5C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en-US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686277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1" y="1676400"/>
            <a:ext cx="2819399" cy="599440"/>
          </a:xfrm>
        </p:spPr>
        <p:txBody>
          <a:bodyPr anchor="b">
            <a:noAutofit/>
          </a:bodyPr>
          <a:lstStyle>
            <a:lvl1pPr algn="ctr">
              <a:defRPr sz="1700" b="1" cap="all" spc="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1" y="2275840"/>
            <a:ext cx="2819399" cy="2905760"/>
          </a:xfrm>
        </p:spPr>
        <p:txBody>
          <a:bodyPr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srgbClr val="9E8E5C">
                    <a:lumMod val="60000"/>
                    <a:lumOff val="40000"/>
                  </a:srgbClr>
                </a:solidFill>
              </a:rPr>
              <a:pPr/>
              <a:t>4/27/2019</a:t>
            </a:fld>
            <a:endParaRPr lang="en-US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9E8E5C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en-US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371600" y="1676400"/>
            <a:ext cx="3276600" cy="3505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38592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que 9"/>
          <p:cNvSpPr/>
          <p:nvPr/>
        </p:nvSpPr>
        <p:spPr>
          <a:xfrm>
            <a:off x="1463040" y="1847088"/>
            <a:ext cx="3090672" cy="3090672"/>
          </a:xfrm>
          <a:prstGeom prst="plaque">
            <a:avLst>
              <a:gd name="adj" fmla="val 8438"/>
            </a:avLst>
          </a:prstGeom>
          <a:noFill/>
          <a:ln w="9525">
            <a:solidFill>
              <a:schemeClr val="tx2">
                <a:alpha val="17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0" y="1676400"/>
            <a:ext cx="2819400" cy="599440"/>
          </a:xfrm>
        </p:spPr>
        <p:txBody>
          <a:bodyPr anchor="b">
            <a:noAutofit/>
          </a:bodyPr>
          <a:lstStyle>
            <a:lvl1pPr algn="ctr">
              <a:defRPr sz="1700" b="1" cap="all" spc="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24000" y="1905000"/>
            <a:ext cx="2971800" cy="2971800"/>
          </a:xfrm>
          <a:prstGeom prst="plaque">
            <a:avLst>
              <a:gd name="adj" fmla="val 8341"/>
            </a:avLst>
          </a:prstGeom>
          <a:solidFill>
            <a:schemeClr val="bg1">
              <a:lumMod val="95000"/>
              <a:alpha val="35000"/>
            </a:schemeClr>
          </a:solidFill>
          <a:ln w="98425" cmpd="thinThick">
            <a:noFill/>
            <a:bevel/>
          </a:ln>
        </p:spPr>
        <p:txBody>
          <a:bodyPr>
            <a:normAutofit/>
          </a:bodyPr>
          <a:lstStyle>
            <a:lvl1pPr marL="0" indent="0" algn="ctr">
              <a:buNone/>
              <a:defRPr sz="1800" baseline="0">
                <a:solidFill>
                  <a:schemeClr val="tx2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0" y="2276856"/>
            <a:ext cx="2819400" cy="2875280"/>
          </a:xfrm>
        </p:spPr>
        <p:txBody>
          <a:bodyPr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srgbClr val="9E8E5C">
                    <a:lumMod val="60000"/>
                    <a:lumOff val="40000"/>
                  </a:srgbClr>
                </a:solidFill>
              </a:rPr>
              <a:pPr/>
              <a:t>4/27/2019</a:t>
            </a:fld>
            <a:endParaRPr lang="en-US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9E8E5C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en-US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660127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srgbClr val="9E8E5C">
                    <a:lumMod val="60000"/>
                    <a:lumOff val="40000"/>
                  </a:srgbClr>
                </a:solidFill>
              </a:rPr>
              <a:pPr/>
              <a:t>4/27/2019</a:t>
            </a:fld>
            <a:endParaRPr lang="en-US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9E8E5C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en-US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313494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209041"/>
            <a:ext cx="1295400" cy="4318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400" y="1219199"/>
            <a:ext cx="5181600" cy="426720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srgbClr val="9E8E5C">
                    <a:lumMod val="60000"/>
                    <a:lumOff val="40000"/>
                  </a:srgbClr>
                </a:solidFill>
              </a:rPr>
              <a:pPr/>
              <a:t>4/27/2019</a:t>
            </a:fld>
            <a:endParaRPr lang="en-US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9E8E5C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en-US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56548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4/27/2019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srgbClr val="92D050"/>
              </a:solidFill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srgbClr val="92D050"/>
              </a:solidFill>
            </a:endParaRPr>
          </a:p>
        </p:txBody>
      </p:sp>
      <p:sp>
        <p:nvSpPr>
          <p:cNvPr id="14" name="Rectangle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srgbClr val="92D050"/>
              </a:solidFill>
            </a:endParaRPr>
          </a:p>
        </p:txBody>
      </p:sp>
      <p:sp>
        <p:nvSpPr>
          <p:cNvPr id="19" name="Rectangle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srgbClr val="92D050"/>
              </a:solidFill>
            </a:endParaRPr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8" name="Straight Connector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0" name="Straight Connector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2" name="Straight Connector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7" name="Rectangle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srgbClr val="92D050"/>
              </a:solidFill>
            </a:endParaRPr>
          </a:p>
        </p:txBody>
      </p:sp>
      <p:sp>
        <p:nvSpPr>
          <p:cNvPr id="21" name="Oval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srgbClr val="92D050"/>
              </a:solidFill>
            </a:endParaRPr>
          </a:p>
        </p:txBody>
      </p:sp>
      <p:sp>
        <p:nvSpPr>
          <p:cNvPr id="23" name="Oval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srgbClr val="92D050"/>
              </a:solidFill>
            </a:endParaRPr>
          </a:p>
        </p:txBody>
      </p:sp>
      <p:sp>
        <p:nvSpPr>
          <p:cNvPr id="24" name="Oval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srgbClr val="92D050"/>
              </a:solidFill>
            </a:endParaRPr>
          </a:p>
        </p:txBody>
      </p:sp>
      <p:sp>
        <p:nvSpPr>
          <p:cNvPr id="26" name="Oval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srgbClr val="92D050"/>
              </a:solidFill>
            </a:endParaRPr>
          </a:p>
        </p:txBody>
      </p:sp>
      <p:sp>
        <p:nvSpPr>
          <p:cNvPr id="25" name="Oval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srgbClr val="92D050"/>
              </a:solidFill>
            </a:endParaRPr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996988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4/27/2019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434544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4/27/2019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srgbClr val="92D050"/>
              </a:solidFill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srgbClr val="92D050"/>
              </a:solidFill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srgbClr val="92D050"/>
              </a:solidFill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srgbClr val="92D050"/>
              </a:solidFill>
            </a:endParaRPr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srgbClr val="92D050"/>
              </a:solidFill>
            </a:endParaRPr>
          </a:p>
        </p:txBody>
      </p:sp>
      <p:sp>
        <p:nvSpPr>
          <p:cNvPr id="14" name="Straight Connector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srgbClr val="92D050"/>
              </a:solidFill>
            </a:endParaRPr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srgbClr val="92D050"/>
              </a:solidFill>
            </a:endParaRPr>
          </a:p>
        </p:txBody>
      </p:sp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srgbClr val="92D050"/>
              </a:solidFill>
            </a:endParaRPr>
          </a:p>
        </p:txBody>
      </p:sp>
      <p:sp>
        <p:nvSpPr>
          <p:cNvPr id="17" name="Straight Connector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srgbClr val="92D050"/>
              </a:solidFill>
            </a:endParaRPr>
          </a:p>
        </p:txBody>
      </p:sp>
      <p:sp>
        <p:nvSpPr>
          <p:cNvPr id="18" name="Rectangle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srgbClr val="92D050"/>
              </a:solidFill>
            </a:endParaRPr>
          </a:p>
        </p:txBody>
      </p:sp>
      <p:sp>
        <p:nvSpPr>
          <p:cNvPr id="19" name="Oval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srgbClr val="92D050"/>
              </a:solidFill>
            </a:endParaRPr>
          </a:p>
        </p:txBody>
      </p:sp>
      <p:sp>
        <p:nvSpPr>
          <p:cNvPr id="20" name="Oval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srgbClr val="92D050"/>
              </a:solidFill>
            </a:endParaRPr>
          </a:p>
        </p:txBody>
      </p:sp>
      <p:sp>
        <p:nvSpPr>
          <p:cNvPr id="21" name="Oval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srgbClr val="92D050"/>
              </a:solidFill>
            </a:endParaRPr>
          </a:p>
        </p:txBody>
      </p:sp>
      <p:sp>
        <p:nvSpPr>
          <p:cNvPr id="22" name="Oval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srgbClr val="92D050"/>
              </a:solidFill>
            </a:endParaRPr>
          </a:p>
        </p:txBody>
      </p:sp>
      <p:sp>
        <p:nvSpPr>
          <p:cNvPr id="23" name="Oval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srgbClr val="92D050"/>
              </a:solidFill>
            </a:endParaRPr>
          </a:p>
        </p:txBody>
      </p:sp>
      <p:sp>
        <p:nvSpPr>
          <p:cNvPr id="26" name="Straight Connector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srgbClr val="92D05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040793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4/27/2019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11847996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4/27/2019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0552844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4/27/2019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703957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4/27/2019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84061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srgbClr val="92D050"/>
              </a:solidFill>
            </a:endParaRPr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srgbClr val="92D050"/>
              </a:solidFill>
            </a:endParaRPr>
          </a:p>
        </p:txBody>
      </p:sp>
      <p:sp>
        <p:nvSpPr>
          <p:cNvPr id="18" name="Content Placeholder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4/27/2019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3" name="Footer Placeholder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8011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srgbClr val="92D05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srgbClr val="92D050"/>
              </a:solidFill>
            </a:endParaRPr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9" name="Straight Connector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0" name="Straight Connector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7" name="Date Placeholder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4/27/2019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821886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4/27/2019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481145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4/27/2019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771908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4/27/2019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4/27/2019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4/27/2019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4/27/2019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4/27/2019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4/27/2019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4/27/2019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4/27/2019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en-US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4/27/2019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4/27/2019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4/27/2019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4/27/2019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4/27/2019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4/27/2019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4/27/2019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window3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1295400"/>
            <a:ext cx="6400800" cy="6858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057400"/>
            <a:ext cx="6400800" cy="34290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 bwMode="white">
          <a:xfrm>
            <a:off x="304800" y="6356350"/>
            <a:ext cx="2133600" cy="36512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lvl1pPr algn="l">
              <a:defRPr sz="1100" baseline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4/27/2019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 bwMode="white">
          <a:xfrm>
            <a:off x="2971800" y="6356350"/>
            <a:ext cx="3200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baseline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white">
          <a:xfrm>
            <a:off x="6675120" y="636422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baseline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20707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3600" kern="1200" cap="all" spc="300" baseline="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0" indent="-274320" algn="l" defTabSz="914400" rtl="0" eaLnBrk="1" latinLnBrk="0" hangingPunct="1">
        <a:lnSpc>
          <a:spcPct val="150000"/>
        </a:lnSpc>
        <a:spcBef>
          <a:spcPct val="20000"/>
        </a:spcBef>
        <a:buClrTx/>
        <a:buFont typeface="Wingdings" pitchFamily="2" charset="2"/>
        <a:buChar char="v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2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4/27/2019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srgbClr val="92D050"/>
              </a:solidFill>
            </a:endParaRPr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srgbClr val="92D050"/>
              </a:solidFill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54046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4/27/2019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4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26.jpg"/><Relationship Id="rId4" Type="http://schemas.openxmlformats.org/officeDocument/2006/relationships/image" Target="../media/image25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30.png"/><Relationship Id="rId4" Type="http://schemas.openxmlformats.org/officeDocument/2006/relationships/image" Target="../media/image29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34.png"/><Relationship Id="rId4" Type="http://schemas.openxmlformats.org/officeDocument/2006/relationships/image" Target="../media/image33.jp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4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40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4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mailto:ringkuro@gmail.com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20554" cy="685799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600200" y="685800"/>
            <a:ext cx="6096000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19900" b="1" dirty="0" smtClean="0">
                <a:solidFill>
                  <a:srgbClr val="FF0066"/>
                </a:solidFill>
                <a:latin typeface="NikoshBAN" pitchFamily="2" charset="0"/>
                <a:cs typeface="NikoshBAN" pitchFamily="2" charset="0"/>
              </a:rPr>
              <a:t>স্বাগতম</a:t>
            </a:r>
            <a:r>
              <a:rPr lang="bn-BD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7437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87036" y="4648200"/>
            <a:ext cx="8873837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11500" b="1" dirty="0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পানি দূষণের উৎস </a:t>
            </a:r>
            <a:endParaRPr lang="en-US" sz="11500" b="1" dirty="0">
              <a:solidFill>
                <a:srgbClr val="FF0000"/>
              </a:solidFill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400"/>
            <a:ext cx="4419600" cy="4038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5572" y="117764"/>
            <a:ext cx="4291446" cy="4073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0920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814945" y="685800"/>
            <a:ext cx="5410200" cy="10668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9600" b="1" dirty="0" smtClean="0">
                <a:solidFill>
                  <a:srgbClr val="0070C0"/>
                </a:solidFill>
                <a:latin typeface="NikoshBAN" pitchFamily="2" charset="0"/>
                <a:cs typeface="NikoshBAN" pitchFamily="2" charset="0"/>
              </a:rPr>
              <a:t>একক কাজ </a:t>
            </a:r>
            <a:endParaRPr lang="en-US" sz="9600" b="1" dirty="0">
              <a:solidFill>
                <a:srgbClr val="0070C0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4300" y="2743200"/>
            <a:ext cx="8839200" cy="3046988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r>
              <a:rPr lang="en-US" sz="8000" dirty="0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◊</a:t>
            </a:r>
            <a:r>
              <a:rPr lang="bn-BD" sz="9600" b="1" dirty="0" smtClean="0">
                <a:solidFill>
                  <a:srgbClr val="00FFCC"/>
                </a:solidFill>
                <a:latin typeface="NikoshBAN" pitchFamily="2" charset="0"/>
                <a:cs typeface="NikoshBAN" pitchFamily="2" charset="0"/>
              </a:rPr>
              <a:t>পানি দূষণের   উৎসগুলোর নাম লিখ। </a:t>
            </a:r>
            <a:endParaRPr lang="en-US" sz="8000" b="1" dirty="0">
              <a:solidFill>
                <a:srgbClr val="00FFCC"/>
              </a:solidFill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0370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52400"/>
            <a:ext cx="4364182" cy="31432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8254" y="152400"/>
            <a:ext cx="4253345" cy="31432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3560618"/>
            <a:ext cx="4364182" cy="317269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8255" y="3560618"/>
            <a:ext cx="4253344" cy="3172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558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73" y="152400"/>
            <a:ext cx="4197927" cy="318654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8825" y="163945"/>
            <a:ext cx="4343400" cy="3175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08" y="3581400"/>
            <a:ext cx="4314092" cy="3200400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8825" y="3581400"/>
            <a:ext cx="4346575" cy="32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34591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52400"/>
            <a:ext cx="4343400" cy="31242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152400"/>
            <a:ext cx="4343400" cy="31242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3505199"/>
            <a:ext cx="4343400" cy="3214255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225" y="3520857"/>
            <a:ext cx="4346575" cy="3182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96880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723" y="13855"/>
            <a:ext cx="8991600" cy="6844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7164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1" y="76201"/>
            <a:ext cx="4419600" cy="4191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76201"/>
            <a:ext cx="4267199" cy="4191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447800" y="4953000"/>
            <a:ext cx="45719" cy="76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76201" y="4648200"/>
            <a:ext cx="8915397" cy="1981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8000" b="1" dirty="0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পানি দূষণের ক্ষতিকর প্রভাব </a:t>
            </a:r>
            <a:endParaRPr lang="en-US" sz="8000" b="1" dirty="0">
              <a:solidFill>
                <a:srgbClr val="FF0000"/>
              </a:solidFill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7542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981200" y="304800"/>
            <a:ext cx="4953000" cy="99060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9600" b="1" dirty="0" smtClean="0">
                <a:latin typeface="NikoshBAN" pitchFamily="2" charset="0"/>
                <a:cs typeface="NikoshBAN" pitchFamily="2" charset="0"/>
              </a:rPr>
              <a:t>একক কাজ </a:t>
            </a:r>
            <a:endParaRPr lang="en-US" sz="9600" b="1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93965" y="2285999"/>
            <a:ext cx="8721436" cy="3366655"/>
          </a:xfrm>
          <a:prstGeom prst="rect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8000" b="1" dirty="0" smtClean="0">
                <a:latin typeface="NikoshBAN" pitchFamily="2" charset="0"/>
                <a:cs typeface="NikoshBAN" pitchFamily="2" charset="0"/>
              </a:rPr>
              <a:t>পানি দূষণের ক্ষতিকর প্রভাবগুলো লিখ।  </a:t>
            </a:r>
            <a:endParaRPr lang="en-US" sz="8000" b="1" dirty="0"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1220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667000" y="228600"/>
            <a:ext cx="3733800" cy="12192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8800" b="1" dirty="0" smtClean="0">
                <a:solidFill>
                  <a:srgbClr val="00B0F0"/>
                </a:solidFill>
                <a:latin typeface="NikoshBAN" pitchFamily="2" charset="0"/>
                <a:cs typeface="NikoshBAN" pitchFamily="2" charset="0"/>
              </a:rPr>
              <a:t>মূল্যায়ন</a:t>
            </a:r>
            <a:r>
              <a:rPr lang="bn-BD" dirty="0" smtClean="0"/>
              <a:t> </a:t>
            </a:r>
            <a:endParaRPr lang="en-US" dirty="0"/>
          </a:p>
        </p:txBody>
      </p:sp>
      <p:sp>
        <p:nvSpPr>
          <p:cNvPr id="4" name="Rounded Rectangle 3"/>
          <p:cNvSpPr/>
          <p:nvPr/>
        </p:nvSpPr>
        <p:spPr>
          <a:xfrm>
            <a:off x="0" y="1905000"/>
            <a:ext cx="9144000" cy="4495800"/>
          </a:xfrm>
          <a:prstGeom prst="roundRect">
            <a:avLst/>
          </a:prstGeom>
          <a:solidFill>
            <a:srgbClr val="00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5400" b="1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১।পানি দূষণের ৩ টি উৎসের নাম বল।</a:t>
            </a:r>
          </a:p>
          <a:p>
            <a:pPr algn="ctr"/>
            <a:endParaRPr lang="bn-BD" sz="5400" b="1" dirty="0" smtClean="0">
              <a:solidFill>
                <a:srgbClr val="002060"/>
              </a:solidFill>
              <a:latin typeface="NikoshBAN" pitchFamily="2" charset="0"/>
              <a:cs typeface="NikoshBAN" pitchFamily="2" charset="0"/>
            </a:endParaRPr>
          </a:p>
          <a:p>
            <a:pPr algn="ctr"/>
            <a:r>
              <a:rPr lang="bn-BD" sz="5400" b="1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২।পানি দূষণে আক্রান্ত ৫ টি রোগের নাম বল। </a:t>
            </a:r>
            <a:endParaRPr lang="en-US" sz="5400" b="1" dirty="0">
              <a:solidFill>
                <a:srgbClr val="002060"/>
              </a:solidFill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3916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3152"/>
            <a:ext cx="9144000" cy="687185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371600" y="674132"/>
            <a:ext cx="6248400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19900" b="1" dirty="0" smtClean="0">
                <a:solidFill>
                  <a:srgbClr val="FF0066"/>
                </a:solidFill>
                <a:latin typeface="NikoshBAN" pitchFamily="2" charset="0"/>
                <a:cs typeface="NikoshBAN" pitchFamily="2" charset="0"/>
              </a:rPr>
              <a:t>ধন্যবাদ</a:t>
            </a:r>
            <a:r>
              <a:rPr lang="bn-BD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5790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own Arrow 1"/>
          <p:cNvSpPr/>
          <p:nvPr/>
        </p:nvSpPr>
        <p:spPr>
          <a:xfrm>
            <a:off x="457200" y="152401"/>
            <a:ext cx="8534400" cy="1371600"/>
          </a:xfrm>
          <a:prstGeom prst="downArrow">
            <a:avLst>
              <a:gd name="adj1" fmla="val 67033"/>
              <a:gd name="adj2" fmla="val 45527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6000" b="1" dirty="0" smtClean="0">
                <a:solidFill>
                  <a:srgbClr val="FFFFFF"/>
                </a:solidFill>
                <a:latin typeface="NikoshBAN" pitchFamily="2" charset="0"/>
                <a:cs typeface="NikoshBAN" pitchFamily="2" charset="0"/>
              </a:rPr>
              <a:t>শিক্ষক পরিচিতি </a:t>
            </a:r>
            <a:endParaRPr lang="en-US" sz="6000" b="1" dirty="0">
              <a:solidFill>
                <a:srgbClr val="FFFFFF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2590800"/>
            <a:ext cx="7022123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3200" b="1" dirty="0" smtClean="0">
                <a:solidFill>
                  <a:srgbClr val="FFFFFF"/>
                </a:solidFill>
                <a:latin typeface="NikoshBAN" pitchFamily="2" charset="0"/>
                <a:cs typeface="NikoshBAN" pitchFamily="2" charset="0"/>
              </a:rPr>
              <a:t>নাম</a:t>
            </a:r>
            <a:r>
              <a:rPr lang="en-US" sz="3200" b="1" dirty="0" smtClean="0">
                <a:solidFill>
                  <a:srgbClr val="FFFFFF"/>
                </a:solidFill>
                <a:latin typeface="NikoshBAN" pitchFamily="2" charset="0"/>
                <a:cs typeface="NikoshBAN" pitchFamily="2" charset="0"/>
              </a:rPr>
              <a:t>                 </a:t>
            </a:r>
            <a:r>
              <a:rPr lang="en-US" sz="3200" b="1" dirty="0" smtClean="0">
                <a:solidFill>
                  <a:srgbClr val="FFFFFF"/>
                </a:solidFill>
                <a:latin typeface="Calibri" pitchFamily="34" charset="0"/>
                <a:cs typeface="NikoshBAN" pitchFamily="2" charset="0"/>
              </a:rPr>
              <a:t>: </a:t>
            </a:r>
            <a:r>
              <a:rPr lang="bn-BD" sz="3200" b="1" dirty="0" smtClean="0">
                <a:solidFill>
                  <a:srgbClr val="FFFFFF"/>
                </a:solidFill>
                <a:latin typeface="NikoshBAN" pitchFamily="2" charset="0"/>
                <a:cs typeface="NikoshBAN" pitchFamily="2" charset="0"/>
              </a:rPr>
              <a:t>রিংকু চক্রবর্তী।</a:t>
            </a:r>
          </a:p>
          <a:p>
            <a:r>
              <a:rPr lang="bn-BD" sz="3200" b="1" dirty="0" smtClean="0">
                <a:solidFill>
                  <a:srgbClr val="FFFFFF"/>
                </a:solidFill>
                <a:latin typeface="NikoshBAN" pitchFamily="2" charset="0"/>
                <a:cs typeface="NikoshBAN" pitchFamily="2" charset="0"/>
              </a:rPr>
              <a:t>পদবী</a:t>
            </a:r>
            <a:r>
              <a:rPr lang="en-US" sz="3200" b="1" dirty="0" smtClean="0">
                <a:solidFill>
                  <a:srgbClr val="FFFFFF"/>
                </a:solidFill>
                <a:latin typeface="NikoshBAN" pitchFamily="2" charset="0"/>
                <a:cs typeface="NikoshBAN" pitchFamily="2" charset="0"/>
              </a:rPr>
              <a:t>               :</a:t>
            </a:r>
            <a:r>
              <a:rPr lang="bn-BD" sz="3200" b="1" dirty="0" smtClean="0">
                <a:solidFill>
                  <a:srgbClr val="FFFFFF"/>
                </a:solidFill>
                <a:latin typeface="NikoshBAN" pitchFamily="2" charset="0"/>
                <a:cs typeface="NikoshBAN" pitchFamily="2" charset="0"/>
              </a:rPr>
              <a:t> সহকারী শিক্ষক। </a:t>
            </a:r>
          </a:p>
          <a:p>
            <a:r>
              <a:rPr lang="bn-BD" sz="3200" b="1" dirty="0" smtClean="0">
                <a:solidFill>
                  <a:srgbClr val="FFFFFF"/>
                </a:solidFill>
                <a:latin typeface="NikoshBAN" pitchFamily="2" charset="0"/>
                <a:cs typeface="NikoshBAN" pitchFamily="2" charset="0"/>
              </a:rPr>
              <a:t>প্রতিষ্ঠানের নাম</a:t>
            </a:r>
            <a:r>
              <a:rPr lang="en-US" sz="3200" b="1" dirty="0" smtClean="0">
                <a:solidFill>
                  <a:srgbClr val="FFFFFF"/>
                </a:solidFill>
                <a:latin typeface="NikoshBAN" pitchFamily="2" charset="0"/>
                <a:cs typeface="NikoshBAN" pitchFamily="2" charset="0"/>
              </a:rPr>
              <a:t>   : </a:t>
            </a:r>
            <a:r>
              <a:rPr lang="bn-BD" sz="3200" b="1" dirty="0" smtClean="0">
                <a:solidFill>
                  <a:srgbClr val="FFFFFF"/>
                </a:solidFill>
                <a:latin typeface="NikoshBAN" pitchFamily="2" charset="0"/>
                <a:cs typeface="NikoshBAN" pitchFamily="2" charset="0"/>
              </a:rPr>
              <a:t>উত্তর কুশিয়ারা মাধ্যমিক বিদ্যালয়,</a:t>
            </a:r>
          </a:p>
          <a:p>
            <a:r>
              <a:rPr lang="bn-BD" sz="3200" b="1" dirty="0" smtClean="0">
                <a:solidFill>
                  <a:srgbClr val="FFFFFF"/>
                </a:solidFill>
                <a:latin typeface="NikoshBAN" pitchFamily="2" charset="0"/>
                <a:cs typeface="NikoshBAN" pitchFamily="2" charset="0"/>
              </a:rPr>
              <a:t>                        ফেঞ্চুগঞ্জ, সিলেট।</a:t>
            </a:r>
          </a:p>
          <a:p>
            <a:r>
              <a:rPr lang="bn-BD" sz="3200" b="1" dirty="0" smtClean="0">
                <a:solidFill>
                  <a:srgbClr val="FFFFFF"/>
                </a:solidFill>
                <a:latin typeface="NikoshBAN" pitchFamily="2" charset="0"/>
                <a:cs typeface="NikoshBAN" pitchFamily="2" charset="0"/>
              </a:rPr>
              <a:t>মোবাইল নং       </a:t>
            </a:r>
            <a:r>
              <a:rPr lang="en-US" sz="3200" b="1" dirty="0" smtClean="0">
                <a:solidFill>
                  <a:srgbClr val="FFFFFF"/>
                </a:solidFill>
                <a:latin typeface="NikoshBAN" pitchFamily="2" charset="0"/>
                <a:cs typeface="NikoshBAN" pitchFamily="2" charset="0"/>
              </a:rPr>
              <a:t>: 01728-034848</a:t>
            </a:r>
            <a:r>
              <a:rPr lang="bn-BD" sz="3200" b="1" dirty="0" smtClean="0">
                <a:solidFill>
                  <a:srgbClr val="FFFFFF"/>
                </a:solidFill>
                <a:latin typeface="NikoshBAN" pitchFamily="2" charset="0"/>
                <a:cs typeface="NikoshBAN" pitchFamily="2" charset="0"/>
              </a:rPr>
              <a:t>।</a:t>
            </a:r>
          </a:p>
          <a:p>
            <a:r>
              <a:rPr lang="bn-BD" sz="3200" b="1" dirty="0" smtClean="0">
                <a:solidFill>
                  <a:srgbClr val="FFFFFF"/>
                </a:solidFill>
                <a:latin typeface="NikoshBAN" pitchFamily="2" charset="0"/>
                <a:cs typeface="NikoshBAN" pitchFamily="2" charset="0"/>
              </a:rPr>
              <a:t>ই-মেইল            </a:t>
            </a:r>
            <a:r>
              <a:rPr lang="en-US" sz="3200" b="1" dirty="0" smtClean="0">
                <a:solidFill>
                  <a:srgbClr val="FFFFFF"/>
                </a:solidFill>
                <a:latin typeface="NikoshBAN" pitchFamily="2" charset="0"/>
                <a:cs typeface="NikoshBAN" pitchFamily="2" charset="0"/>
              </a:rPr>
              <a:t>: </a:t>
            </a:r>
            <a:r>
              <a:rPr lang="en-US" sz="3200" b="1" dirty="0" smtClean="0">
                <a:solidFill>
                  <a:srgbClr val="FFFFFF"/>
                </a:solidFill>
                <a:latin typeface="NikoshBAN" pitchFamily="2" charset="0"/>
                <a:cs typeface="NikoshBAN" pitchFamily="2" charset="0"/>
                <a:hlinkClick r:id="rId3"/>
              </a:rPr>
              <a:t>ringkuro@gmail.com</a:t>
            </a:r>
            <a:endParaRPr lang="en-US" sz="3200" b="1" dirty="0" smtClean="0">
              <a:solidFill>
                <a:srgbClr val="FFFFFF"/>
              </a:solidFill>
              <a:latin typeface="NikoshBAN" pitchFamily="2" charset="0"/>
              <a:cs typeface="NikoshBAN" pitchFamily="2" charset="0"/>
            </a:endParaRPr>
          </a:p>
          <a:p>
            <a:endParaRPr lang="en-US" sz="3200" dirty="0">
              <a:solidFill>
                <a:srgbClr val="FFFFFF"/>
              </a:solidFill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0532" y="2667000"/>
            <a:ext cx="2051068" cy="2834992"/>
          </a:xfrm>
          <a:prstGeom prst="rect">
            <a:avLst/>
          </a:prstGeom>
        </p:spPr>
      </p:pic>
      <p:sp>
        <p:nvSpPr>
          <p:cNvPr id="6" name="Action Button: Home 5">
            <a:hlinkClick r:id="" action="ppaction://noaction" highlightClick="1"/>
          </p:cNvPr>
          <p:cNvSpPr/>
          <p:nvPr/>
        </p:nvSpPr>
        <p:spPr>
          <a:xfrm>
            <a:off x="8135814" y="5818096"/>
            <a:ext cx="679001" cy="672352"/>
          </a:xfrm>
          <a:prstGeom prst="actionButtonHome">
            <a:avLst/>
          </a:prstGeom>
          <a:solidFill>
            <a:srgbClr val="FE8637"/>
          </a:solidFill>
          <a:ln w="25400" cap="flat" cmpd="sng" algn="ctr">
            <a:solidFill>
              <a:srgbClr val="FE8637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 smtClean="0">
              <a:solidFill>
                <a:srgbClr val="92D050"/>
              </a:solidFill>
              <a:latin typeface="Century Schoolbook"/>
            </a:endParaRPr>
          </a:p>
        </p:txBody>
      </p:sp>
    </p:spTree>
    <p:extLst>
      <p:ext uri="{BB962C8B-B14F-4D97-AF65-F5344CB8AC3E}">
        <p14:creationId xmlns:p14="http://schemas.microsoft.com/office/powerpoint/2010/main" val="1840807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124200" y="1066800"/>
            <a:ext cx="3352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6000" b="1" u="sng" dirty="0" smtClean="0">
                <a:solidFill>
                  <a:srgbClr val="FF0066"/>
                </a:solidFill>
                <a:latin typeface="NikoshBAN" pitchFamily="2" charset="0"/>
                <a:cs typeface="NikoshBAN" pitchFamily="2" charset="0"/>
              </a:rPr>
              <a:t>পাঠ পরিচিতি </a:t>
            </a:r>
            <a:endParaRPr lang="en-US" sz="6000" b="1" u="sng" dirty="0">
              <a:solidFill>
                <a:srgbClr val="FF0066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23761" y="1974514"/>
            <a:ext cx="8091055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bn-BD" sz="4800" b="1" dirty="0" smtClean="0">
                <a:solidFill>
                  <a:srgbClr val="009900"/>
                </a:solidFill>
                <a:latin typeface="NikoshBAN" pitchFamily="2" charset="0"/>
                <a:cs typeface="NikoshBAN" pitchFamily="2" charset="0"/>
              </a:rPr>
              <a:t>শ্রেণি</a:t>
            </a:r>
            <a:r>
              <a:rPr lang="en-US" sz="4800" b="1" dirty="0" smtClean="0">
                <a:solidFill>
                  <a:srgbClr val="009900"/>
                </a:solidFill>
                <a:latin typeface="NikoshBAN" pitchFamily="2" charset="0"/>
                <a:cs typeface="NikoshBAN" pitchFamily="2" charset="0"/>
              </a:rPr>
              <a:t>                 :</a:t>
            </a:r>
            <a:r>
              <a:rPr lang="bn-BD" sz="4800" b="1" dirty="0" smtClean="0">
                <a:solidFill>
                  <a:srgbClr val="00990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800" b="1" dirty="0" smtClean="0">
                <a:solidFill>
                  <a:srgbClr val="009900"/>
                </a:solidFill>
                <a:latin typeface="NikoshBAN" pitchFamily="2" charset="0"/>
                <a:cs typeface="NikoshBAN" pitchFamily="2" charset="0"/>
              </a:rPr>
              <a:t>9</a:t>
            </a:r>
            <a:r>
              <a:rPr lang="bn-BD" sz="4800" b="1" dirty="0" smtClean="0">
                <a:solidFill>
                  <a:srgbClr val="009900"/>
                </a:solidFill>
                <a:latin typeface="NikoshBAN" pitchFamily="2" charset="0"/>
                <a:cs typeface="NikoshBAN" pitchFamily="2" charset="0"/>
              </a:rPr>
              <a:t>ম, শাখা</a:t>
            </a:r>
            <a:r>
              <a:rPr lang="en-US" sz="4800" b="1" dirty="0" smtClean="0">
                <a:solidFill>
                  <a:srgbClr val="009900"/>
                </a:solidFill>
                <a:latin typeface="NikoshBAN" pitchFamily="2" charset="0"/>
                <a:cs typeface="NikoshBAN" pitchFamily="2" charset="0"/>
              </a:rPr>
              <a:t> - </a:t>
            </a:r>
            <a:r>
              <a:rPr lang="bn-BD" sz="4800" b="1" dirty="0" smtClean="0">
                <a:solidFill>
                  <a:srgbClr val="009900"/>
                </a:solidFill>
                <a:latin typeface="NikoshBAN" pitchFamily="2" charset="0"/>
                <a:cs typeface="NikoshBAN" pitchFamily="2" charset="0"/>
              </a:rPr>
              <a:t>ক । </a:t>
            </a:r>
          </a:p>
          <a:p>
            <a:pPr algn="just"/>
            <a:r>
              <a:rPr lang="bn-BD" sz="4800" b="1" dirty="0" smtClean="0">
                <a:solidFill>
                  <a:srgbClr val="009900"/>
                </a:solidFill>
                <a:latin typeface="NikoshBAN" pitchFamily="2" charset="0"/>
                <a:cs typeface="NikoshBAN" pitchFamily="2" charset="0"/>
              </a:rPr>
              <a:t>বিষয়</a:t>
            </a:r>
            <a:r>
              <a:rPr lang="en-US" sz="4800" b="1" dirty="0" smtClean="0">
                <a:solidFill>
                  <a:srgbClr val="009900"/>
                </a:solidFill>
                <a:latin typeface="NikoshBAN" pitchFamily="2" charset="0"/>
                <a:cs typeface="NikoshBAN" pitchFamily="2" charset="0"/>
              </a:rPr>
              <a:t>                :</a:t>
            </a:r>
            <a:r>
              <a:rPr lang="bn-BD" sz="4800" b="1" dirty="0" smtClean="0">
                <a:solidFill>
                  <a:srgbClr val="009900"/>
                </a:solidFill>
                <a:latin typeface="NikoshBAN" pitchFamily="2" charset="0"/>
                <a:cs typeface="NikoshBAN" pitchFamily="2" charset="0"/>
              </a:rPr>
              <a:t> বিজ্ঞান । </a:t>
            </a:r>
          </a:p>
          <a:p>
            <a:pPr algn="just"/>
            <a:r>
              <a:rPr lang="bn-BD" sz="4800" b="1" dirty="0" smtClean="0">
                <a:solidFill>
                  <a:srgbClr val="009900"/>
                </a:solidFill>
                <a:latin typeface="NikoshBAN" pitchFamily="2" charset="0"/>
                <a:cs typeface="NikoshBAN" pitchFamily="2" charset="0"/>
              </a:rPr>
              <a:t>অধ্যায়ের নাম</a:t>
            </a:r>
            <a:r>
              <a:rPr lang="en-US" sz="4800" b="1" dirty="0" smtClean="0">
                <a:solidFill>
                  <a:srgbClr val="009900"/>
                </a:solidFill>
                <a:latin typeface="NikoshBAN" pitchFamily="2" charset="0"/>
                <a:cs typeface="NikoshBAN" pitchFamily="2" charset="0"/>
              </a:rPr>
              <a:t>      :</a:t>
            </a:r>
            <a:r>
              <a:rPr lang="bn-BD" sz="4800" b="1" dirty="0" smtClean="0">
                <a:solidFill>
                  <a:srgbClr val="009900"/>
                </a:solidFill>
                <a:latin typeface="NikoshBAN" pitchFamily="2" charset="0"/>
                <a:cs typeface="NikoshBAN" pitchFamily="2" charset="0"/>
              </a:rPr>
              <a:t> জীবনের জন্য পানি। </a:t>
            </a:r>
          </a:p>
          <a:p>
            <a:pPr algn="just"/>
            <a:r>
              <a:rPr lang="bn-BD" sz="4800" b="1" dirty="0" smtClean="0">
                <a:solidFill>
                  <a:srgbClr val="009900"/>
                </a:solidFill>
                <a:latin typeface="NikoshBAN" pitchFamily="2" charset="0"/>
                <a:cs typeface="NikoshBAN" pitchFamily="2" charset="0"/>
              </a:rPr>
              <a:t>সময় </a:t>
            </a:r>
            <a:r>
              <a:rPr lang="en-US" sz="4800" b="1" dirty="0" smtClean="0">
                <a:solidFill>
                  <a:srgbClr val="009900"/>
                </a:solidFill>
                <a:latin typeface="NikoshBAN" pitchFamily="2" charset="0"/>
                <a:cs typeface="NikoshBAN" pitchFamily="2" charset="0"/>
              </a:rPr>
              <a:t>                : 40 </a:t>
            </a:r>
            <a:r>
              <a:rPr lang="bn-BD" sz="4800" b="1" dirty="0" smtClean="0">
                <a:solidFill>
                  <a:srgbClr val="009900"/>
                </a:solidFill>
                <a:latin typeface="NikoshBAN" pitchFamily="2" charset="0"/>
                <a:cs typeface="NikoshBAN" pitchFamily="2" charset="0"/>
              </a:rPr>
              <a:t>মিনিট। </a:t>
            </a:r>
          </a:p>
          <a:p>
            <a:pPr algn="just"/>
            <a:r>
              <a:rPr lang="bn-BD" sz="4800" b="1" dirty="0" smtClean="0">
                <a:solidFill>
                  <a:srgbClr val="009900"/>
                </a:solidFill>
                <a:latin typeface="NikoshBAN" pitchFamily="2" charset="0"/>
                <a:cs typeface="NikoshBAN" pitchFamily="2" charset="0"/>
              </a:rPr>
              <a:t>শিক্ষার্থী সংখ্যা</a:t>
            </a:r>
            <a:r>
              <a:rPr lang="en-US" sz="4800" b="1" dirty="0" smtClean="0">
                <a:solidFill>
                  <a:srgbClr val="009900"/>
                </a:solidFill>
                <a:latin typeface="NikoshBAN" pitchFamily="2" charset="0"/>
                <a:cs typeface="NikoshBAN" pitchFamily="2" charset="0"/>
              </a:rPr>
              <a:t>     : 10</a:t>
            </a:r>
            <a:r>
              <a:rPr lang="bn-BD" sz="4800" b="1" dirty="0" smtClean="0">
                <a:solidFill>
                  <a:srgbClr val="009900"/>
                </a:solidFill>
                <a:latin typeface="NikoshBAN" pitchFamily="2" charset="0"/>
                <a:cs typeface="NikoshBAN" pitchFamily="2" charset="0"/>
              </a:rPr>
              <a:t>৩ জন।</a:t>
            </a:r>
            <a:endParaRPr lang="en-US" sz="4800" b="1" dirty="0" smtClean="0">
              <a:solidFill>
                <a:srgbClr val="009900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Action Button: Home 3">
            <a:hlinkClick r:id="" action="ppaction://noaction" highlightClick="1"/>
          </p:cNvPr>
          <p:cNvSpPr/>
          <p:nvPr/>
        </p:nvSpPr>
        <p:spPr>
          <a:xfrm>
            <a:off x="7772400" y="5760166"/>
            <a:ext cx="1042416" cy="1042416"/>
          </a:xfrm>
          <a:prstGeom prst="actionButtonHome">
            <a:avLst/>
          </a:prstGeom>
          <a:solidFill>
            <a:srgbClr val="FE8637"/>
          </a:solidFill>
          <a:ln w="25400" cap="flat" cmpd="sng" algn="ctr">
            <a:solidFill>
              <a:srgbClr val="FE8637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 smtClean="0">
              <a:solidFill>
                <a:srgbClr val="92D050"/>
              </a:solidFill>
              <a:latin typeface="Century Schoolbook"/>
            </a:endParaRPr>
          </a:p>
        </p:txBody>
      </p:sp>
    </p:spTree>
    <p:extLst>
      <p:ext uri="{BB962C8B-B14F-4D97-AF65-F5344CB8AC3E}">
        <p14:creationId xmlns:p14="http://schemas.microsoft.com/office/powerpoint/2010/main" val="2589469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6885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9806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55" y="0"/>
            <a:ext cx="913014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417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noFill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857500" y="340303"/>
            <a:ext cx="3505200" cy="1015663"/>
          </a:xfrm>
          <a:prstGeom prst="rect">
            <a:avLst/>
          </a:prstGeom>
          <a:pattFill prst="lgConfetti">
            <a:fgClr>
              <a:schemeClr val="accent4">
                <a:lumMod val="60000"/>
                <a:lumOff val="40000"/>
              </a:schemeClr>
            </a:fgClr>
            <a:bgClr>
              <a:schemeClr val="bg1"/>
            </a:bgClr>
          </a:pattFill>
        </p:spPr>
        <p:txBody>
          <a:bodyPr wrap="square" rtlCol="0">
            <a:spAutoFit/>
          </a:bodyPr>
          <a:lstStyle/>
          <a:p>
            <a:r>
              <a:rPr lang="en-US" sz="6000" b="1" dirty="0" err="1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আজকের</a:t>
            </a:r>
            <a:r>
              <a:rPr lang="en-US" sz="6000" b="1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6000" b="1" dirty="0" err="1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পাঠ</a:t>
            </a:r>
            <a:r>
              <a:rPr lang="en-US" sz="6000" b="1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</a:t>
            </a:r>
            <a:endParaRPr lang="en-US" sz="6000" b="1" dirty="0">
              <a:solidFill>
                <a:prstClr val="black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5" name="Horizontal Scroll 4"/>
          <p:cNvSpPr/>
          <p:nvPr/>
        </p:nvSpPr>
        <p:spPr>
          <a:xfrm>
            <a:off x="242455" y="1066800"/>
            <a:ext cx="8763000" cy="4953000"/>
          </a:xfrm>
          <a:prstGeom prst="horizontalScroll">
            <a:avLst>
              <a:gd name="adj" fmla="val 9863"/>
            </a:avLst>
          </a:prstGeom>
          <a:blipFill>
            <a:blip r:embed="rId4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9600" b="1" u="sng" dirty="0" smtClean="0">
                <a:solidFill>
                  <a:srgbClr val="000066"/>
                </a:solidFill>
                <a:latin typeface="NikoshBAN" pitchFamily="2" charset="0"/>
                <a:cs typeface="NikoshBAN" pitchFamily="2" charset="0"/>
              </a:rPr>
              <a:t>পানি দূষণের উৎস ও এর ক্ষতিকর প্রভাব   </a:t>
            </a:r>
            <a:endParaRPr lang="en-US" sz="9600" b="1" u="sng" dirty="0">
              <a:solidFill>
                <a:srgbClr val="000066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6" name="Action Button: Home 5">
            <a:hlinkClick r:id="" action="ppaction://noaction" highlightClick="1"/>
          </p:cNvPr>
          <p:cNvSpPr/>
          <p:nvPr/>
        </p:nvSpPr>
        <p:spPr>
          <a:xfrm>
            <a:off x="8554212" y="6144491"/>
            <a:ext cx="521208" cy="630382"/>
          </a:xfrm>
          <a:prstGeom prst="actionButtonHome">
            <a:avLst/>
          </a:prstGeom>
          <a:solidFill>
            <a:srgbClr val="FE8637"/>
          </a:solidFill>
          <a:ln w="25400" cap="flat" cmpd="sng" algn="ctr">
            <a:solidFill>
              <a:srgbClr val="FE8637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 smtClean="0">
              <a:solidFill>
                <a:srgbClr val="92D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3969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521527" y="0"/>
            <a:ext cx="3733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 err="1" smtClean="0">
                <a:solidFill>
                  <a:srgbClr val="C00000"/>
                </a:solidFill>
                <a:latin typeface="NikoshBAN" pitchFamily="2" charset="0"/>
                <a:cs typeface="NikoshBAN" pitchFamily="2" charset="0"/>
              </a:rPr>
              <a:t>শিখনফল</a:t>
            </a:r>
            <a:r>
              <a:rPr lang="en-US" sz="9600" dirty="0" smtClean="0">
                <a:solidFill>
                  <a:srgbClr val="00B050"/>
                </a:solidFill>
                <a:latin typeface="NikoshBAN" pitchFamily="2" charset="0"/>
                <a:cs typeface="NikoshBAN" pitchFamily="2" charset="0"/>
              </a:rPr>
              <a:t> </a:t>
            </a:r>
            <a:endParaRPr lang="en-US" sz="9600" dirty="0">
              <a:solidFill>
                <a:srgbClr val="00B050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76400" y="1371600"/>
            <a:ext cx="5257800" cy="830997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এ </a:t>
            </a:r>
            <a:r>
              <a:rPr lang="en-US" sz="4800" b="1" dirty="0" err="1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পাঠ</a:t>
            </a:r>
            <a:r>
              <a:rPr lang="en-US" sz="4800" b="1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800" b="1" dirty="0" err="1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শেষে</a:t>
            </a:r>
            <a:r>
              <a:rPr lang="en-US" sz="4800" b="1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800" b="1" dirty="0" err="1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শিক্ষার্থীরা</a:t>
            </a:r>
            <a:r>
              <a:rPr lang="en-US" sz="4800" b="1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--- </a:t>
            </a:r>
            <a:endParaRPr lang="en-US" sz="4800" b="1" dirty="0">
              <a:solidFill>
                <a:prstClr val="black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2438400"/>
            <a:ext cx="914400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১। </a:t>
            </a:r>
            <a:r>
              <a:rPr lang="bn-BD" sz="4800" b="1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পানি দূষণের উৎস কি কি তা বলতে পারবে।</a:t>
            </a:r>
          </a:p>
          <a:p>
            <a:r>
              <a:rPr lang="en-US" sz="4800" b="1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২</a:t>
            </a:r>
            <a:r>
              <a:rPr lang="bn-BD" sz="4800" b="1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। কিভাবে </a:t>
            </a:r>
            <a:r>
              <a:rPr lang="bn-BD" sz="4800" b="1" dirty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পানি দূষিত হয় তা বর্ণনা </a:t>
            </a:r>
            <a:r>
              <a:rPr lang="bn-BD" sz="4800" b="1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করতে</a:t>
            </a:r>
            <a:r>
              <a:rPr lang="bn-BD" sz="4800" b="1" dirty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 </a:t>
            </a:r>
            <a:r>
              <a:rPr lang="bn-BD" sz="4800" b="1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  পারবে</a:t>
            </a:r>
            <a:r>
              <a:rPr lang="bn-BD" sz="4400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। </a:t>
            </a:r>
          </a:p>
          <a:p>
            <a:r>
              <a:rPr lang="bn-BD" sz="4800" b="1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৩। পানি দূষণের ক্ষতিকর প্রভাব ব্যাখ্যা করতে পারবে। </a:t>
            </a:r>
          </a:p>
          <a:p>
            <a:endParaRPr lang="as-IN" sz="3200" b="1" dirty="0">
              <a:solidFill>
                <a:srgbClr val="002060"/>
              </a:solidFill>
              <a:latin typeface="NikoshBAN" pitchFamily="2" charset="0"/>
              <a:cs typeface="NikoshBAN" pitchFamily="2" charset="0"/>
            </a:endParaRPr>
          </a:p>
          <a:p>
            <a:endParaRPr lang="en-US" sz="3200" dirty="0">
              <a:solidFill>
                <a:prstClr val="black"/>
              </a:solidFill>
              <a:latin typeface="NikoshBAN" pitchFamily="2" charset="0"/>
              <a:cs typeface="NikoshBAN" pitchFamily="2" charset="0"/>
            </a:endParaRPr>
          </a:p>
          <a:p>
            <a:endParaRPr lang="en-US" sz="3200" dirty="0">
              <a:solidFill>
                <a:prstClr val="black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6" name="Action Button: Home 5">
            <a:hlinkClick r:id="" action="ppaction://noaction" highlightClick="1"/>
          </p:cNvPr>
          <p:cNvSpPr/>
          <p:nvPr/>
        </p:nvSpPr>
        <p:spPr>
          <a:xfrm>
            <a:off x="8554212" y="6172200"/>
            <a:ext cx="521208" cy="630382"/>
          </a:xfrm>
          <a:prstGeom prst="actionButtonHome">
            <a:avLst/>
          </a:prstGeom>
          <a:solidFill>
            <a:srgbClr val="FE8637"/>
          </a:solidFill>
          <a:ln w="25400" cap="flat" cmpd="sng" algn="ctr">
            <a:solidFill>
              <a:srgbClr val="FE8637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 smtClean="0">
              <a:solidFill>
                <a:srgbClr val="92D050"/>
              </a:solidFill>
              <a:latin typeface="Century Schoolbook"/>
            </a:endParaRPr>
          </a:p>
        </p:txBody>
      </p:sp>
    </p:spTree>
    <p:extLst>
      <p:ext uri="{BB962C8B-B14F-4D97-AF65-F5344CB8AC3E}">
        <p14:creationId xmlns:p14="http://schemas.microsoft.com/office/powerpoint/2010/main" val="1111992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" y="13855"/>
            <a:ext cx="4114800" cy="32004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6894" y="13855"/>
            <a:ext cx="4572000" cy="32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18" y="3429000"/>
            <a:ext cx="4097482" cy="327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6893" y="3429000"/>
            <a:ext cx="4572000" cy="327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60065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6" y="26988"/>
            <a:ext cx="4322617" cy="3276600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0481"/>
            <a:ext cx="4419600" cy="3249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548639"/>
            <a:ext cx="4440382" cy="3279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36" y="3548639"/>
            <a:ext cx="4322617" cy="3279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31951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5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outure">
  <a:themeElements>
    <a:clrScheme name="Couture">
      <a:dk1>
        <a:sysClr val="windowText" lastClr="000000"/>
      </a:dk1>
      <a:lt1>
        <a:sysClr val="window" lastClr="FFFFFF"/>
      </a:lt1>
      <a:dk2>
        <a:srgbClr val="37302A"/>
      </a:dk2>
      <a:lt2>
        <a:srgbClr val="D0CCB9"/>
      </a:lt2>
      <a:accent1>
        <a:srgbClr val="9E8E5C"/>
      </a:accent1>
      <a:accent2>
        <a:srgbClr val="A09781"/>
      </a:accent2>
      <a:accent3>
        <a:srgbClr val="85776D"/>
      </a:accent3>
      <a:accent4>
        <a:srgbClr val="AEAFA9"/>
      </a:accent4>
      <a:accent5>
        <a:srgbClr val="8D878B"/>
      </a:accent5>
      <a:accent6>
        <a:srgbClr val="6B6149"/>
      </a:accent6>
      <a:hlink>
        <a:srgbClr val="B6A272"/>
      </a:hlink>
      <a:folHlink>
        <a:srgbClr val="8A784F"/>
      </a:folHlink>
    </a:clrScheme>
    <a:fontScheme name="Black Tie">
      <a:maj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0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100000" r="100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30000"/>
                <a:satMod val="200000"/>
              </a:schemeClr>
              <a:schemeClr val="phClr">
                <a:tint val="2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riel">
  <a:themeElements>
    <a:clrScheme name="Custom 3">
      <a:dk1>
        <a:sysClr val="windowText" lastClr="000000"/>
      </a:dk1>
      <a:lt1>
        <a:srgbClr val="92D050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Oriel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iel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Apex">
  <a:themeElements>
    <a:clrScheme name="Apex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Apex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159</TotalTime>
  <Words>166</Words>
  <Application>Microsoft Office PowerPoint</Application>
  <PresentationFormat>On-screen Show (4:3)</PresentationFormat>
  <Paragraphs>37</Paragraphs>
  <Slides>19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19</vt:i4>
      </vt:variant>
    </vt:vector>
  </HeadingPairs>
  <TitlesOfParts>
    <vt:vector size="23" baseType="lpstr">
      <vt:lpstr>Office Theme</vt:lpstr>
      <vt:lpstr>Couture</vt:lpstr>
      <vt:lpstr>Oriel</vt:lpstr>
      <vt:lpstr>Apex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user</cp:lastModifiedBy>
  <cp:revision>17</cp:revision>
  <dcterms:created xsi:type="dcterms:W3CDTF">2006-08-16T00:00:00Z</dcterms:created>
  <dcterms:modified xsi:type="dcterms:W3CDTF">2019-04-27T16:12:39Z</dcterms:modified>
</cp:coreProperties>
</file>