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AED8E-D00F-42D5-B794-B71C1296109D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2BF0C12-384C-448D-8766-15A069BD34AB}">
      <dgm:prSet phldrT="[Text]" custT="1"/>
      <dgm:spPr/>
      <dgm:t>
        <a:bodyPr/>
        <a:lstStyle/>
        <a:p>
          <a:r>
            <a:rPr lang="bn-BD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সমযোজী যৌগের বৈশিষ্ট্য </a:t>
          </a:r>
          <a:endParaRPr lang="en-US" sz="4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BE4A4BE-4CC9-460B-88D5-4D52C9F2308C}" type="parTrans" cxnId="{2306CA13-A158-4C26-82FF-6DB1557FF477}">
      <dgm:prSet/>
      <dgm:spPr/>
      <dgm:t>
        <a:bodyPr/>
        <a:lstStyle/>
        <a:p>
          <a:endParaRPr lang="en-US"/>
        </a:p>
      </dgm:t>
    </dgm:pt>
    <dgm:pt modelId="{3F30BE89-9FE2-49A9-BF69-24668800C955}" type="sibTrans" cxnId="{2306CA13-A158-4C26-82FF-6DB1557FF477}">
      <dgm:prSet/>
      <dgm:spPr/>
      <dgm:t>
        <a:bodyPr/>
        <a:lstStyle/>
        <a:p>
          <a:endParaRPr lang="en-US"/>
        </a:p>
      </dgm:t>
    </dgm:pt>
    <dgm:pt modelId="{3867D586-F4CE-45DF-87F8-BA2AC5446052}">
      <dgm:prSet phldrT="[Text]" custT="1"/>
      <dgm:spPr/>
      <dgm:t>
        <a:bodyPr/>
        <a:lstStyle/>
        <a:p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এরা বিদ্যুৎ পরিবহন করে না। 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F83B356-7DB5-46A7-868F-1C238292B45A}" type="parTrans" cxnId="{CE304F18-FAB5-4128-9460-B2C56F9B41BD}">
      <dgm:prSet/>
      <dgm:spPr>
        <a:ln w="76200"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28275266-A47A-4BA8-B20F-759460BC341F}" type="sibTrans" cxnId="{CE304F18-FAB5-4128-9460-B2C56F9B41BD}">
      <dgm:prSet/>
      <dgm:spPr/>
      <dgm:t>
        <a:bodyPr/>
        <a:lstStyle/>
        <a:p>
          <a:endParaRPr lang="en-US"/>
        </a:p>
      </dgm:t>
    </dgm:pt>
    <dgm:pt modelId="{7B6D7661-1DC1-4DB0-9E59-9949A25FD84B}">
      <dgm:prSet phldrT="[Text]" custT="1"/>
      <dgm:spPr/>
      <dgm:t>
        <a:bodyPr/>
        <a:lstStyle/>
        <a:p>
          <a:r>
            <a: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সাধারণত এরা পানিতে দ্রবীভূত হয়না।</a:t>
          </a:r>
          <a:endParaRPr lang="en-US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7359B49-74F0-4F72-AA07-E44F6302B0CD}" type="parTrans" cxnId="{55885A5B-E732-4DC1-ADE2-6C622503F9B6}">
      <dgm:prSet/>
      <dgm:spPr>
        <a:ln w="76200"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03C0D378-B1BB-449A-8E75-560250B2FDCD}" type="sibTrans" cxnId="{55885A5B-E732-4DC1-ADE2-6C622503F9B6}">
      <dgm:prSet/>
      <dgm:spPr/>
      <dgm:t>
        <a:bodyPr/>
        <a:lstStyle/>
        <a:p>
          <a:endParaRPr lang="en-US"/>
        </a:p>
      </dgm:t>
    </dgm:pt>
    <dgm:pt modelId="{7CBFD5C9-A7A2-472E-93A5-8D49B9668844}">
      <dgm:prSet phldrT="[Text]" custT="1"/>
      <dgm:spPr/>
      <dgm:t>
        <a:bodyPr/>
        <a:lstStyle/>
        <a:p>
          <a:pPr algn="l"/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সাধারণত এরা নিম্ন গলনাংক ও স্ফূটনাংক বিশিষ্ট হয়।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D7F41B8-A9A3-4A30-8A9C-E2EB56B4BF11}" type="sibTrans" cxnId="{130DA9CE-898E-4E0E-B2E2-5EDE19751C4B}">
      <dgm:prSet/>
      <dgm:spPr/>
      <dgm:t>
        <a:bodyPr/>
        <a:lstStyle/>
        <a:p>
          <a:endParaRPr lang="en-US"/>
        </a:p>
      </dgm:t>
    </dgm:pt>
    <dgm:pt modelId="{FE44D8FB-AF10-4D2E-BF56-6F3F0A49F2DA}" type="parTrans" cxnId="{130DA9CE-898E-4E0E-B2E2-5EDE19751C4B}">
      <dgm:prSet/>
      <dgm:spPr>
        <a:ln w="76200"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2C4FEA56-2864-4FA0-9BA2-300B03FE0CAC}" type="pres">
      <dgm:prSet presAssocID="{55AAED8E-D00F-42D5-B794-B71C1296109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C14D1E-C892-4BE8-804C-5A4274AF2D44}" type="pres">
      <dgm:prSet presAssocID="{B2BF0C12-384C-448D-8766-15A069BD34AB}" presName="singleCycle" presStyleCnt="0"/>
      <dgm:spPr/>
    </dgm:pt>
    <dgm:pt modelId="{E91C5348-2E43-40EB-9DE7-E3CAB3CDC093}" type="pres">
      <dgm:prSet presAssocID="{B2BF0C12-384C-448D-8766-15A069BD34AB}" presName="singleCenter" presStyleLbl="node1" presStyleIdx="0" presStyleCnt="4" custScaleX="157844" custScaleY="91716" custLinFactNeighborX="-603" custLinFactNeighborY="-7076">
        <dgm:presLayoutVars>
          <dgm:chMax val="7"/>
          <dgm:chPref val="7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770837B-737B-4D35-B636-C1C3ABFB7E14}" type="pres">
      <dgm:prSet presAssocID="{FE44D8FB-AF10-4D2E-BF56-6F3F0A49F2DA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9654B1E-F934-4110-AABB-5454EBF8352F}" type="pres">
      <dgm:prSet presAssocID="{7CBFD5C9-A7A2-472E-93A5-8D49B9668844}" presName="text0" presStyleLbl="node1" presStyleIdx="1" presStyleCnt="4" custScaleX="285336" custScaleY="1084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AC31362-38B9-4B20-9F99-116DDF8D257F}" type="pres">
      <dgm:prSet presAssocID="{BF83B356-7DB5-46A7-868F-1C238292B45A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8D278DF-AD8E-46EE-BE2D-381FD64FC619}" type="pres">
      <dgm:prSet presAssocID="{3867D586-F4CE-45DF-87F8-BA2AC5446052}" presName="text0" presStyleLbl="node1" presStyleIdx="2" presStyleCnt="4" custScaleX="249241" custScaleY="111054" custRadScaleRad="99400" custRadScaleInc="100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0BF95DD-7B7E-42D9-A3D9-5F0ECC6E5941}" type="pres">
      <dgm:prSet presAssocID="{87359B49-74F0-4F72-AA07-E44F6302B0C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6612323-6BF0-4381-A194-A4EDED54314F}" type="pres">
      <dgm:prSet presAssocID="{7B6D7661-1DC1-4DB0-9E59-9949A25FD84B}" presName="text0" presStyleLbl="node1" presStyleIdx="3" presStyleCnt="4" custScaleX="253472" custRadScaleRad="114459" custRadScaleInc="55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306CA13-A158-4C26-82FF-6DB1557FF477}" srcId="{55AAED8E-D00F-42D5-B794-B71C1296109D}" destId="{B2BF0C12-384C-448D-8766-15A069BD34AB}" srcOrd="0" destOrd="0" parTransId="{FBE4A4BE-4CC9-460B-88D5-4D52C9F2308C}" sibTransId="{3F30BE89-9FE2-49A9-BF69-24668800C955}"/>
    <dgm:cxn modelId="{3E0141A7-80DD-47B8-924B-7879DBC8C5C5}" type="presOf" srcId="{B2BF0C12-384C-448D-8766-15A069BD34AB}" destId="{E91C5348-2E43-40EB-9DE7-E3CAB3CDC093}" srcOrd="0" destOrd="0" presId="urn:microsoft.com/office/officeart/2008/layout/RadialCluster"/>
    <dgm:cxn modelId="{F0C3FCAF-FDD0-43C5-9D93-7EC5D3B151BF}" type="presOf" srcId="{7CBFD5C9-A7A2-472E-93A5-8D49B9668844}" destId="{B9654B1E-F934-4110-AABB-5454EBF8352F}" srcOrd="0" destOrd="0" presId="urn:microsoft.com/office/officeart/2008/layout/RadialCluster"/>
    <dgm:cxn modelId="{BB0EDC04-DF8C-45D8-A17C-FFBE8953275F}" type="presOf" srcId="{FE44D8FB-AF10-4D2E-BF56-6F3F0A49F2DA}" destId="{B770837B-737B-4D35-B636-C1C3ABFB7E14}" srcOrd="0" destOrd="0" presId="urn:microsoft.com/office/officeart/2008/layout/RadialCluster"/>
    <dgm:cxn modelId="{130DA9CE-898E-4E0E-B2E2-5EDE19751C4B}" srcId="{B2BF0C12-384C-448D-8766-15A069BD34AB}" destId="{7CBFD5C9-A7A2-472E-93A5-8D49B9668844}" srcOrd="0" destOrd="0" parTransId="{FE44D8FB-AF10-4D2E-BF56-6F3F0A49F2DA}" sibTransId="{AD7F41B8-A9A3-4A30-8A9C-E2EB56B4BF11}"/>
    <dgm:cxn modelId="{3B9AFCD3-E59E-4589-A5DB-C7C12210373A}" type="presOf" srcId="{55AAED8E-D00F-42D5-B794-B71C1296109D}" destId="{2C4FEA56-2864-4FA0-9BA2-300B03FE0CAC}" srcOrd="0" destOrd="0" presId="urn:microsoft.com/office/officeart/2008/layout/RadialCluster"/>
    <dgm:cxn modelId="{FA5A03E7-A167-47E7-AEED-4C97279F6303}" type="presOf" srcId="{3867D586-F4CE-45DF-87F8-BA2AC5446052}" destId="{68D278DF-AD8E-46EE-BE2D-381FD64FC619}" srcOrd="0" destOrd="0" presId="urn:microsoft.com/office/officeart/2008/layout/RadialCluster"/>
    <dgm:cxn modelId="{82CCD11C-C497-42CD-8F4F-AFD9BAB4E6A1}" type="presOf" srcId="{BF83B356-7DB5-46A7-868F-1C238292B45A}" destId="{BAC31362-38B9-4B20-9F99-116DDF8D257F}" srcOrd="0" destOrd="0" presId="urn:microsoft.com/office/officeart/2008/layout/RadialCluster"/>
    <dgm:cxn modelId="{55885A5B-E732-4DC1-ADE2-6C622503F9B6}" srcId="{B2BF0C12-384C-448D-8766-15A069BD34AB}" destId="{7B6D7661-1DC1-4DB0-9E59-9949A25FD84B}" srcOrd="2" destOrd="0" parTransId="{87359B49-74F0-4F72-AA07-E44F6302B0CD}" sibTransId="{03C0D378-B1BB-449A-8E75-560250B2FDCD}"/>
    <dgm:cxn modelId="{50F6DF88-AE00-41BD-8229-D082A355BA33}" type="presOf" srcId="{87359B49-74F0-4F72-AA07-E44F6302B0CD}" destId="{00BF95DD-7B7E-42D9-A3D9-5F0ECC6E5941}" srcOrd="0" destOrd="0" presId="urn:microsoft.com/office/officeart/2008/layout/RadialCluster"/>
    <dgm:cxn modelId="{9B323CE7-932A-4FA9-807A-7F32B1C72EFC}" type="presOf" srcId="{7B6D7661-1DC1-4DB0-9E59-9949A25FD84B}" destId="{C6612323-6BF0-4381-A194-A4EDED54314F}" srcOrd="0" destOrd="0" presId="urn:microsoft.com/office/officeart/2008/layout/RadialCluster"/>
    <dgm:cxn modelId="{CE304F18-FAB5-4128-9460-B2C56F9B41BD}" srcId="{B2BF0C12-384C-448D-8766-15A069BD34AB}" destId="{3867D586-F4CE-45DF-87F8-BA2AC5446052}" srcOrd="1" destOrd="0" parTransId="{BF83B356-7DB5-46A7-868F-1C238292B45A}" sibTransId="{28275266-A47A-4BA8-B20F-759460BC341F}"/>
    <dgm:cxn modelId="{855BC740-5BC7-437A-A4BD-9DCB7529D89D}" type="presParOf" srcId="{2C4FEA56-2864-4FA0-9BA2-300B03FE0CAC}" destId="{B4C14D1E-C892-4BE8-804C-5A4274AF2D44}" srcOrd="0" destOrd="0" presId="urn:microsoft.com/office/officeart/2008/layout/RadialCluster"/>
    <dgm:cxn modelId="{D6F1BD02-E35A-4002-9372-449761FAF6B1}" type="presParOf" srcId="{B4C14D1E-C892-4BE8-804C-5A4274AF2D44}" destId="{E91C5348-2E43-40EB-9DE7-E3CAB3CDC093}" srcOrd="0" destOrd="0" presId="urn:microsoft.com/office/officeart/2008/layout/RadialCluster"/>
    <dgm:cxn modelId="{985D69B2-D49A-40AD-B088-BAC54AB7C4C4}" type="presParOf" srcId="{B4C14D1E-C892-4BE8-804C-5A4274AF2D44}" destId="{B770837B-737B-4D35-B636-C1C3ABFB7E14}" srcOrd="1" destOrd="0" presId="urn:microsoft.com/office/officeart/2008/layout/RadialCluster"/>
    <dgm:cxn modelId="{769BC5A6-BA9A-4B3F-9DF0-57FA1B1C6EE9}" type="presParOf" srcId="{B4C14D1E-C892-4BE8-804C-5A4274AF2D44}" destId="{B9654B1E-F934-4110-AABB-5454EBF8352F}" srcOrd="2" destOrd="0" presId="urn:microsoft.com/office/officeart/2008/layout/RadialCluster"/>
    <dgm:cxn modelId="{23553225-5792-4ABA-B599-B22D01CD7E27}" type="presParOf" srcId="{B4C14D1E-C892-4BE8-804C-5A4274AF2D44}" destId="{BAC31362-38B9-4B20-9F99-116DDF8D257F}" srcOrd="3" destOrd="0" presId="urn:microsoft.com/office/officeart/2008/layout/RadialCluster"/>
    <dgm:cxn modelId="{DD587237-683B-4E95-ACE7-9E14373815A6}" type="presParOf" srcId="{B4C14D1E-C892-4BE8-804C-5A4274AF2D44}" destId="{68D278DF-AD8E-46EE-BE2D-381FD64FC619}" srcOrd="4" destOrd="0" presId="urn:microsoft.com/office/officeart/2008/layout/RadialCluster"/>
    <dgm:cxn modelId="{FE698815-C12D-480C-81F1-0CCBB1A60EBD}" type="presParOf" srcId="{B4C14D1E-C892-4BE8-804C-5A4274AF2D44}" destId="{00BF95DD-7B7E-42D9-A3D9-5F0ECC6E5941}" srcOrd="5" destOrd="0" presId="urn:microsoft.com/office/officeart/2008/layout/RadialCluster"/>
    <dgm:cxn modelId="{FFE90EF9-899A-470C-B388-365B710D8BBA}" type="presParOf" srcId="{B4C14D1E-C892-4BE8-804C-5A4274AF2D44}" destId="{C6612323-6BF0-4381-A194-A4EDED54314F}" srcOrd="6" destOrd="0" presId="urn:microsoft.com/office/officeart/2008/layout/RadialCluster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C5348-2E43-40EB-9DE7-E3CAB3CDC093}">
      <dsp:nvSpPr>
        <dsp:cNvPr id="0" name=""/>
        <dsp:cNvSpPr/>
      </dsp:nvSpPr>
      <dsp:spPr>
        <a:xfrm>
          <a:off x="2924716" y="2819395"/>
          <a:ext cx="3247482" cy="18869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সমযোজী যৌগের বৈশিষ্ট্য </a:t>
          </a:r>
          <a:endParaRPr lang="en-US" sz="44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400299" y="3095734"/>
        <a:ext cx="2296316" cy="1334286"/>
      </dsp:txXfrm>
    </dsp:sp>
    <dsp:sp modelId="{B770837B-737B-4D35-B636-C1C3ABFB7E14}">
      <dsp:nvSpPr>
        <dsp:cNvPr id="0" name=""/>
        <dsp:cNvSpPr/>
      </dsp:nvSpPr>
      <dsp:spPr>
        <a:xfrm rot="16248291">
          <a:off x="4057382" y="2307931"/>
          <a:ext cx="10230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3029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54B1E-F934-4110-AABB-5454EBF8352F}">
      <dsp:nvSpPr>
        <dsp:cNvPr id="0" name=""/>
        <dsp:cNvSpPr/>
      </dsp:nvSpPr>
      <dsp:spPr>
        <a:xfrm>
          <a:off x="2619962" y="301790"/>
          <a:ext cx="3933236" cy="149467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সাধারণত এরা নিম্ন গলনাংক ও স্ফূটনাংক বিশিষ্ট হয়।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692926" y="374754"/>
        <a:ext cx="3787308" cy="1348747"/>
      </dsp:txXfrm>
    </dsp:sp>
    <dsp:sp modelId="{BAC31362-38B9-4B20-9F99-116DDF8D257F}">
      <dsp:nvSpPr>
        <dsp:cNvPr id="0" name=""/>
        <dsp:cNvSpPr/>
      </dsp:nvSpPr>
      <dsp:spPr>
        <a:xfrm rot="2499572">
          <a:off x="5497400" y="4999442"/>
          <a:ext cx="8818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1845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278DF-AD8E-46EE-BE2D-381FD64FC619}">
      <dsp:nvSpPr>
        <dsp:cNvPr id="0" name=""/>
        <dsp:cNvSpPr/>
      </dsp:nvSpPr>
      <dsp:spPr>
        <a:xfrm>
          <a:off x="5410205" y="5292525"/>
          <a:ext cx="3435682" cy="1530832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এরা বিদ্যুৎ পরিবহন করে না। </a:t>
          </a:r>
          <a:endParaRPr lang="en-US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484934" y="5367254"/>
        <a:ext cx="3286224" cy="1381374"/>
      </dsp:txXfrm>
    </dsp:sp>
    <dsp:sp modelId="{00BF95DD-7B7E-42D9-A3D9-5F0ECC6E5941}">
      <dsp:nvSpPr>
        <dsp:cNvPr id="0" name=""/>
        <dsp:cNvSpPr/>
      </dsp:nvSpPr>
      <dsp:spPr>
        <a:xfrm rot="8612467">
          <a:off x="2607853" y="4924933"/>
          <a:ext cx="7356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5632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12323-6BF0-4381-A194-A4EDED54314F}">
      <dsp:nvSpPr>
        <dsp:cNvPr id="0" name=""/>
        <dsp:cNvSpPr/>
      </dsp:nvSpPr>
      <dsp:spPr>
        <a:xfrm>
          <a:off x="0" y="5143507"/>
          <a:ext cx="3494005" cy="137845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সাধারণত এরা পানিতে দ্রবীভূত হয়না।</a:t>
          </a:r>
          <a:endParaRPr lang="en-US" sz="36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7291" y="5210798"/>
        <a:ext cx="3359423" cy="124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692" y="381000"/>
            <a:ext cx="609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39391" y="623455"/>
            <a:ext cx="2504209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একক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364" y="2514600"/>
            <a:ext cx="7467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অ্যামোনিয়া(</a:t>
            </a:r>
            <a:r>
              <a:rPr lang="en-US" sz="4800" b="1" dirty="0" smtClean="0">
                <a:cs typeface="NikoshBAN" pitchFamily="2" charset="0"/>
              </a:rPr>
              <a:t>NH</a:t>
            </a:r>
            <a:r>
              <a:rPr lang="en-US" sz="4800" b="1" baseline="-25000" dirty="0" smtClean="0">
                <a:cs typeface="NikoshBAN" pitchFamily="2" charset="0"/>
              </a:rPr>
              <a:t>3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) ও হাইড্রোক্লোরিক এসিডে(</a:t>
            </a:r>
            <a:r>
              <a:rPr lang="en-US" sz="4800" b="1" dirty="0" err="1" smtClean="0">
                <a:cs typeface="NikoshBAN" pitchFamily="2" charset="0"/>
              </a:rPr>
              <a:t>HCl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) কোন কোন বন্ধন রয়েছে?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800600"/>
            <a:ext cx="662940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উভয়ের মধ্যেই সমযোজী বন্ধন রয়েছে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6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3733800" y="2403764"/>
            <a:ext cx="1149926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26823" y="2043545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5581" y="2289464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4908" y="3276600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5062" y="2957946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49436" y="3673187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05299" y="1977734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21182" y="2663534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66504" y="2471304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17766" y="969814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85062" y="2403764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33379" y="3716482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81795" y="3093028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71555" y="3666260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85062" y="2663534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48543" y="1977734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82190" y="207818"/>
            <a:ext cx="3468832" cy="584775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মিথেন(</a:t>
            </a:r>
            <a:r>
              <a:rPr lang="en-US" sz="3200" b="1" dirty="0" smtClean="0">
                <a:cs typeface="NikoshBAN" pitchFamily="2" charset="0"/>
              </a:rPr>
              <a:t>CH</a:t>
            </a:r>
            <a:r>
              <a:rPr lang="en-US" sz="3200" b="1" baseline="-25000" dirty="0" smtClean="0">
                <a:cs typeface="NikoshBAN" pitchFamily="2" charset="0"/>
              </a:rPr>
              <a:t>4</a:t>
            </a:r>
            <a:r>
              <a:rPr lang="en-US" sz="3200" b="1" dirty="0" smtClean="0">
                <a:cs typeface="NikoshBAN" pitchFamily="2" charset="0"/>
              </a:rPr>
              <a:t>)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অনুর গঠন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176653" y="1570755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14307" y="2078183"/>
            <a:ext cx="211282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391400" y="14542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হাইড্রোজেন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198119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কার্বন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7301" y="5029200"/>
            <a:ext cx="642850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মিথেন এ বন্ধন-জোড় ইলেকট্রন সংখ্যা  ৪টি কিন্তু মুক্ত-জোড় ইলেকট্রন নাই।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782"/>
            <a:ext cx="9144000" cy="6934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0021" y="1219200"/>
            <a:ext cx="41529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নিচের চিত্রটি ভালকরে লক্ষ্য কর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2400300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03023" y="2040081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79322" y="2292927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9980" y="219594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00846" y="252845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60815" y="247650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82686" y="224790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03023" y="3226376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5059" y="323850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11286" y="3525981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50967" y="3226376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952999" y="3238500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36471" y="3297381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46070" y="3454976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4800" y="2133600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098961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2013553"/>
            <a:ext cx="1295400" cy="469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19628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82686" y="228600"/>
            <a:ext cx="193963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3553" y="4724400"/>
            <a:ext cx="5815447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এর অনুতে কয়টি মুক্ত-জোড় ইলেকট্রন আছে?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70166" y="5714999"/>
            <a:ext cx="1122220" cy="830997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দুইটি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432438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3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62100" y="228600"/>
            <a:ext cx="6019800" cy="14478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09800"/>
            <a:ext cx="8229600" cy="4038600"/>
          </a:xfrm>
          <a:prstGeom prst="roundRect">
            <a:avLst/>
          </a:prstGeom>
          <a:pattFill prst="shingle">
            <a:fgClr>
              <a:srgbClr val="FF33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২।সমযোজী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1960418" y="162791"/>
            <a:ext cx="4724400" cy="16002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4" name="Bevel 3"/>
          <p:cNvSpPr/>
          <p:nvPr/>
        </p:nvSpPr>
        <p:spPr>
          <a:xfrm>
            <a:off x="477982" y="1981200"/>
            <a:ext cx="8458200" cy="47244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যুক্তিসহকারে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0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796145"/>
            <a:ext cx="6400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36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1219200" y="304800"/>
            <a:ext cx="5181600" cy="1295400"/>
          </a:xfrm>
          <a:prstGeom prst="downArrowCallout">
            <a:avLst>
              <a:gd name="adj1" fmla="val 17914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37" y="2667000"/>
            <a:ext cx="8880763" cy="39703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		      : </a:t>
            </a:r>
            <a:r>
              <a:rPr lang="en-US" sz="3600" b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রিংকু</a:t>
            </a:r>
            <a:r>
              <a:rPr lang="en-US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চক্রবর্তী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:49-এ-২২</a:t>
            </a: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	      :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: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কুশিয়ারা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ফেঞ্চুগঞ্জ,সিলেট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	      : ০১৭২৮০৩৪৮৪৮</a:t>
            </a: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	      : ringkuro@gmail.com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431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2438400" y="152400"/>
            <a:ext cx="4648200" cy="1447800"/>
          </a:xfrm>
          <a:prstGeom prst="downArrowCallout">
            <a:avLst>
              <a:gd name="adj1" fmla="val 25000"/>
              <a:gd name="adj2" fmla="val 24043"/>
              <a:gd name="adj3" fmla="val 25000"/>
              <a:gd name="adj4" fmla="val 6757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5" name="Up Ribbon 4"/>
          <p:cNvSpPr/>
          <p:nvPr/>
        </p:nvSpPr>
        <p:spPr>
          <a:xfrm>
            <a:off x="0" y="1620982"/>
            <a:ext cx="9144000" cy="5257800"/>
          </a:xfrm>
          <a:prstGeom prst="ribbon2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as-IN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as-IN" sz="32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		   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as-IN" sz="32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অধ্যায়ের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:রাসায়নিক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endParaRPr lang="en-US" sz="3200" b="1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as-IN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৪৫ মিনিট</a:t>
            </a:r>
          </a:p>
          <a:p>
            <a:r>
              <a:rPr lang="as-IN" sz="32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শিক্ষার্থী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৩১</a:t>
            </a:r>
            <a:r>
              <a:rPr lang="as-IN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as-IN" sz="32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41324"/>
            <a:ext cx="3505201" cy="3140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05968"/>
            <a:ext cx="3657600" cy="2999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962400"/>
            <a:ext cx="3657601" cy="2590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53000" y="4301836"/>
            <a:ext cx="3809999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O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H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H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936672" y="4880264"/>
            <a:ext cx="685801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48945" y="4866410"/>
            <a:ext cx="6096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46500"/>
            <a:ext cx="3505200" cy="1015663"/>
          </a:xfrm>
          <a:prstGeom prst="rect">
            <a:avLst/>
          </a:prstGeom>
          <a:pattFill prst="lgConfetti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28600" y="1752600"/>
            <a:ext cx="8763000" cy="49530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6300" y="2904712"/>
            <a:ext cx="8115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21527" y="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690" y="1546047"/>
            <a:ext cx="395547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---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315" y="3283934"/>
            <a:ext cx="77433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as-IN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 বন্ধন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মুক্ত-জোড়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বন্ধন-জোড়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717"/>
            <a:ext cx="9256568" cy="6998274"/>
          </a:xfrm>
          <a:prstGeom prst="rect">
            <a:avLst/>
          </a:prstGeom>
          <a:pattFill prst="dashVert">
            <a:fgClr>
              <a:schemeClr val="accent1"/>
            </a:fgClr>
            <a:bgClr>
              <a:srgbClr val="92D05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39041" y="895347"/>
            <a:ext cx="1265960" cy="1201883"/>
          </a:xfrm>
          <a:prstGeom prst="ellips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55073" y="928254"/>
            <a:ext cx="284018" cy="284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1" y="904009"/>
            <a:ext cx="1149926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98323" y="789709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75810" y="1856509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52551" y="1361209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93870" y="1267689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98323" y="467590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98323" y="2199408"/>
            <a:ext cx="211282" cy="228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25485" y="581890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40682" y="1078921"/>
            <a:ext cx="914400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Cl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477000" y="768927"/>
            <a:ext cx="1676400" cy="15343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72200" y="401780"/>
            <a:ext cx="2286000" cy="2189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92241" y="101830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439892" y="2189016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28610" y="1828800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71359" y="1603664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71359" y="1295398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74478" y="2192480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47759" y="162790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47759" y="1295398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017328" y="706582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34251" y="678872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25988" y="287480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34251" y="287480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66559" y="1603664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68291" y="124690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74478" y="247649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403523" y="247649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352559" y="1399309"/>
            <a:ext cx="211282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3400" y="3454974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40377" y="3815192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409699" y="4767692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04506" y="374418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19200" y="334067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515340" y="334067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452996" y="5127911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391639" y="4277582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27759" y="4078426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7759" y="4397082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478358" y="3882729"/>
            <a:ext cx="1149926" cy="10668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</a:t>
            </a:r>
          </a:p>
        </p:txBody>
      </p:sp>
      <p:sp>
        <p:nvSpPr>
          <p:cNvPr id="48" name="Oval 47"/>
          <p:cNvSpPr/>
          <p:nvPr/>
        </p:nvSpPr>
        <p:spPr>
          <a:xfrm>
            <a:off x="3099953" y="3503463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23012" y="3744184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66850" y="4270648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96195" y="5176400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89662" y="5176400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003964" y="4816182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25486" y="4234292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981449" y="3340674"/>
            <a:ext cx="211282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2014" y="5715000"/>
            <a:ext cx="1873825" cy="1015663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620742" y="3894863"/>
            <a:ext cx="1149926" cy="10668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>
          <a:xfrm>
            <a:off x="6203373" y="3526847"/>
            <a:ext cx="1963880" cy="18357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069283" y="3804794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11687" y="3454974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75370" y="3449775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039100" y="4234292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039100" y="4653392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06542" y="5164266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974031" y="5164250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066559" y="4307026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79672" y="4816182"/>
            <a:ext cx="211282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43746" y="27717"/>
            <a:ext cx="1641762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পাঠ  উপস্থাপনা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9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09" y="-41600"/>
            <a:ext cx="9182098" cy="68995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39041" y="685801"/>
            <a:ext cx="1265960" cy="12191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04975" y="929251"/>
            <a:ext cx="284018" cy="284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064327" y="1008053"/>
            <a:ext cx="457200" cy="59201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685801"/>
            <a:ext cx="1265960" cy="1201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1496288"/>
            <a:ext cx="284018" cy="284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191000" y="1160451"/>
            <a:ext cx="978408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83780" y="703117"/>
            <a:ext cx="1265960" cy="12018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7731" y="685801"/>
            <a:ext cx="1265960" cy="11724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00359" y="876566"/>
            <a:ext cx="284018" cy="284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3827" y="1329748"/>
            <a:ext cx="284018" cy="284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" y="2045648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১টি হাইড্রোজেন পরমানু+১টি হাইড্রোজেন পরমানূ           ১টি হাইড্রোজেন অনু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747978" y="2230582"/>
            <a:ext cx="694390" cy="1533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97058" y="3820384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0081" y="3460166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200" y="3470563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80764" y="3477462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50177" y="3820384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87741" y="3855006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416519" y="3816913"/>
            <a:ext cx="1149926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009542" y="3477462"/>
            <a:ext cx="1963880" cy="1787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60739" y="3363162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45475" y="4076613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37559" y="4086998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84440" y="442650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361218" y="3387401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24943" y="442650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9936" y="3740706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166380" y="4769413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619499" y="3706084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45475" y="4786710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57063" y="3799475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610098" y="4274106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01349" y="3387401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10402" y="3387401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637559" y="4398770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124943" y="4097362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257063" y="4786703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01439" y="3989855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106399" y="3387401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07731" y="337354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443" y="4069625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97647" y="4398770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2447" y="370608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042447" y="3913775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108266" y="4748563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073627" y="4523434"/>
            <a:ext cx="211282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673691" y="3387401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955996" y="3387401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847859" y="4045506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867781" y="4325962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902295" y="3761255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955996" y="4752034"/>
            <a:ext cx="211282" cy="228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45475" y="5486400"/>
            <a:ext cx="8888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১টি অক্সিজেন পরমানু+১টি অক্সিজেন পরমানু          ১টি অক্সিজেন অনু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4864680" y="4021028"/>
            <a:ext cx="432967" cy="542737"/>
          </a:xfrm>
          <a:prstGeom prst="rightArrow">
            <a:avLst>
              <a:gd name="adj1" fmla="val 50000"/>
              <a:gd name="adj2" fmla="val 431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lus 68"/>
          <p:cNvSpPr/>
          <p:nvPr/>
        </p:nvSpPr>
        <p:spPr>
          <a:xfrm>
            <a:off x="2286000" y="4135581"/>
            <a:ext cx="457200" cy="4572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>
            <a:off x="6002461" y="5666250"/>
            <a:ext cx="547279" cy="22507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7" grpId="0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0"/>
            <a:ext cx="9296400" cy="7391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533400"/>
            <a:ext cx="3733800" cy="2438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lang="en-US" sz="19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533400"/>
            <a:ext cx="3886200" cy="2438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en-US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352800"/>
            <a:ext cx="84582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দুটি অধাতব পরমানু সর্বশেষ শক্তিস্তরে নিকটতম নিষ্ক্রিয় গ্যাসের ইলেকট্রন বিন্যাস লাভের জন্য ইলেকট্রন শেয়ারের মাধ্যমে যে বন্ধন গঠন  করে,তাকে সমযোজী বন্ধন বলে।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2900" y="5151060"/>
            <a:ext cx="6858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শর্ত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857220"/>
            <a:ext cx="7620000" cy="76944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১। সাধারণত দুটি অধাতব পরমানু হতে হবে।</a:t>
            </a:r>
          </a:p>
        </p:txBody>
      </p:sp>
    </p:spTree>
    <p:extLst>
      <p:ext uri="{BB962C8B-B14F-4D97-AF65-F5344CB8AC3E}">
        <p14:creationId xmlns:p14="http://schemas.microsoft.com/office/powerpoint/2010/main" val="35648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267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2006-08-16T00:00:00Z</dcterms:created>
  <dcterms:modified xsi:type="dcterms:W3CDTF">2019-04-27T15:57:29Z</dcterms:modified>
</cp:coreProperties>
</file>