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BF99-BAF4-4A11-81B8-5EE690886DE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7A52-FF68-42F2-94D3-5941D42D9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0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BF99-BAF4-4A11-81B8-5EE690886DE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7A52-FF68-42F2-94D3-5941D42D9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3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BF99-BAF4-4A11-81B8-5EE690886DE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7A52-FF68-42F2-94D3-5941D42D9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97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BF99-BAF4-4A11-81B8-5EE690886DE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7A52-FF68-42F2-94D3-5941D42D9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36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BF99-BAF4-4A11-81B8-5EE690886DE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7A52-FF68-42F2-94D3-5941D42D9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68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BF99-BAF4-4A11-81B8-5EE690886DE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7A52-FF68-42F2-94D3-5941D42D9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7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BF99-BAF4-4A11-81B8-5EE690886DE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7A52-FF68-42F2-94D3-5941D42D9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22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BF99-BAF4-4A11-81B8-5EE690886DE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7A52-FF68-42F2-94D3-5941D42D9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15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BF99-BAF4-4A11-81B8-5EE690886DE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7A52-FF68-42F2-94D3-5941D42D9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1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BF99-BAF4-4A11-81B8-5EE690886DE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7A52-FF68-42F2-94D3-5941D42D9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50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BF99-BAF4-4A11-81B8-5EE690886DE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7A52-FF68-42F2-94D3-5941D42D9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5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FBF99-BAF4-4A11-81B8-5EE690886DE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87A52-FF68-42F2-94D3-5941D42D9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59" y="1466280"/>
            <a:ext cx="11359487" cy="51241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37898" y="251346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spc="-265" dirty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শ্রেণিতে স্বাগত</a:t>
            </a:r>
            <a:endParaRPr lang="en-US" sz="8000" b="1" spc="-26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34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>
            <a:off x="3452884" y="341195"/>
            <a:ext cx="4558352" cy="1078173"/>
          </a:xfrm>
          <a:prstGeom prst="left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61" y="1583140"/>
            <a:ext cx="8366077" cy="378043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333765" y="5800299"/>
            <a:ext cx="6591868" cy="4503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কমনওয়েলথ এর দুটি লক্ষ্য ও উদ্দেশ্য ব্যাখ্যা কর।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2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28047" y="241827"/>
            <a:ext cx="5889754" cy="923330"/>
          </a:xfrm>
          <a:prstGeom prst="rect">
            <a:avLst/>
          </a:prstGeom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ও কমনওয়েলথ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45" y="1359861"/>
            <a:ext cx="4012442" cy="19960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934" y="1385681"/>
            <a:ext cx="3414927" cy="19960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108" y="1385681"/>
            <a:ext cx="3653853" cy="19960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12801" y="3576468"/>
            <a:ext cx="10178614" cy="267765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ও কমনওয়েলথ 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কমনওয়েলথের মূল উদ্যোক্তা যুক্তরাজ্যের সাথে বাংলাদেশের সম্পর্ক খুবই ঘনিষ্ঠ ।মুক্তিযুদ্ধের সময় ব্রিটেনের প্রচার মাধ্যমগুলো বাংলাদেশের পক্ষে জনমত সৃষ্টি করেছিল।বাংলাদেশের জন্য সাহায্য তহবিল গঠন করেছিল।কমনওয়েলথভুক্ত দেশগুলো মুক্তিযুদ্ধের সময় বিভিন্নভাবে সাহায্য-সহযোগিতা করেছিল।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66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3016154" y="208980"/>
            <a:ext cx="5213445" cy="764275"/>
          </a:xfrm>
          <a:prstGeom prst="ribb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এছাড়াও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69" y="1400599"/>
            <a:ext cx="11414587" cy="34034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1669" y="4894426"/>
            <a:ext cx="11414587" cy="181588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পরপরই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১৯৭২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২৮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এপ্রিল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কমনওয়েলথ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।কমনওয়েলথভুক্ত দেশগুলোর সহায়তায় মুক্তিযুদ্ধের ক্ষয়ক্ষতি দ্রুত কাটিয়ে উঠতে সক্ষম হয়।বাংলাদেশ এর প্রতিটি সম্মেলনে অংশগ্রহণ করে।এর নীতি ও কার্যক্রম বাস্তবায়নে আন্তরিকভাবে সহযোগিতা করে।বাংলাদেশ কলম্বো পরিকল্পনার সদস্য ।বিভিন্ন দেশে উচ্চ শিক্ষা গ্রহণে সুযোগ পায় 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49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8042" y="362733"/>
            <a:ext cx="4844955" cy="900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63" y="1577383"/>
            <a:ext cx="11163868" cy="393631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41945" y="5718412"/>
            <a:ext cx="8816455" cy="6005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স্বাধীনতার যুদ্ধে কমনওয়েলথর অবদান  মুল্যায়ন কর।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15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2866030" y="300251"/>
            <a:ext cx="5240740" cy="133748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55141" y="2073839"/>
            <a:ext cx="93795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কমনওয়েলথ সচিবালয়ের প্রধানকে কি বলা হয় ? 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এর সদস্য রাষ্ট্র কয়টি 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পূর্ব নাম কি ছিল ?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কত সালে এর সদস্য পদ লাভ করে?</a:t>
            </a:r>
          </a:p>
        </p:txBody>
      </p:sp>
    </p:spTree>
    <p:extLst>
      <p:ext uri="{BB962C8B-B14F-4D97-AF65-F5344CB8AC3E}">
        <p14:creationId xmlns:p14="http://schemas.microsoft.com/office/powerpoint/2010/main" val="232722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794077" y="504967"/>
            <a:ext cx="4039738" cy="9826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51" y="1678674"/>
            <a:ext cx="11723427" cy="4039738"/>
          </a:xfrm>
          <a:prstGeom prst="rect">
            <a:avLst/>
          </a:prstGeom>
        </p:spPr>
      </p:pic>
      <p:sp>
        <p:nvSpPr>
          <p:cNvPr id="6" name="Left-Right Arrow 5"/>
          <p:cNvSpPr/>
          <p:nvPr/>
        </p:nvSpPr>
        <p:spPr>
          <a:xfrm>
            <a:off x="1569494" y="5909481"/>
            <a:ext cx="8256894" cy="812042"/>
          </a:xfrm>
          <a:prstGeom prst="left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কমনওয়েলথের সাথে বাংলাদেশের সম্পর্ক কীরুপ তা বাড়ি থেকে লিখে আনবে।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43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866" y="876568"/>
            <a:ext cx="6496334" cy="55272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310" y="344153"/>
            <a:ext cx="2804911" cy="280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57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48" y="943200"/>
            <a:ext cx="2667000" cy="1828800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7826" y="3092745"/>
            <a:ext cx="4146769" cy="2372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মোঃআলাউদ্দিন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90000"/>
              </a:lnSpc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90000"/>
              </a:lnSpc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পাগলা হাইস্কুল এন্ড কলেজ। 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90000"/>
              </a:lnSpc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দক্ষিণ সুনামগঞ্জ, সুনামগঞ্জ।</a:t>
            </a:r>
          </a:p>
          <a:p>
            <a:pPr>
              <a:lnSpc>
                <a:spcPct val="90000"/>
              </a:lnSpc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মোবা-০১৭৬৫৭৪০৩৯৫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7" t="4231" r="53889" b="15463"/>
          <a:stretch/>
        </p:blipFill>
        <p:spPr>
          <a:xfrm>
            <a:off x="4824307" y="1256732"/>
            <a:ext cx="1032775" cy="5084046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224595" y="212190"/>
            <a:ext cx="1905000" cy="884169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55000">
                <a:schemeClr val="accent6">
                  <a:lumMod val="63000"/>
                  <a:lumOff val="37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p3d extrusionH="57150">
              <a:bevelT w="38100" h="38100" prst="angle"/>
            </a:sp3d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0" t="5641" r="8655" b="5422"/>
          <a:stretch/>
        </p:blipFill>
        <p:spPr>
          <a:xfrm>
            <a:off x="7215154" y="419971"/>
            <a:ext cx="2743200" cy="2168648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chemeClr val="bg1">
                <a:lumMod val="50000"/>
              </a:schemeClr>
            </a:solidFill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215154" y="3092745"/>
            <a:ext cx="3688079" cy="276840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en-US" sz="8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90000"/>
              </a:lnSpc>
            </a:pPr>
            <a:r>
              <a:rPr lang="bn-IN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নাগরিকতা</a:t>
            </a:r>
            <a:endParaRPr lang="en-US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90000"/>
              </a:lnSpc>
            </a:pPr>
            <a:r>
              <a:rPr lang="bn-BD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-দ</a:t>
            </a:r>
            <a:r>
              <a:rPr lang="bn-BD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শম</a:t>
            </a:r>
            <a:endParaRPr lang="en-US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90000"/>
              </a:lnSpc>
            </a:pPr>
            <a:r>
              <a:rPr lang="bn-BD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একাদশ </a:t>
            </a:r>
            <a:endParaRPr lang="en-US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জাতিসংঘ </a:t>
            </a:r>
            <a:r>
              <a:rPr lang="bn-IN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43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8236" y="20864"/>
            <a:ext cx="38026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ছবিটি কিসের প্রতীক?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33" y="682584"/>
            <a:ext cx="11464924" cy="4312497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149327" y="5151835"/>
            <a:ext cx="7287491" cy="144003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5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কমনওয়েলথ</a:t>
            </a:r>
            <a:r>
              <a:rPr lang="en-US" sz="11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59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/>
          <p:nvPr/>
        </p:nvSpPr>
        <p:spPr>
          <a:xfrm>
            <a:off x="1482436" y="2028617"/>
            <a:ext cx="922712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কমনওয়েলথ কী তা বলতে পারবে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কমনওয়েলথ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করতে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কমনওয়েলথ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20620" y="709683"/>
            <a:ext cx="3889612" cy="8188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ফল...............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1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6" y="1487608"/>
            <a:ext cx="11791667" cy="46402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71599" y="136479"/>
            <a:ext cx="9198591" cy="120100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কমনওয়েলথ  একটি আন্তর্জাতিক স্বেচ্ছাধীন সংস্থা। ১৯৪৯ সালে এটি প্রতিষ্টিত হয় এবং এটি বিশ্বের দ্বিতীয় বৃহত্তম আন্তর্জাতিক সংস্থা। বৃটেনের রাজা বা রানি হলেন কমনওয়েলথের প্রধান।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25839" y="6277973"/>
            <a:ext cx="3998794" cy="4708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বৃটেনের রানি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18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62317" y="370976"/>
            <a:ext cx="3411940" cy="70968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68" y="1462797"/>
            <a:ext cx="11423175" cy="439209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57099" y="6237027"/>
            <a:ext cx="6264322" cy="4640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কমনওয়েলথ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কী?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637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33134" y="147288"/>
            <a:ext cx="5773847" cy="7440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কমনওয়েলথ এর গঠন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22" y="1038395"/>
            <a:ext cx="11791665" cy="4005222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1067722" y="5201337"/>
            <a:ext cx="9304672" cy="15012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একসময় সারা বিশ্ব শাসন করত ব্রিটিশরা। ভারত উপমহাদেশ ও ব্রিটিশ শাসনের অধীনে ছিল।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একপর্যায়ে শাসিত অঞ্চলগুলোতে জাতীয়তাবাদী চেতনার সৃষ্টি হয়।একের পর এক দেশ বা অঞ্চল স্বাধীন হতে থাকে।তখন ব্রিটেন স্বাধীন দেশগুলোর সাথে সম্পর্ক বজায় রাখার উদ্দেশ্যে গড়ে তোলে কমনওয়েলথ। 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26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234" y="2258290"/>
            <a:ext cx="2840183" cy="217723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Down Arrow Callout 7"/>
          <p:cNvSpPr/>
          <p:nvPr/>
        </p:nvSpPr>
        <p:spPr>
          <a:xfrm>
            <a:off x="4507046" y="89883"/>
            <a:ext cx="2216729" cy="2105892"/>
          </a:xfrm>
          <a:prstGeom prst="downArrowCallout">
            <a:avLst>
              <a:gd name="adj1" fmla="val 2936"/>
              <a:gd name="adj2" fmla="val 5277"/>
              <a:gd name="adj3" fmla="val 11532"/>
              <a:gd name="adj4" fmla="val 269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 সংস্থা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6364" y="545294"/>
            <a:ext cx="2705138" cy="6788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 ভাষা ইংরেজি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Left-Up Arrow 9"/>
          <p:cNvSpPr/>
          <p:nvPr/>
        </p:nvSpPr>
        <p:spPr>
          <a:xfrm rot="16200000">
            <a:off x="3491378" y="419314"/>
            <a:ext cx="1385455" cy="2265206"/>
          </a:xfrm>
          <a:prstGeom prst="leftUpArrow">
            <a:avLst>
              <a:gd name="adj1" fmla="val 5137"/>
              <a:gd name="adj2" fmla="val 8571"/>
              <a:gd name="adj3" fmla="val 1732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46882" y="1468999"/>
            <a:ext cx="1704101" cy="7619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দুই বছর পর পর সম্মেলন হয়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Left-Up Arrow 12"/>
          <p:cNvSpPr/>
          <p:nvPr/>
        </p:nvSpPr>
        <p:spPr>
          <a:xfrm rot="16200000">
            <a:off x="3269701" y="862451"/>
            <a:ext cx="831277" cy="2265206"/>
          </a:xfrm>
          <a:prstGeom prst="leftUpArrow">
            <a:avLst>
              <a:gd name="adj1" fmla="val 8708"/>
              <a:gd name="adj2" fmla="val 17500"/>
              <a:gd name="adj3" fmla="val 2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Callout 14"/>
          <p:cNvSpPr/>
          <p:nvPr/>
        </p:nvSpPr>
        <p:spPr>
          <a:xfrm>
            <a:off x="591406" y="2599892"/>
            <a:ext cx="3513875" cy="595745"/>
          </a:xfrm>
          <a:prstGeom prst="rightArrowCallout">
            <a:avLst>
              <a:gd name="adj1" fmla="val 11047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সদর দপ্তর লন্ডন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ight Arrow Callout 15"/>
          <p:cNvSpPr/>
          <p:nvPr/>
        </p:nvSpPr>
        <p:spPr>
          <a:xfrm>
            <a:off x="527766" y="3279693"/>
            <a:ext cx="3449781" cy="491855"/>
          </a:xfrm>
          <a:prstGeom prst="rightArrowCallout">
            <a:avLst>
              <a:gd name="adj1" fmla="val 12755"/>
              <a:gd name="adj2" fmla="val 25000"/>
              <a:gd name="adj3" fmla="val 20918"/>
              <a:gd name="adj4" fmla="val 5975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 সংখ্যা ৫৩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ight Arrow Callout 16"/>
          <p:cNvSpPr/>
          <p:nvPr/>
        </p:nvSpPr>
        <p:spPr>
          <a:xfrm>
            <a:off x="284011" y="3885764"/>
            <a:ext cx="4128663" cy="734291"/>
          </a:xfrm>
          <a:prstGeom prst="rightArrowCallout">
            <a:avLst>
              <a:gd name="adj1" fmla="val 14474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সেক্রেটারী জেনারেল প্যাট্রিসিয়া , স্কটল্যান্ড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321162" y="1374681"/>
            <a:ext cx="2216729" cy="4087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১৯৪৯ সালে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Left-Up Arrow 18"/>
          <p:cNvSpPr/>
          <p:nvPr/>
        </p:nvSpPr>
        <p:spPr>
          <a:xfrm>
            <a:off x="6082146" y="1857836"/>
            <a:ext cx="1601544" cy="552857"/>
          </a:xfrm>
          <a:prstGeom prst="leftUpArrow">
            <a:avLst>
              <a:gd name="adj1" fmla="val 5760"/>
              <a:gd name="adj2" fmla="val 12681"/>
              <a:gd name="adj3" fmla="val 1361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021847" y="342072"/>
            <a:ext cx="2064328" cy="8174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ব্রিটিশ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কমনওয়েলথ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নেশনস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Left-Up Arrow 20"/>
          <p:cNvSpPr/>
          <p:nvPr/>
        </p:nvSpPr>
        <p:spPr>
          <a:xfrm>
            <a:off x="6723775" y="1232751"/>
            <a:ext cx="2447060" cy="1655598"/>
          </a:xfrm>
          <a:prstGeom prst="leftUpArrow">
            <a:avLst>
              <a:gd name="adj1" fmla="val 3517"/>
              <a:gd name="adj2" fmla="val 9903"/>
              <a:gd name="adj3" fmla="val 1361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206357" y="1604088"/>
            <a:ext cx="2604654" cy="4918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কমনওয়েলথ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নেশনস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Left-Up Arrow 22"/>
          <p:cNvSpPr/>
          <p:nvPr/>
        </p:nvSpPr>
        <p:spPr>
          <a:xfrm>
            <a:off x="6915149" y="2223638"/>
            <a:ext cx="3787490" cy="1260764"/>
          </a:xfrm>
          <a:prstGeom prst="leftUpArrow">
            <a:avLst>
              <a:gd name="adj1" fmla="val 5220"/>
              <a:gd name="adj2" fmla="val 14011"/>
              <a:gd name="adj3" fmla="val 1730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981193" y="3647490"/>
            <a:ext cx="3006435" cy="7342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নিজস্ব সচিবালয় আছে , এর প্রধানকে বলা হয় মহাসচিব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Left-Right Arrow 24"/>
          <p:cNvSpPr/>
          <p:nvPr/>
        </p:nvSpPr>
        <p:spPr>
          <a:xfrm>
            <a:off x="6782938" y="3850204"/>
            <a:ext cx="2118618" cy="257771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955965" y="5424780"/>
            <a:ext cx="5773847" cy="9836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কমনওয়েলথ এর গঠন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1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204717" y="272956"/>
            <a:ext cx="11846257" cy="1705969"/>
          </a:xfrm>
          <a:prstGeom prst="ribb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কমনওয়েলথ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ও উদ্দেশ্য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81647" y="2534651"/>
            <a:ext cx="93426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ব্রিটেন ও এর স্বাধীন উপনিবেশগুলোর মধ্যে সম্পর্ক বজায় রাখা।</a:t>
            </a:r>
          </a:p>
        </p:txBody>
      </p:sp>
      <p:sp>
        <p:nvSpPr>
          <p:cNvPr id="6" name="Rectangle 5"/>
          <p:cNvSpPr/>
          <p:nvPr/>
        </p:nvSpPr>
        <p:spPr>
          <a:xfrm>
            <a:off x="1209545" y="3108618"/>
            <a:ext cx="44518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আর্থ-সামাজিক উন্নয়ন করা।</a:t>
            </a:r>
          </a:p>
        </p:txBody>
      </p:sp>
      <p:sp>
        <p:nvSpPr>
          <p:cNvPr id="7" name="Rectangle 6"/>
          <p:cNvSpPr/>
          <p:nvPr/>
        </p:nvSpPr>
        <p:spPr>
          <a:xfrm>
            <a:off x="1281647" y="3670619"/>
            <a:ext cx="74622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দেশগুলোর সাংস্কৃতিক ও রাজনৈতিক উন্নয়ন করা।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1281647" y="4483421"/>
            <a:ext cx="108414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দেশগুলোর মধ্যে শিক্ষা, বিজ্ঞান ও প্রযুক্তির আদান-প্রদানে সহায়তা করা।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9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394</Words>
  <Application>Microsoft Office PowerPoint</Application>
  <PresentationFormat>Widescreen</PresentationFormat>
  <Paragraphs>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ALAUDDIN</dc:creator>
  <cp:lastModifiedBy>MOHAMMAD ALAUDDIN</cp:lastModifiedBy>
  <cp:revision>35</cp:revision>
  <dcterms:created xsi:type="dcterms:W3CDTF">2020-04-05T13:41:47Z</dcterms:created>
  <dcterms:modified xsi:type="dcterms:W3CDTF">2020-04-07T04:14:23Z</dcterms:modified>
</cp:coreProperties>
</file>