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02" r:id="rId4"/>
    <p:sldId id="281" r:id="rId5"/>
    <p:sldId id="278" r:id="rId6"/>
    <p:sldId id="262" r:id="rId7"/>
    <p:sldId id="285" r:id="rId8"/>
    <p:sldId id="293" r:id="rId9"/>
    <p:sldId id="318" r:id="rId10"/>
    <p:sldId id="315" r:id="rId11"/>
    <p:sldId id="316" r:id="rId12"/>
    <p:sldId id="317" r:id="rId13"/>
    <p:sldId id="319" r:id="rId14"/>
    <p:sldId id="320" r:id="rId15"/>
    <p:sldId id="321" r:id="rId16"/>
    <p:sldId id="322" r:id="rId17"/>
    <p:sldId id="313" r:id="rId18"/>
    <p:sldId id="323" r:id="rId19"/>
    <p:sldId id="290" r:id="rId20"/>
    <p:sldId id="314" r:id="rId21"/>
    <p:sldId id="274" r:id="rId22"/>
    <p:sldId id="275" r:id="rId23"/>
    <p:sldId id="276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74" y="-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02041-84B4-44E3-90EB-4D901A33F101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CCAC8-6BDB-4171-8DE5-6BAACA5F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অ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আ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লেখা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শিখাবো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dirty="0" smtClean="0"/>
              <a:t>আলোচ্য</a:t>
            </a:r>
            <a:r>
              <a:rPr lang="bn-IN" baseline="0" dirty="0" smtClean="0"/>
              <a:t> </a:t>
            </a:r>
            <a:r>
              <a:rPr lang="bn-IN" dirty="0" smtClean="0"/>
              <a:t>কবিতাটি</a:t>
            </a:r>
            <a:r>
              <a:rPr lang="bn-IN" baseline="0" dirty="0" smtClean="0"/>
              <a:t> শিক্ষার্থী পড়তে পারলে </a:t>
            </a:r>
            <a:r>
              <a:rPr lang="en-US" dirty="0" err="1" smtClean="0"/>
              <a:t>সমমানের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কবিতা</a:t>
            </a:r>
            <a:r>
              <a:rPr lang="bn-IN" baseline="0" dirty="0" smtClean="0"/>
              <a:t> দ্বারা যাচাই করবো।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CCAC8-6BDB-4171-8DE5-6BAACA5F55D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jpeg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DPE\Desktop\Images\বাংলা\প্রথম\children-toys-png-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200150"/>
            <a:ext cx="4800600" cy="25603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990600" y="3516690"/>
            <a:ext cx="7239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209550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8600" y="209550"/>
            <a:ext cx="1752600" cy="11918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IN" sz="32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আরো </a:t>
            </a:r>
          </a:p>
          <a:p>
            <a:pPr algn="just"/>
            <a:r>
              <a:rPr lang="bn-IN" sz="32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 দেখি</a:t>
            </a:r>
            <a:endParaRPr lang="en-US" sz="32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8" name="Picture 4" descr="C:\Users\DPE\Desktop\Images\বাংলা\প্রথম\mango-hd-png-mango-png-png-image-8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38150"/>
            <a:ext cx="1752600" cy="1752600"/>
          </a:xfrm>
          <a:prstGeom prst="rect">
            <a:avLst/>
          </a:prstGeom>
          <a:noFill/>
        </p:spPr>
      </p:pic>
      <p:pic>
        <p:nvPicPr>
          <p:cNvPr id="21509" name="Picture 5" descr="C:\Users\DPE\Desktop\Images\বাংলা\প্রথম\unnam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361950"/>
            <a:ext cx="2286000" cy="179933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95600" y="2266950"/>
            <a:ext cx="16002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কাঁচা আম</a:t>
            </a:r>
            <a:endParaRPr lang="bn-IN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2266950"/>
            <a:ext cx="16002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পাকা আম</a:t>
            </a:r>
            <a:endParaRPr lang="bn-IN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 Placeholder 16"/>
          <p:cNvSpPr txBox="1">
            <a:spLocks/>
          </p:cNvSpPr>
          <p:nvPr/>
        </p:nvSpPr>
        <p:spPr>
          <a:xfrm>
            <a:off x="914400" y="3181350"/>
            <a:ext cx="7010400" cy="62031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উপরের ছবিতে তোমরা কী দেখতে পাচ্ছ বলতে পারো?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2" name="Title 15"/>
          <p:cNvSpPr txBox="1">
            <a:spLocks/>
          </p:cNvSpPr>
          <p:nvPr/>
        </p:nvSpPr>
        <p:spPr>
          <a:xfrm>
            <a:off x="2057400" y="3714750"/>
            <a:ext cx="47244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3200" b="1" cap="all" dirty="0" smtClean="0">
                <a:latin typeface="NikoshBAN" pitchFamily="2" charset="0"/>
                <a:ea typeface="+mj-ea"/>
                <a:cs typeface="NikoshBAN" pitchFamily="2" charset="0"/>
              </a:rPr>
              <a:t>আমের ছবি। পাকা আম, কাঁচা আম।</a:t>
            </a:r>
            <a:endParaRPr kumimoji="0" lang="en-US" sz="105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5"/>
          <p:cNvSpPr txBox="1">
            <a:spLocks/>
          </p:cNvSpPr>
          <p:nvPr/>
        </p:nvSpPr>
        <p:spPr>
          <a:xfrm>
            <a:off x="3352800" y="4400550"/>
            <a:ext cx="19050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সঠিক বলেছ।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9" grpId="1" animBg="1"/>
      <p:bldP spid="10" grpId="0" animBg="1"/>
      <p:bldP spid="10" grpId="1" animBg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285750"/>
            <a:ext cx="5562600" cy="4470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</a:t>
            </a:r>
            <a:r>
              <a:rPr lang="bn-IN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সো,</a:t>
            </a:r>
            <a:r>
              <a:rPr lang="bn-BD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সবাই মিলে একটি ছড়া গান শুনি</a:t>
            </a:r>
            <a:endParaRPr lang="en-US" sz="2800" b="1" u="sng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02" y="971550"/>
            <a:ext cx="840698" cy="854710"/>
          </a:xfrm>
          <a:prstGeom prst="rect">
            <a:avLst/>
          </a:prstGeom>
        </p:spPr>
      </p:pic>
      <p:sp>
        <p:nvSpPr>
          <p:cNvPr id="4" name="Text Placeholder 16"/>
          <p:cNvSpPr txBox="1">
            <a:spLocks/>
          </p:cNvSpPr>
          <p:nvPr/>
        </p:nvSpPr>
        <p:spPr>
          <a:xfrm>
            <a:off x="1828800" y="2038350"/>
            <a:ext cx="5257800" cy="620315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ছড়াটি তোমাদের কেমন লাগলো বন্ধুরা!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5" name="Title 15"/>
          <p:cNvSpPr txBox="1">
            <a:spLocks/>
          </p:cNvSpPr>
          <p:nvPr/>
        </p:nvSpPr>
        <p:spPr>
          <a:xfrm>
            <a:off x="1219200" y="2724150"/>
            <a:ext cx="54102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800" cap="all" dirty="0" smtClean="0">
                <a:latin typeface="NikoshBAN" pitchFamily="2" charset="0"/>
                <a:ea typeface="+mj-ea"/>
                <a:cs typeface="NikoshBAN" pitchFamily="2" charset="0"/>
              </a:rPr>
              <a:t>এখন বলতো, তোতা পাখি কোথায় আছে?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5"/>
          <p:cNvSpPr txBox="1">
            <a:spLocks/>
          </p:cNvSpPr>
          <p:nvPr/>
        </p:nvSpPr>
        <p:spPr>
          <a:xfrm>
            <a:off x="6477000" y="2724150"/>
            <a:ext cx="19812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800" b="1" cap="all" dirty="0" smtClean="0">
                <a:solidFill>
                  <a:srgbClr val="0070C0"/>
                </a:solidFill>
                <a:latin typeface="NikoshBAN" pitchFamily="2" charset="0"/>
                <a:ea typeface="+mj-ea"/>
                <a:cs typeface="NikoshBAN" pitchFamily="2" charset="0"/>
              </a:rPr>
              <a:t>= </a:t>
            </a:r>
            <a:r>
              <a:rPr lang="bn-IN" sz="12800" b="1" cap="all" dirty="0" smtClean="0">
                <a:solidFill>
                  <a:srgbClr val="FF0000"/>
                </a:solidFill>
                <a:latin typeface="NikoshBAN" pitchFamily="2" charset="0"/>
                <a:ea typeface="+mj-ea"/>
                <a:cs typeface="NikoshBAN" pitchFamily="2" charset="0"/>
              </a:rPr>
              <a:t>আ</a:t>
            </a:r>
            <a:r>
              <a:rPr lang="bn-IN" sz="12800" b="1" cap="all" dirty="0" smtClean="0">
                <a:solidFill>
                  <a:srgbClr val="0070C0"/>
                </a:solidFill>
                <a:latin typeface="NikoshBAN" pitchFamily="2" charset="0"/>
                <a:ea typeface="+mj-ea"/>
                <a:cs typeface="NikoshBAN" pitchFamily="2" charset="0"/>
              </a:rPr>
              <a:t>তা গাছে। 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1047750"/>
          <a:ext cx="914400" cy="771525"/>
        </p:xfrm>
        <a:graphic>
          <a:graphicData uri="http://schemas.openxmlformats.org/presentationml/2006/ole">
            <p:oleObj spid="_x0000_s22530" name="Packager Shell Object" showAsIcon="1" r:id="rId4" imgW="914400" imgH="771480" progId="Package">
              <p:embed/>
            </p:oleObj>
          </a:graphicData>
        </a:graphic>
      </p:graphicFrame>
      <p:sp>
        <p:nvSpPr>
          <p:cNvPr id="9" name="Title 15"/>
          <p:cNvSpPr txBox="1">
            <a:spLocks/>
          </p:cNvSpPr>
          <p:nvPr/>
        </p:nvSpPr>
        <p:spPr>
          <a:xfrm>
            <a:off x="2209800" y="3333750"/>
            <a:ext cx="32004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800" cap="all" dirty="0" smtClean="0">
                <a:latin typeface="NikoshBAN" pitchFamily="2" charset="0"/>
                <a:ea typeface="+mj-ea"/>
                <a:cs typeface="NikoshBAN" pitchFamily="2" charset="0"/>
              </a:rPr>
              <a:t>ডালিম গাছে কী আছে?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5"/>
          <p:cNvSpPr txBox="1">
            <a:spLocks/>
          </p:cNvSpPr>
          <p:nvPr/>
        </p:nvSpPr>
        <p:spPr>
          <a:xfrm>
            <a:off x="5257800" y="3228976"/>
            <a:ext cx="18288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3200" b="1" cap="all" dirty="0" smtClean="0">
                <a:solidFill>
                  <a:srgbClr val="0070C0"/>
                </a:solidFill>
                <a:latin typeface="NikoshBAN" pitchFamily="2" charset="0"/>
                <a:ea typeface="+mj-ea"/>
                <a:cs typeface="NikoshBAN" pitchFamily="2" charset="0"/>
              </a:rPr>
              <a:t>= মৌ আছে।  </a:t>
            </a:r>
            <a:endParaRPr kumimoji="0" lang="en-US" sz="1050" b="1" i="0" u="none" strike="noStrik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5"/>
          <p:cNvSpPr txBox="1">
            <a:spLocks/>
          </p:cNvSpPr>
          <p:nvPr/>
        </p:nvSpPr>
        <p:spPr>
          <a:xfrm>
            <a:off x="2209800" y="3943350"/>
            <a:ext cx="42672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bn-IN" sz="3200" cap="all" dirty="0" smtClean="0">
                <a:latin typeface="NikoshBAN" pitchFamily="2" charset="0"/>
                <a:ea typeface="+mj-ea"/>
                <a:cs typeface="NikoshBAN" pitchFamily="2" charset="0"/>
              </a:rPr>
              <a:t>তোমরা কে কে </a:t>
            </a:r>
            <a:r>
              <a:rPr lang="bn-IN" sz="3200" cap="all" dirty="0" smtClean="0">
                <a:latin typeface="NikoshBAN" pitchFamily="2" charset="0"/>
                <a:cs typeface="NikoshBAN" pitchFamily="2" charset="0"/>
              </a:rPr>
              <a:t>মৌমাছি দেখেছ?</a:t>
            </a:r>
            <a:r>
              <a:rPr lang="bn-IN" sz="3200" cap="all" dirty="0" smtClean="0">
                <a:latin typeface="NikoshBAN" pitchFamily="2" charset="0"/>
                <a:ea typeface="+mj-ea"/>
                <a:cs typeface="NikoshBAN" pitchFamily="2" charset="0"/>
              </a:rPr>
              <a:t>   </a:t>
            </a:r>
            <a:endParaRPr kumimoji="0" lang="en-US" sz="105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1219200" y="324564"/>
            <a:ext cx="6477000" cy="646986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IN" sz="32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এবার আমরা 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মৌমাছির</a:t>
            </a:r>
            <a:r>
              <a:rPr lang="bn-IN" sz="32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অপর নাম জেনে ন</a:t>
            </a:r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িব</a:t>
            </a:r>
            <a:r>
              <a:rPr lang="bn-IN" sz="32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DPE\Desktop\Images\বাংলা\প্রথম\sourc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71588"/>
            <a:ext cx="2971800" cy="2600325"/>
          </a:xfrm>
          <a:prstGeom prst="rect">
            <a:avLst/>
          </a:prstGeom>
          <a:noFill/>
        </p:spPr>
      </p:pic>
      <p:sp>
        <p:nvSpPr>
          <p:cNvPr id="5" name="Curved Down Arrow 4"/>
          <p:cNvSpPr/>
          <p:nvPr/>
        </p:nvSpPr>
        <p:spPr>
          <a:xfrm rot="3724840">
            <a:off x="6974907" y="1664030"/>
            <a:ext cx="1348738" cy="943779"/>
          </a:xfrm>
          <a:prstGeom prst="curved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195269" y="1391364"/>
            <a:ext cx="2971800" cy="646986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মৌমাছির</a:t>
            </a:r>
            <a:r>
              <a:rPr lang="bn-IN" sz="32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অপর নাম</a:t>
            </a:r>
            <a:endParaRPr lang="en-US" sz="32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109669" y="2571750"/>
            <a:ext cx="1669680" cy="154546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946618">
            <a:off x="5362677" y="2962782"/>
            <a:ext cx="1322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অলি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7" grpId="1" animBg="1"/>
      <p:bldP spid="7" grpId="2" animBg="1"/>
      <p:bldP spid="9" grpId="0"/>
      <p:bldP spid="9" grpId="1"/>
      <p:bldP spid="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124200" y="209550"/>
            <a:ext cx="2362200" cy="64698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IN" sz="32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 দেখি ও বলি</a:t>
            </a:r>
            <a:endParaRPr lang="en-US" sz="32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81200" y="3943350"/>
            <a:ext cx="16764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 আসে</a:t>
            </a:r>
            <a:endParaRPr lang="bn-IN" sz="32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3867150"/>
            <a:ext cx="16002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লি হাসে</a:t>
            </a:r>
            <a:endParaRPr lang="bn-IN" sz="32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22" name="Picture 2" descr="C:\Users\DPE\Desktop\Images\বাংলা\প্রথম\sourc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057275"/>
            <a:ext cx="3037114" cy="2657475"/>
          </a:xfrm>
          <a:prstGeom prst="rect">
            <a:avLst/>
          </a:prstGeom>
          <a:noFill/>
        </p:spPr>
      </p:pic>
      <p:pic>
        <p:nvPicPr>
          <p:cNvPr id="30723" name="Picture 3" descr="C:\Users\DPE\Desktop\Images\বাংলা\প্রথম\্ব্ব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76350"/>
            <a:ext cx="3324700" cy="2514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:\Users\DPE\Desktop\Images\বাংলা\প্রথম\sourc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514600"/>
            <a:ext cx="2590800" cy="2266950"/>
          </a:xfrm>
          <a:prstGeom prst="rect">
            <a:avLst/>
          </a:prstGeom>
          <a:noFill/>
        </p:spPr>
      </p:pic>
      <p:pic>
        <p:nvPicPr>
          <p:cNvPr id="4" name="Picture 3" descr="C:\Users\DPE\Desktop\Images\বাংলা\প্রথম\্ব্ব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85750"/>
            <a:ext cx="2743200" cy="2074789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 flipH="1">
            <a:off x="3810000" y="742950"/>
            <a:ext cx="1828800" cy="1143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</a:t>
            </a:r>
            <a:r>
              <a:rPr lang="bn-IN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</a:t>
            </a:r>
            <a:endParaRPr lang="bn-IN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ight Arrow 8"/>
          <p:cNvSpPr/>
          <p:nvPr/>
        </p:nvSpPr>
        <p:spPr>
          <a:xfrm flipH="1">
            <a:off x="3810000" y="2952750"/>
            <a:ext cx="1828800" cy="1143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</a:t>
            </a:r>
            <a:r>
              <a:rPr lang="bn-IN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লি</a:t>
            </a:r>
            <a:endParaRPr lang="bn-IN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6477000" y="1276350"/>
            <a:ext cx="2209800" cy="2438400"/>
          </a:xfrm>
          <a:prstGeom prst="star6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</a:t>
            </a:r>
            <a:endParaRPr 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0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Diagonal Corner Rectangle 2"/>
          <p:cNvSpPr/>
          <p:nvPr/>
        </p:nvSpPr>
        <p:spPr>
          <a:xfrm>
            <a:off x="3200400" y="324564"/>
            <a:ext cx="2362200" cy="64698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IN" sz="32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 দেখি ও বলি</a:t>
            </a:r>
            <a:endParaRPr lang="en-US" sz="32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DPE\Desktop\Images\বাংলা\প্রথম\18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352550"/>
            <a:ext cx="3360738" cy="2209800"/>
          </a:xfrm>
          <a:prstGeom prst="rect">
            <a:avLst/>
          </a:prstGeom>
          <a:noFill/>
        </p:spPr>
      </p:pic>
      <p:pic>
        <p:nvPicPr>
          <p:cNvPr id="31747" name="Picture 3" descr="C:\Users\DPE\Desktop\Images\বাংলা\প্রথম\mango-hd-png-mango-png-png-image-8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428750"/>
            <a:ext cx="2286000" cy="228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76400" y="3867150"/>
            <a:ext cx="16764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 খাই</a:t>
            </a:r>
            <a:endParaRPr lang="bn-IN" sz="32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3891975"/>
            <a:ext cx="16764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তা চাই</a:t>
            </a:r>
            <a:endParaRPr lang="bn-IN" sz="32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:\Users\DPE\Desktop\Images\বাংলা\প্রথম\1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647950"/>
            <a:ext cx="2971800" cy="1954060"/>
          </a:xfrm>
          <a:prstGeom prst="rect">
            <a:avLst/>
          </a:prstGeom>
          <a:noFill/>
        </p:spPr>
      </p:pic>
      <p:pic>
        <p:nvPicPr>
          <p:cNvPr id="4" name="Picture 3" descr="C:\Users\DPE\Desktop\Images\বাংলা\প্রথম\mango-hd-png-mango-png-png-image-8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85750"/>
            <a:ext cx="2286000" cy="2286000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 flipH="1">
            <a:off x="4038600" y="3409950"/>
            <a:ext cx="1828800" cy="1143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</a:t>
            </a:r>
            <a:r>
              <a:rPr lang="bn-IN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তা</a:t>
            </a:r>
            <a:endParaRPr lang="bn-IN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 flipH="1">
            <a:off x="3962400" y="895350"/>
            <a:ext cx="1828800" cy="1143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আ</a:t>
            </a:r>
            <a:r>
              <a:rPr lang="bn-IN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</a:t>
            </a:r>
            <a:endParaRPr lang="bn-IN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6477000" y="1276350"/>
            <a:ext cx="2286000" cy="2438400"/>
          </a:xfrm>
          <a:prstGeom prst="star6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</a:t>
            </a:r>
            <a:endParaRPr 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  <p:bldP spid="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016264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দিয়ে ২টি শব্দ</a:t>
            </a:r>
            <a:r>
              <a:rPr lang="en-US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বল।</a:t>
            </a:r>
            <a:endParaRPr lang="en-US" sz="32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292477"/>
            <a:ext cx="2971800" cy="983873"/>
          </a:xfrm>
          <a:prstGeom prst="cloudCallout">
            <a:avLst>
              <a:gd name="adj1" fmla="val 65614"/>
              <a:gd name="adj2" fmla="val 81209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895FEA-357A-48CA-ABC5-032A14D87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85750"/>
            <a:ext cx="2286000" cy="138739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0" name="Pentagon 9"/>
          <p:cNvSpPr/>
          <p:nvPr/>
        </p:nvSpPr>
        <p:spPr>
          <a:xfrm>
            <a:off x="1371600" y="1962150"/>
            <a:ext cx="1676400" cy="83820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শাপলা দল</a:t>
            </a:r>
            <a:endParaRPr lang="en-US" sz="2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1371600" y="3333750"/>
            <a:ext cx="1676400" cy="838200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টগর দল</a:t>
            </a:r>
            <a:endParaRPr lang="en-US" sz="28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311664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দিয়ে ২টি শব্দ</a:t>
            </a:r>
            <a:r>
              <a:rPr lang="en-US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বল।</a:t>
            </a:r>
            <a:endParaRPr lang="en-US" sz="3200" b="1" dirty="0">
              <a:solidFill>
                <a:srgbClr val="002060"/>
              </a:solidFill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 1 2"/>
          <p:cNvSpPr/>
          <p:nvPr/>
        </p:nvSpPr>
        <p:spPr>
          <a:xfrm>
            <a:off x="914400" y="1352550"/>
            <a:ext cx="3276600" cy="1905000"/>
          </a:xfrm>
          <a:prstGeom prst="irregularSeal1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IN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পড়ি ও লিখি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24400" y="2038350"/>
          <a:ext cx="914400" cy="771525"/>
        </p:xfrm>
        <a:graphic>
          <a:graphicData uri="http://schemas.openxmlformats.org/presentationml/2006/ole">
            <p:oleObj spid="_x0000_s32770" name="Packager Shell Object" showAsIcon="1" r:id="rId4" imgW="914400" imgH="771480" progId="Package">
              <p:embed/>
            </p:oleObj>
          </a:graphicData>
        </a:graphic>
      </p:graphicFrame>
      <p:pic>
        <p:nvPicPr>
          <p:cNvPr id="32771" name="Picture 3" descr="C:\Users\DPE\Desktop\Images\বাংলা\প্রথম\abstract-flower-png-colorful-floral-designs-png-transparent-png-abstract-floral-png-920_1600.p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819150"/>
            <a:ext cx="1512047" cy="3505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14600" y="2495550"/>
            <a:ext cx="6172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 আ </a:t>
            </a:r>
            <a:r>
              <a:rPr lang="bn-IN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বর্ণ দুইটি তোমাদের খাতায় লেখ।</a:t>
            </a:r>
            <a:endParaRPr lang="en-US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386179"/>
            <a:ext cx="3733800" cy="983873"/>
          </a:xfrm>
          <a:prstGeom prst="cloudCallout">
            <a:avLst>
              <a:gd name="adj1" fmla="val -25633"/>
              <a:gd name="adj2" fmla="val 84414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 descr="C:\Users\DPE\Desktop\Images\New folder\illustration-pair-little-girls-coloring-kinder-garden-color-stylized-young-team-work-activity-97813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91703"/>
            <a:ext cx="2209800" cy="189904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2" name="Rectangle 11"/>
          <p:cNvSpPr/>
          <p:nvPr/>
        </p:nvSpPr>
        <p:spPr>
          <a:xfrm>
            <a:off x="2514600" y="3181350"/>
            <a:ext cx="5181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পাশের সহপাঠীর সাথে মিলিয়ে নাও।</a:t>
            </a:r>
            <a:endParaRPr lang="en-US" sz="3200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400" b="1" i="0" u="sng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উপস্থাপনায়</a:t>
            </a:r>
            <a:endParaRPr kumimoji="0" lang="en-US" sz="4400" b="1" i="0" u="sng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200151"/>
            <a:ext cx="4648200" cy="33527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utonnyMJ" pitchFamily="2" charset="0"/>
              <a:ea typeface="+mn-ea"/>
              <a:cs typeface="SutonnyMJ" pitchFamily="2" charset="0"/>
            </a:endParaRPr>
          </a:p>
          <a:p>
            <a:pPr algn="ctr"/>
            <a:r>
              <a:rPr lang="bn-IN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মোঃ হোসেন আলী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(সহকারী শিক্ষক)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পূর্ব পয়ড়াঙ্গা সরকারি প্রাথমিক বিদ্যালয়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নাগেশ্বরী, কুড়িগ্রাম। </a:t>
            </a:r>
          </a:p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মোবাইল-০১৭৬৮-৮৩৮৩৪৯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E-mail: nkbhossain@gmail.com</a:t>
            </a:r>
            <a:endParaRPr lang="en-US" sz="1200" b="1" dirty="0" smtClean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1" descr="E:\All Data\Edited Photos\Hossai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200150"/>
            <a:ext cx="2590800" cy="3352800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9" name="Picture 1" descr="C:\Users\DPE\Desktop\Images\বাংলা\towkir97_1313818390_1-mohdfiendblog_1220160486_1-Rajonigandh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23950"/>
            <a:ext cx="1066800" cy="34375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590550"/>
            <a:ext cx="6705600" cy="383177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1981200" y="1897303"/>
            <a:ext cx="3048000" cy="15696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 বাংলা বইয়ের ১১ পৃষ্ঠা খোলো।</a:t>
            </a:r>
          </a:p>
          <a:p>
            <a:pPr algn="ctr"/>
            <a:r>
              <a:rPr lang="bn-IN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আমার সাথে পড়।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pic>
        <p:nvPicPr>
          <p:cNvPr id="33794" name="Picture 2" descr="C:\Users\DPE\Desktop\Images\বাংলা\প্রথম\ুপপপ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993321"/>
            <a:ext cx="2667000" cy="2940212"/>
          </a:xfrm>
          <a:prstGeom prst="rect">
            <a:avLst/>
          </a:prstGeom>
          <a:noFill/>
        </p:spPr>
      </p:pic>
      <p:pic>
        <p:nvPicPr>
          <p:cNvPr id="33795" name="Picture 3" descr="C:\Users\DPE\Desktop\Images\বাংলা\প্রথম\abstract-flower-png-colorful-floral-designs-png-transparent-png-abstract-floral-png-920_1600.p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590550"/>
            <a:ext cx="1409700" cy="385306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200400" y="339864"/>
            <a:ext cx="2209800" cy="707886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b="1" spc="1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মূল্যায়ণ</a:t>
            </a:r>
            <a:endParaRPr lang="en-US" sz="4000" b="1" spc="1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580" y="137191"/>
            <a:ext cx="2307020" cy="165632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71600" y="24441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spc="600" dirty="0" smtClean="0">
                <a:latin typeface="NikoshBAN" pitchFamily="2" charset="0"/>
                <a:cs typeface="NikoshBAN" pitchFamily="2" charset="0"/>
              </a:rPr>
              <a:t>আমার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0" y="328237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spc="600" dirty="0" smtClean="0">
                <a:latin typeface="NikoshBAN" pitchFamily="2" charset="0"/>
                <a:cs typeface="NikoshBAN" pitchFamily="2" charset="0"/>
              </a:rPr>
              <a:t>কুরআন</a:t>
            </a:r>
            <a:endParaRPr lang="en-US" sz="3200" b="1" spc="600" dirty="0" smtClean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9000" y="328237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bn-IN" sz="3200" b="1" spc="600" dirty="0" smtClean="0">
                <a:latin typeface="NikoshBAN" pitchFamily="2" charset="0"/>
                <a:cs typeface="NikoshBAN" pitchFamily="2" charset="0"/>
              </a:rPr>
              <a:t>আদর</a:t>
            </a:r>
            <a:endParaRPr lang="en-US" sz="3200" b="1" spc="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3429000" y="244417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bn-IN" sz="3200" b="1" spc="600" dirty="0" smtClean="0">
                <a:latin typeface="NikoshBAN" pitchFamily="2" charset="0"/>
                <a:cs typeface="NikoshBAN" pitchFamily="2" charset="0"/>
              </a:rPr>
              <a:t>আপন</a:t>
            </a:r>
            <a:endParaRPr lang="en-US" sz="3200" b="1" spc="6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1447800" y="1581150"/>
            <a:ext cx="350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 বর্ণটিতে গোল দাগ দাও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71600" y="249555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29000" y="249555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81200" y="333375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Oval 21"/>
          <p:cNvSpPr/>
          <p:nvPr/>
        </p:nvSpPr>
        <p:spPr>
          <a:xfrm>
            <a:off x="3429000" y="333375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/>
      <p:bldP spid="13" grpId="0"/>
      <p:bldP spid="14" grpId="0"/>
      <p:bldP spid="20" grpId="0"/>
      <p:bldP spid="11" grpId="0" animBg="1"/>
      <p:bldP spid="16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42875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457200" y="361950"/>
            <a:ext cx="4267200" cy="2362200"/>
          </a:xfrm>
          <a:prstGeom prst="upArrow">
            <a:avLst/>
          </a:prstGeom>
          <a:solidFill>
            <a:srgbClr val="92D050"/>
          </a:solidFill>
          <a:ln w="76200"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2" name="Picture 4" descr="Home work এর ছবির ফলাফ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9476" y="361950"/>
            <a:ext cx="2907323" cy="23622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905000" y="3308687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</a:t>
            </a:r>
            <a:r>
              <a:rPr lang="bn-IN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বর্ণটি সুন্দর করে লিখে রং করবে।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133350"/>
            <a:ext cx="8839200" cy="48768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8150"/>
            <a:ext cx="7086600" cy="304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28600" y="3368754"/>
            <a:ext cx="8534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IN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তোমাদের সবাইকে </a:t>
            </a:r>
            <a:r>
              <a:rPr lang="bn-BD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9" name="Picture 1" descr="C:\Users\DPE\Desktop\Images\বাংলা\প্রথম\ব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742950"/>
            <a:ext cx="2819400" cy="36576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rved Right Arrow 9"/>
          <p:cNvSpPr/>
          <p:nvPr/>
        </p:nvSpPr>
        <p:spPr>
          <a:xfrm rot="20147537">
            <a:off x="4176346" y="1053817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20700444">
            <a:off x="5142834" y="1023628"/>
            <a:ext cx="2433260" cy="609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শ্রেণিঃ প্রথম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Curved Right Arrow 12"/>
          <p:cNvSpPr/>
          <p:nvPr/>
        </p:nvSpPr>
        <p:spPr>
          <a:xfrm rot="20147537">
            <a:off x="4328746" y="1781591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 rot="20147537">
            <a:off x="4481146" y="2543591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 rot="20147537">
            <a:off x="4633546" y="3304798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0700444">
            <a:off x="5294899" y="1782668"/>
            <a:ext cx="2452863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বিষয়ঃ বাংলা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 rot="20700444">
            <a:off x="5447300" y="2544668"/>
            <a:ext cx="2452863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পাঠঃ ৭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 rot="20700444">
            <a:off x="5599699" y="3306668"/>
            <a:ext cx="2452863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বর্ণ শিখিঃ অ আ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urved Right Arrow 18"/>
          <p:cNvSpPr/>
          <p:nvPr/>
        </p:nvSpPr>
        <p:spPr>
          <a:xfrm rot="20147537">
            <a:off x="4785946" y="4067591"/>
            <a:ext cx="826801" cy="1047711"/>
          </a:xfrm>
          <a:prstGeom prst="curvedRightArrow">
            <a:avLst>
              <a:gd name="adj1" fmla="val 25000"/>
              <a:gd name="adj2" fmla="val 50000"/>
              <a:gd name="adj3" fmla="val 2030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rot="20700444">
            <a:off x="5752099" y="4093654"/>
            <a:ext cx="2452863" cy="609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পৃষ্ঠাঃ ১১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 rot="20700444">
            <a:off x="3672856" y="182931"/>
            <a:ext cx="1997747" cy="1163229"/>
          </a:xfrm>
          <a:prstGeom prst="ellipse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32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76400" y="285750"/>
            <a:ext cx="5562600" cy="4470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</a:t>
            </a:r>
            <a:r>
              <a:rPr lang="bn-IN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সো,</a:t>
            </a:r>
            <a:r>
              <a:rPr lang="bn-BD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সবাই মিলে একটি ভিডিও </a:t>
            </a:r>
            <a:r>
              <a:rPr lang="en-US" sz="2800" b="1" u="sng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28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b="1" u="sng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02" y="971550"/>
            <a:ext cx="840698" cy="854710"/>
          </a:xfrm>
          <a:prstGeom prst="rect">
            <a:avLst/>
          </a:prstGeom>
        </p:spPr>
      </p:pic>
      <p:sp>
        <p:nvSpPr>
          <p:cNvPr id="20" name="Text Placeholder 16"/>
          <p:cNvSpPr txBox="1">
            <a:spLocks/>
          </p:cNvSpPr>
          <p:nvPr/>
        </p:nvSpPr>
        <p:spPr>
          <a:xfrm>
            <a:off x="1143000" y="2190750"/>
            <a:ext cx="6781800" cy="62031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সোনামণিরা, ভিডিওটিতে কী দেখেছো বলতে পারো?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22" name="Title 15"/>
          <p:cNvSpPr txBox="1">
            <a:spLocks/>
          </p:cNvSpPr>
          <p:nvPr/>
        </p:nvSpPr>
        <p:spPr>
          <a:xfrm>
            <a:off x="1752600" y="2847976"/>
            <a:ext cx="51816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সবাই গান করছে। আর অনেকগুলো </a:t>
            </a:r>
            <a:r>
              <a:rPr kumimoji="0" lang="bn-IN" sz="12800" b="1" i="0" u="none" strike="noStrike" kern="1200" cap="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বর্ণ।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Object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267200" y="1114425"/>
          <a:ext cx="914400" cy="771525"/>
        </p:xfrm>
        <a:graphic>
          <a:graphicData uri="http://schemas.openxmlformats.org/presentationml/2006/ole">
            <p:oleObj spid="_x0000_s1032" name="Packager Shell Object" showAsIcon="1" r:id="rId4" imgW="914400" imgH="771480" progId="Package">
              <p:embed/>
            </p:oleObj>
          </a:graphicData>
        </a:graphic>
      </p:graphicFrame>
      <p:sp>
        <p:nvSpPr>
          <p:cNvPr id="14" name="Title 15"/>
          <p:cNvSpPr txBox="1">
            <a:spLocks/>
          </p:cNvSpPr>
          <p:nvPr/>
        </p:nvSpPr>
        <p:spPr>
          <a:xfrm>
            <a:off x="3352800" y="3409950"/>
            <a:ext cx="19050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সঠিক বলেছ।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1317" y="517136"/>
            <a:ext cx="1295400" cy="12763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946618">
            <a:off x="325020" y="825791"/>
            <a:ext cx="856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153790">
            <a:off x="758690" y="393126"/>
            <a:ext cx="742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 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905000" y="819150"/>
            <a:ext cx="5486400" cy="3581400"/>
          </a:xfrm>
          <a:prstGeom prst="ellipse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09800" y="971550"/>
            <a:ext cx="4876800" cy="3276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90800" y="1681936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b="1" kern="1700" spc="140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 আজ পড়ব</a:t>
            </a:r>
          </a:p>
          <a:p>
            <a:pPr algn="ctr"/>
            <a:r>
              <a:rPr lang="bn-IN" sz="4000" b="1" kern="1700" spc="140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বর্ণ শিখি</a:t>
            </a:r>
          </a:p>
          <a:p>
            <a:pPr algn="ctr"/>
            <a:r>
              <a:rPr lang="bn-IN" sz="4800" b="1" kern="1700" spc="140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অ আ</a:t>
            </a:r>
            <a:r>
              <a:rPr lang="bn-IN" sz="4800" b="1" spc="140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spc="140" dirty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0" y="2063175"/>
            <a:ext cx="4800600" cy="646331"/>
          </a:xfrm>
          <a:prstGeom prst="rect">
            <a:avLst/>
          </a:prstGeom>
          <a:noFill/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285750"/>
            <a:ext cx="8382000" cy="523220"/>
          </a:xfrm>
          <a:prstGeom prst="rect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u="sng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শোনা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IN" sz="28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295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.১.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বাক্যে ও শব্দে বাংলা বর্ণমালার ধ্বণি মনোযোগ সহকারে শুনবে ও মনে রাখবে।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42875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u="sng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বলা</a:t>
            </a:r>
            <a:endParaRPr lang="bn-IN" b="1" u="sng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88595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বাক্যে ও শব্দে বাংলা বর্ণমালার ধ্বণি স্পষ্ট ও শুদ্ধভাবে বলতে </a:t>
            </a:r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পারবে।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249555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u="sng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পড়া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296293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নিজের লেখা বর্ণ চিনে পড়তে পারবে।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357253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u="sng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লেখা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402973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 </a:t>
            </a:r>
            <a:r>
              <a:rPr lang="bn-IN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স্পষ্ট ও সঠিক আকৃতিতে বাংলা বর্ণমালা লিখতে </a:t>
            </a:r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পারবে।</a:t>
            </a:r>
            <a:endParaRPr lang="bn-IN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228600" y="209550"/>
            <a:ext cx="2362200" cy="64698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IN" sz="32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ছবি দেখি</a:t>
            </a:r>
            <a:endParaRPr lang="en-US" sz="32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2190750"/>
            <a:ext cx="16002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লাল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ছাগল</a:t>
            </a:r>
            <a:endParaRPr lang="bn-IN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487" name="Picture 7" descr="C:\Users\DPE\Desktop\Images\বাংলা\প্রথম\36173975-goat-domesticated-brown-color-top-view-isolated-over-white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2551" y="2495550"/>
            <a:ext cx="1997849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8" name="Picture 8" descr="C:\Users\DPE\Desktop\Images\বাংলা\প্রথম\fd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285750"/>
            <a:ext cx="2057400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391400" y="2038350"/>
            <a:ext cx="13716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সাদা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ছাগল</a:t>
            </a:r>
            <a:endParaRPr lang="bn-IN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334530"/>
            <a:ext cx="15240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কালো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ছাগল</a:t>
            </a:r>
            <a:endParaRPr lang="bn-IN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400" y="4400550"/>
            <a:ext cx="16002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বাদামী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ছাগল</a:t>
            </a:r>
            <a:endParaRPr lang="bn-IN" sz="28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490" name="Picture 10" descr="C:\Users\DPE\Desktop\Images\বাংলা\প্রথম\580b57fbd9996e24bc43bc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3316" y="285750"/>
            <a:ext cx="2005884" cy="16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91" name="Picture 11" descr="C:\Users\DPE\Desktop\Images\বাংলা\প্রথম\হ্বহ6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2419350"/>
            <a:ext cx="2057400" cy="175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 descr="C:\Users\DPE\Desktop\Images\বাংলা\প্রথম\36173975-goat-domesticated-brown-color-top-view-isolated-over-white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514350"/>
            <a:ext cx="1634604" cy="137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8" descr="C:\Users\DPE\Desktop\Images\বাংলা\প্রথম\fd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514350"/>
            <a:ext cx="1683327" cy="137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0" descr="C:\Users\DPE\Desktop\Images\বাংলা\প্রথম\580b57fbd9996e24bc43bc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514350"/>
            <a:ext cx="1719330" cy="144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1" descr="C:\Users\DPE\Desktop\Images\বাংলা\প্রথম\হ্বহ6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514350"/>
            <a:ext cx="1699591" cy="144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16"/>
          <p:cNvSpPr txBox="1">
            <a:spLocks/>
          </p:cNvSpPr>
          <p:nvPr/>
        </p:nvSpPr>
        <p:spPr>
          <a:xfrm>
            <a:off x="1143000" y="2190750"/>
            <a:ext cx="6781800" cy="62031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সোনামণিরা, উপরের ছবিতে কী দেখলে বলতে পারো?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9" name="Title 15"/>
          <p:cNvSpPr txBox="1">
            <a:spLocks/>
          </p:cNvSpPr>
          <p:nvPr/>
        </p:nvSpPr>
        <p:spPr>
          <a:xfrm>
            <a:off x="1219200" y="2847976"/>
            <a:ext cx="66294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ছাগলের ছবি। লাল, সাদা, কালো আর বাদামী ছাগল।</a:t>
            </a: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5"/>
          <p:cNvSpPr txBox="1">
            <a:spLocks/>
          </p:cNvSpPr>
          <p:nvPr/>
        </p:nvSpPr>
        <p:spPr>
          <a:xfrm>
            <a:off x="3352800" y="3409950"/>
            <a:ext cx="1905000" cy="638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800" b="1" cap="all" dirty="0" smtClean="0">
                <a:latin typeface="NikoshBAN" pitchFamily="2" charset="0"/>
                <a:ea typeface="+mj-ea"/>
                <a:cs typeface="NikoshBAN" pitchFamily="2" charset="0"/>
              </a:rPr>
              <a:t>সঠিক বলেছ।</a:t>
            </a: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/>
            </a:r>
            <a:b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219200" y="324564"/>
            <a:ext cx="6477000" cy="64698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IN" sz="32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এবার আমরা ছাগলের অপর নাম জেনে নেই।</a:t>
            </a:r>
            <a:endParaRPr lang="en-US" sz="32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rved Down Arrow 4"/>
          <p:cNvSpPr/>
          <p:nvPr/>
        </p:nvSpPr>
        <p:spPr>
          <a:xfrm rot="3724840">
            <a:off x="7427838" y="1664030"/>
            <a:ext cx="1348738" cy="943779"/>
          </a:xfrm>
          <a:prstGeom prst="curved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554" name="Picture 2" descr="C:\Users\DPE\Desktop\Images\বাংলা\প্রথম\্ব্ব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1276350"/>
            <a:ext cx="3781425" cy="2114550"/>
          </a:xfrm>
          <a:prstGeom prst="rect">
            <a:avLst/>
          </a:prstGeom>
          <a:noFill/>
        </p:spPr>
      </p:pic>
      <p:sp>
        <p:nvSpPr>
          <p:cNvPr id="4" name="Round Diagonal Corner Rectangle 3"/>
          <p:cNvSpPr/>
          <p:nvPr/>
        </p:nvSpPr>
        <p:spPr>
          <a:xfrm>
            <a:off x="4953000" y="1391364"/>
            <a:ext cx="2667000" cy="64698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IN" sz="32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ছাগলের অপর নাম</a:t>
            </a:r>
            <a:endParaRPr lang="en-US" sz="3200" b="1" dirty="0" smtClean="0">
              <a:ln w="1905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562600" y="2571750"/>
            <a:ext cx="1669680" cy="1545460"/>
          </a:xfrm>
          <a:prstGeom prst="ellipse">
            <a:avLst/>
          </a:prstGeom>
          <a:solidFill>
            <a:srgbClr val="92D050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946618">
            <a:off x="5815608" y="2962782"/>
            <a:ext cx="1322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অজ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4" grpId="0" animBg="1"/>
      <p:bldP spid="7" grpId="0" animBg="1"/>
      <p:bldP spid="7" grpId="1" animBg="1"/>
      <p:bldP spid="7" grpId="2" animBg="1"/>
      <p:bldP spid="8" grpId="0"/>
      <p:bldP spid="8" grpId="1"/>
      <p:bldP spid="8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6432</TotalTime>
  <Words>396</Words>
  <Application>Microsoft Office PowerPoint</Application>
  <PresentationFormat>On-screen Show (16:9)</PresentationFormat>
  <Paragraphs>100</Paragraphs>
  <Slides>23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DPE</cp:lastModifiedBy>
  <cp:revision>1933</cp:revision>
  <dcterms:created xsi:type="dcterms:W3CDTF">2006-08-16T00:00:00Z</dcterms:created>
  <dcterms:modified xsi:type="dcterms:W3CDTF">2020-04-06T18:58:52Z</dcterms:modified>
</cp:coreProperties>
</file>