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8" r:id="rId10"/>
    <p:sldId id="280" r:id="rId11"/>
    <p:sldId id="281" r:id="rId12"/>
    <p:sldId id="282" r:id="rId13"/>
    <p:sldId id="270" r:id="rId14"/>
    <p:sldId id="271" r:id="rId15"/>
    <p:sldId id="283" r:id="rId16"/>
    <p:sldId id="285" r:id="rId17"/>
    <p:sldId id="286" r:id="rId18"/>
    <p:sldId id="287" r:id="rId19"/>
    <p:sldId id="28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727176" rtl="0" eaLnBrk="1" latinLnBrk="0" hangingPunct="1">
      <a:defRPr sz="1431" kern="1200">
        <a:solidFill>
          <a:schemeClr val="tx1"/>
        </a:solidFill>
        <a:latin typeface="+mn-lt"/>
        <a:ea typeface="+mn-ea"/>
        <a:cs typeface="+mn-cs"/>
      </a:defRPr>
    </a:lvl1pPr>
    <a:lvl2pPr marL="363587" algn="l" defTabSz="727176" rtl="0" eaLnBrk="1" latinLnBrk="0" hangingPunct="1">
      <a:defRPr sz="1431" kern="1200">
        <a:solidFill>
          <a:schemeClr val="tx1"/>
        </a:solidFill>
        <a:latin typeface="+mn-lt"/>
        <a:ea typeface="+mn-ea"/>
        <a:cs typeface="+mn-cs"/>
      </a:defRPr>
    </a:lvl2pPr>
    <a:lvl3pPr marL="727176" algn="l" defTabSz="727176" rtl="0" eaLnBrk="1" latinLnBrk="0" hangingPunct="1">
      <a:defRPr sz="1431" kern="1200">
        <a:solidFill>
          <a:schemeClr val="tx1"/>
        </a:solidFill>
        <a:latin typeface="+mn-lt"/>
        <a:ea typeface="+mn-ea"/>
        <a:cs typeface="+mn-cs"/>
      </a:defRPr>
    </a:lvl3pPr>
    <a:lvl4pPr marL="1090764" algn="l" defTabSz="727176" rtl="0" eaLnBrk="1" latinLnBrk="0" hangingPunct="1">
      <a:defRPr sz="1431" kern="1200">
        <a:solidFill>
          <a:schemeClr val="tx1"/>
        </a:solidFill>
        <a:latin typeface="+mn-lt"/>
        <a:ea typeface="+mn-ea"/>
        <a:cs typeface="+mn-cs"/>
      </a:defRPr>
    </a:lvl4pPr>
    <a:lvl5pPr marL="1454353" algn="l" defTabSz="727176" rtl="0" eaLnBrk="1" latinLnBrk="0" hangingPunct="1">
      <a:defRPr sz="1431" kern="1200">
        <a:solidFill>
          <a:schemeClr val="tx1"/>
        </a:solidFill>
        <a:latin typeface="+mn-lt"/>
        <a:ea typeface="+mn-ea"/>
        <a:cs typeface="+mn-cs"/>
      </a:defRPr>
    </a:lvl5pPr>
    <a:lvl6pPr marL="1817940" algn="l" defTabSz="727176" rtl="0" eaLnBrk="1" latinLnBrk="0" hangingPunct="1">
      <a:defRPr sz="1431" kern="1200">
        <a:solidFill>
          <a:schemeClr val="tx1"/>
        </a:solidFill>
        <a:latin typeface="+mn-lt"/>
        <a:ea typeface="+mn-ea"/>
        <a:cs typeface="+mn-cs"/>
      </a:defRPr>
    </a:lvl6pPr>
    <a:lvl7pPr marL="2181527" algn="l" defTabSz="727176" rtl="0" eaLnBrk="1" latinLnBrk="0" hangingPunct="1">
      <a:defRPr sz="1431" kern="1200">
        <a:solidFill>
          <a:schemeClr val="tx1"/>
        </a:solidFill>
        <a:latin typeface="+mn-lt"/>
        <a:ea typeface="+mn-ea"/>
        <a:cs typeface="+mn-cs"/>
      </a:defRPr>
    </a:lvl7pPr>
    <a:lvl8pPr marL="2545115" algn="l" defTabSz="727176" rtl="0" eaLnBrk="1" latinLnBrk="0" hangingPunct="1">
      <a:defRPr sz="1431" kern="1200">
        <a:solidFill>
          <a:schemeClr val="tx1"/>
        </a:solidFill>
        <a:latin typeface="+mn-lt"/>
        <a:ea typeface="+mn-ea"/>
        <a:cs typeface="+mn-cs"/>
      </a:defRPr>
    </a:lvl8pPr>
    <a:lvl9pPr marL="2908704" algn="l" defTabSz="727176" rtl="0" eaLnBrk="1" latinLnBrk="0" hangingPunct="1">
      <a:defRPr sz="14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FF66CC"/>
    <a:srgbClr val="FF0066"/>
    <a:srgbClr val="FF99CC"/>
    <a:srgbClr val="FEE938"/>
    <a:srgbClr val="4174E5"/>
    <a:srgbClr val="C5B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3C733-A7EA-47AF-93EF-A6BA38E89570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1106-8CCB-43DC-8CF2-931FC851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4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1106-8CCB-43DC-8CF2-931FC851E5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2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1106-8CCB-43DC-8CF2-931FC851E5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1106-8CCB-43DC-8CF2-931FC851E5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8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1106-8CCB-43DC-8CF2-931FC851E5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7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1106-8CCB-43DC-8CF2-931FC851E5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1680-2B5B-46BE-A0EE-3818C0D63871}" type="datetime1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বি. দ্র. আমাদের আলোচ্য বিষয়: প্রথাগত বাংলা ব্যাকরণ।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2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54F-7BF6-4AAB-8A60-D6C71113DEB5}" type="datetime1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বি. দ্র. আমাদের আলোচ্য বিষয়: প্রথাগত বাংলা ব্যাকরণ।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9308-7669-4D6E-A67E-6FBC9D7540FB}" type="datetime1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বি. দ্র. আমাদের আলোচ্য বিষয়: প্রথাগত বাংলা ব্যাকরণ।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4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91F-0776-4A1F-B02E-62FE29AE1DB8}" type="datetime1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বি. দ্র. আমাদের আলোচ্য বিষয়: প্রথাগত বাংলা ব্যাকরণ।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5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3C5C-AE7F-4B5E-BB79-44E6296DCA37}" type="datetime1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বি. দ্র. আমাদের আলোচ্য বিষয়: প্রথাগত বাংলা ব্যাকরণ।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7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43E2-E156-484F-BC13-F31DD29234B7}" type="datetime1">
              <a:rPr lang="en-US" smtClean="0"/>
              <a:t>06-Apr-20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বি. দ্র. আমাদের আলোচ্য বিষয়: প্রথাগত বাংলা ব্যাকরণ।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3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43B9-8ECA-45A5-BFAE-D72D3765D8D3}" type="datetime1">
              <a:rPr lang="en-US" smtClean="0"/>
              <a:t>06-Apr-20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বি. দ্র. আমাদের আলোচ্য বিষয়: প্রথাগত বাংলা ব্যাকরণ।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0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4C70-3624-4A25-A77C-64A3D08CDD44}" type="datetime1">
              <a:rPr lang="en-US" smtClean="0"/>
              <a:t>06-Apr-20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বি. দ্র. আমাদের আলোচ্য বিষয়: প্রথাগত বাংলা ব্যাকরণ।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C06-FA07-495D-9AC2-A28999F24F1D}" type="datetime1">
              <a:rPr lang="en-US" smtClean="0"/>
              <a:t>06-Apr-20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বি. দ্র. আমাদের আলোচ্য বিষয়: প্রথাগত বাংলা ব্যাকরণ।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6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D41E-7D2E-4286-AEEB-FBBA1AF18842}" type="datetime1">
              <a:rPr lang="en-US" smtClean="0"/>
              <a:t>06-Apr-20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বি. দ্র. আমাদের আলোচ্য বিষয়: প্রথাগত বাংলা ব্যাকরণ।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969E-DEB0-4A22-A5A4-F28CB2206544}" type="datetime1">
              <a:rPr lang="en-US" smtClean="0"/>
              <a:t>06-Apr-20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বি. দ্র. আমাদের আলোচ্য বিষয়: প্রথাগত বাংলা ব্যাকরণ।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89"/>
            </a:gs>
            <a:gs pos="4000">
              <a:srgbClr val="FF0000"/>
            </a:gs>
            <a:gs pos="15000">
              <a:srgbClr val="FFC000"/>
            </a:gs>
            <a:gs pos="15000">
              <a:schemeClr val="bg1"/>
            </a:gs>
            <a:gs pos="84000">
              <a:srgbClr val="00B050"/>
            </a:gs>
            <a:gs pos="54000">
              <a:srgbClr val="FFFF00">
                <a:alpha val="61000"/>
              </a:srgbClr>
            </a:gs>
            <a:gs pos="100000">
              <a:schemeClr val="accent6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B9CD1-F09B-48E9-8143-5A324F8B4ADC}" type="datetime1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বি. দ্র. আমাদের আলোচ্য বিষয়: প্রথাগত বাংলা ব্যাকরণ।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BD8C2-AC7D-461A-A7E6-A0D4A0221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3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90962" y="6356351"/>
            <a:ext cx="324387" cy="365125"/>
          </a:xfrm>
        </p:spPr>
        <p:txBody>
          <a:bodyPr/>
          <a:lstStyle/>
          <a:p>
            <a:fld id="{5ADBD8C2-AC7D-461A-A7E6-A0D4A0221D3D}" type="slidenum">
              <a:rPr lang="en-US" b="1" smtClean="0">
                <a:solidFill>
                  <a:srgbClr val="FF0000"/>
                </a:solidFill>
              </a:rPr>
              <a:t>1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16815" cy="365125"/>
          </a:xfrm>
        </p:spPr>
        <p:txBody>
          <a:bodyPr/>
          <a:lstStyle/>
          <a:p>
            <a:fld id="{7CC02FF1-A592-458C-AF0B-DB6CD970D36E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668065" cy="365125"/>
          </a:xfrm>
        </p:spPr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8443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55451" cy="365125"/>
          </a:xfrm>
        </p:spPr>
        <p:txBody>
          <a:bodyPr/>
          <a:lstStyle/>
          <a:p>
            <a:fld id="{42585C06-FA07-495D-9AC2-A28999F24F1D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19103" y="6356351"/>
            <a:ext cx="3088516" cy="365125"/>
          </a:xfrm>
        </p:spPr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6568" y="6356351"/>
            <a:ext cx="388781" cy="365125"/>
          </a:xfrm>
        </p:spPr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10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5010" y="1468198"/>
            <a:ext cx="67098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কণ্ঠধ্বনি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হচ্ছে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ফুসফুস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থেকে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বাতাস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বের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হবার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সময়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স্বরতন্ত্রীর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কম্পন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মুখ-গহ্বর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জিহ্বা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দাঁত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ঠোঁট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নাক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প্রভৃতির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সাহায্যে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যে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বিচিত্র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ধ্বনির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সৃষ্টি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করে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তাকে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কণ্ঠধ্বনি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বলে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।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যেমন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:</a:t>
            </a:r>
            <a:endParaRPr lang="en-US" sz="4400" dirty="0">
              <a:solidFill>
                <a:srgbClr val="7030A0"/>
              </a:solidFill>
              <a:cs typeface="Ekushey Azad" panose="03080603080002020207" pitchFamily="66"/>
            </a:endParaRPr>
          </a:p>
        </p:txBody>
      </p:sp>
      <p:pic>
        <p:nvPicPr>
          <p:cNvPr id="6" name="ban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73262" y="5030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9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C06-FA07-495D-9AC2-A28999F24F1D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11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642" y="2021982"/>
            <a:ext cx="7418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শব্দ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কী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অথবা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শব্দ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কাকে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বলে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459" y="3760625"/>
            <a:ext cx="775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অভিমত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জানাও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 flipH="1">
            <a:off x="244698" y="476520"/>
            <a:ext cx="1068947" cy="109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 flipH="1">
            <a:off x="435733" y="5291072"/>
            <a:ext cx="1069119" cy="1032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>
            <a:off x="7774549" y="5250289"/>
            <a:ext cx="1161770" cy="1189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>
            <a:off x="7759523" y="399245"/>
            <a:ext cx="1075383" cy="11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39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9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9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9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9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C06-FA07-495D-9AC2-A28999F24F1D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12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5010" y="1596988"/>
            <a:ext cx="67098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এক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বা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একাধিক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কণ্ঠধ্বনি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মিলে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যখন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কোনো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অর্থ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প্রকাশক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একক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গঠন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করে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তখন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ব্যাকরণের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ভাষায়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তাকে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শব্দ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বলে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।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যেমন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:</a:t>
            </a:r>
            <a:endParaRPr lang="en-US" sz="4400" dirty="0">
              <a:solidFill>
                <a:srgbClr val="7030A0"/>
              </a:solidFill>
              <a:cs typeface="Ekushey Azad" panose="03080603080002020207" pitchFamily="66"/>
            </a:endParaRPr>
          </a:p>
        </p:txBody>
      </p:sp>
      <p:pic>
        <p:nvPicPr>
          <p:cNvPr id="10" name="Shob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73262" y="5056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4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13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891057" cy="365125"/>
          </a:xfrm>
        </p:spPr>
        <p:txBody>
          <a:bodyPr/>
          <a:lstStyle/>
          <a:p>
            <a:fld id="{04E5BC22-571E-432A-86B4-2720C97C51D5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037" y="2034862"/>
            <a:ext cx="7495504" cy="14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7127" y="1957587"/>
            <a:ext cx="7495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বাক্য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কী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অথবা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বাক্য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কাকে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বলে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459" y="3760625"/>
            <a:ext cx="775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অভিমত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জানাও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 flipH="1">
            <a:off x="244698" y="476520"/>
            <a:ext cx="1068947" cy="1094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 flipH="1">
            <a:off x="435733" y="5291072"/>
            <a:ext cx="1069119" cy="1032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>
            <a:off x="7774549" y="5250289"/>
            <a:ext cx="1161770" cy="1189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>
            <a:off x="7759523" y="399245"/>
            <a:ext cx="1075383" cy="11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14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891057" cy="365125"/>
          </a:xfrm>
        </p:spPr>
        <p:txBody>
          <a:bodyPr/>
          <a:lstStyle/>
          <a:p>
            <a:fld id="{A2EC6C5E-5509-4E91-B63A-D1F322FABEA4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5010" y="1687146"/>
            <a:ext cx="67098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এক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বা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একাধিক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শব্দ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ব্যবহার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করে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বক্তা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যখন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তার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মনের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ভাব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সম্পূর্ণরূপে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প্রকাশ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করে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তখন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তাকে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বাক্য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বলে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।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পরবর্তী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সংলাপটি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থেকে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বাক্যের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বিষয়টি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আশাকরি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বুঝা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যাবে</a:t>
            </a:r>
            <a:r>
              <a:rPr lang="en-US" sz="4400" dirty="0" smtClean="0">
                <a:solidFill>
                  <a:srgbClr val="7030A0"/>
                </a:solidFill>
                <a:cs typeface="Ekushey Azad" panose="03080603080002020207" pitchFamily="66"/>
              </a:rPr>
              <a:t>-</a:t>
            </a:r>
            <a:endParaRPr lang="en-US" sz="4400" dirty="0">
              <a:solidFill>
                <a:srgbClr val="7030A0"/>
              </a:solidFill>
              <a:cs typeface="Ekushey Azad" panose="03080603080002020207" pitchFamily="66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1987" y="1171988"/>
            <a:ext cx="5808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Blip>
                <a:blip r:embed="rId2"/>
              </a:buBlip>
            </a:pPr>
            <a:r>
              <a:rPr lang="en-US" sz="6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তুমি</a:t>
            </a:r>
            <a:r>
              <a:rPr lang="en-US" sz="6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কি</a:t>
            </a:r>
            <a:r>
              <a:rPr lang="en-US" sz="6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মাংস</a:t>
            </a:r>
            <a:r>
              <a:rPr lang="en-US" sz="6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খাবে</a:t>
            </a:r>
            <a:r>
              <a:rPr lang="en-US" sz="6000" dirty="0" smtClean="0">
                <a:solidFill>
                  <a:srgbClr val="FF0000"/>
                </a:solidFill>
                <a:cs typeface="Ekushey Azad" panose="03080603080002020207" pitchFamily="66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1987" y="2202300"/>
            <a:ext cx="2073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Blip>
                <a:blip r:embed="rId3"/>
              </a:buBlip>
            </a:pPr>
            <a:r>
              <a:rPr lang="en-US" sz="6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না</a:t>
            </a:r>
            <a:r>
              <a:rPr lang="en-US" sz="6000" dirty="0" smtClean="0">
                <a:solidFill>
                  <a:srgbClr val="FF0000"/>
                </a:solidFill>
                <a:cs typeface="Ekushey Azad" panose="03080603080002020207" pitchFamily="66"/>
              </a:rPr>
              <a:t>।</a:t>
            </a:r>
            <a:endParaRPr lang="en-US" sz="60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5597" y="3256219"/>
            <a:ext cx="3466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Blip>
                <a:blip r:embed="rId2"/>
              </a:buBlip>
            </a:pPr>
            <a:r>
              <a:rPr lang="en-US" sz="6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কী</a:t>
            </a:r>
            <a:r>
              <a:rPr lang="en-US" sz="6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খাবে</a:t>
            </a:r>
            <a:r>
              <a:rPr lang="en-US" sz="6000" dirty="0" smtClean="0">
                <a:solidFill>
                  <a:srgbClr val="FF0000"/>
                </a:solidFill>
                <a:cs typeface="Ekushey Azad" panose="03080603080002020207" pitchFamily="66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2718" y="4286533"/>
            <a:ext cx="3105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Blip>
                <a:blip r:embed="rId3"/>
              </a:buBlip>
            </a:pPr>
            <a:r>
              <a:rPr lang="en-US" sz="6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মাছ</a:t>
            </a:r>
            <a:r>
              <a:rPr lang="en-US" sz="6000" dirty="0" smtClean="0">
                <a:solidFill>
                  <a:srgbClr val="FF0000"/>
                </a:solidFill>
                <a:cs typeface="Ekushey Azad" panose="03080603080002020207" pitchFamily="66"/>
              </a:rPr>
              <a:t>।</a:t>
            </a:r>
            <a:endParaRPr lang="en-US" sz="60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217" y="1725781"/>
            <a:ext cx="7701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Blip>
                <a:blip r:embed="rId2"/>
              </a:buBlip>
            </a:pP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সিংহের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বলা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প্রথম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বাক্যে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৪টি (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চারটি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এবং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দ্বিতীয়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বাক্যে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২টি (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দুইটি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শব্দ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ব্যবহৃত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হয়েছে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219" y="3850793"/>
            <a:ext cx="7817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Blip>
                <a:blip r:embed="rId3"/>
              </a:buBlip>
            </a:pP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বিড়ালের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বলা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বাক্য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দুটিতে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১টি (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একটি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করে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শব্দ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ব্যবহৃত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হয়েছে</a:t>
            </a:r>
            <a:r>
              <a:rPr lang="en-US" sz="4000" dirty="0" smtClean="0">
                <a:solidFill>
                  <a:srgbClr val="FF0000"/>
                </a:solidFill>
                <a:cs typeface="Ekushey Azad" panose="03080603080002020207" pitchFamily="66"/>
              </a:rPr>
              <a:t>।</a:t>
            </a:r>
            <a:endParaRPr lang="en-US" sz="40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5466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150"/>
                            </p:stCondLst>
                            <p:childTnLst>
                              <p:par>
                                <p:cTn id="3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900"/>
                            </p:stCondLst>
                            <p:childTnLst>
                              <p:par>
                                <p:cTn id="11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C06-FA07-495D-9AC2-A28999F24F1D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15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7127" y="1957587"/>
            <a:ext cx="7495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কী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অথবা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কাকে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বলে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459" y="3760625"/>
            <a:ext cx="775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অভিমত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জানাও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 flipH="1">
            <a:off x="244698" y="476520"/>
            <a:ext cx="1068947" cy="109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 flipH="1">
            <a:off x="435733" y="5291072"/>
            <a:ext cx="1069119" cy="1032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>
            <a:off x="7774549" y="5250289"/>
            <a:ext cx="1161770" cy="1189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>
            <a:off x="7759523" y="399245"/>
            <a:ext cx="1075383" cy="11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8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6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6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6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6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C06-FA07-495D-9AC2-A28999F24F1D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16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522" y="1841686"/>
            <a:ext cx="73023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একটি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অনেক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বিষয়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সংক্ষেপে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হচ্ছে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ব্যক্তির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মনের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ভাব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প্রকাশের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মাধ্যম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অর্থা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ৎ,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মাধ্যমে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মানুষ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তার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মনের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কথা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অন্যের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কাছে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প্রকাশ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করতে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পারে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এবার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এসো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দেখি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আমাদের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কী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!?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408928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C06-FA07-495D-9AC2-A28999F24F1D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17</a:t>
            </a:fld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3" y="656822"/>
            <a:ext cx="4713669" cy="5653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29" y="373486"/>
            <a:ext cx="5184542" cy="59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7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C06-FA07-495D-9AC2-A28999F24F1D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18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3542" y="695462"/>
            <a:ext cx="3736920" cy="8126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cs typeface="Ekushey Azad" panose="03080603080002020207" pitchFamily="66"/>
              </a:rPr>
              <a:t>মৌখিক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cs typeface="Ekushey Azad" panose="03080603080002020207" pitchFamily="66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cs typeface="Ekushey Azad" panose="03080603080002020207" pitchFamily="66"/>
              </a:rPr>
              <a:t>মূল্যায়ন</a:t>
            </a:r>
            <a:endParaRPr lang="en-US" sz="5400" b="1" cap="none" spc="0" dirty="0">
              <a:ln/>
              <a:solidFill>
                <a:srgbClr val="FF0000"/>
              </a:solidFill>
              <a:effectLst>
                <a:reflection blurRad="6350" stA="55000" endA="50" endPos="85000" dist="60007" dir="5400000" sy="-100000" algn="bl" rotWithShape="0"/>
              </a:effectLst>
              <a:cs typeface="Ekushey Azad" panose="03080603080002020207" pitchFamily="6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948" y="2279561"/>
            <a:ext cx="6967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মানুষের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সকল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কিসের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দ্বারা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সৃষ্ট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কিভাবে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ভিন্ন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ভিন্ন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সৃষ্টি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হয়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বর্তমান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বিশ্বে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কতগুলো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আছে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জনসংখ্যার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দিক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থেকে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বাংলা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বিশ্বে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কততম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বর্তমান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পৃথিবীর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কত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লোক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বাংলা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ভাষাভাষী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34493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C06-FA07-495D-9AC2-A28999F24F1D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19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3542" y="798490"/>
            <a:ext cx="3736920" cy="8126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cs typeface="Ekushey Azad" panose="03080603080002020207" pitchFamily="66"/>
              </a:rPr>
              <a:t>লিখিত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cs typeface="Ekushey Azad" panose="03080603080002020207" pitchFamily="66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cs typeface="Ekushey Azad" panose="03080603080002020207" pitchFamily="66"/>
              </a:rPr>
              <a:t>মূল্যায়ন</a:t>
            </a:r>
            <a:endParaRPr lang="en-US" sz="5400" b="1" cap="none" spc="0" dirty="0">
              <a:ln/>
              <a:solidFill>
                <a:srgbClr val="FF0000"/>
              </a:solidFill>
              <a:effectLst>
                <a:reflection blurRad="6350" stA="55000" endA="50" endPos="85000" dist="60007" dir="5400000" sy="-100000" algn="bl" rotWithShape="0"/>
              </a:effectLst>
              <a:cs typeface="Ekushey Azad" panose="03080603080002020207" pitchFamily="6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7432" y="2279561"/>
            <a:ext cx="6967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ধ্বনি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কাকে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ধ্বনি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কিভাবে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সৃষ্টি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শব্দ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কাকে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শব্দ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কিভাবে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সৃষ্টি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বাক্য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কাকে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বাক্য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কিভাবে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সৃষ্টি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কাকে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কিভাবে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সৃষ্টি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ব্যবহার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তুমি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কোন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পাঁচটি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কাজ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করো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7443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12770" r="4712" b="11362"/>
          <a:stretch/>
        </p:blipFill>
        <p:spPr>
          <a:xfrm>
            <a:off x="321973" y="476518"/>
            <a:ext cx="1828800" cy="204663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rgbClr val="FFFF00">
                <a:alpha val="40000"/>
              </a:srgbClr>
            </a:glow>
            <a:innerShdw blurRad="76200">
              <a:srgbClr val="000000"/>
            </a:innerShdw>
            <a:softEdge rad="0"/>
          </a:effectLst>
        </p:spPr>
      </p:pic>
      <p:sp>
        <p:nvSpPr>
          <p:cNvPr id="4" name="Rectangle 3"/>
          <p:cNvSpPr/>
          <p:nvPr/>
        </p:nvSpPr>
        <p:spPr>
          <a:xfrm>
            <a:off x="2369661" y="971090"/>
            <a:ext cx="6542540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err="1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আজকের</a:t>
            </a:r>
            <a:r>
              <a:rPr lang="en-US" sz="4000" b="1" dirty="0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000" b="1" dirty="0" err="1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বাংলা</a:t>
            </a:r>
            <a:r>
              <a:rPr lang="en-US" sz="4000" b="1" dirty="0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000" b="1" spc="-300" dirty="0" err="1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ব্যাকরণ</a:t>
            </a:r>
            <a:r>
              <a:rPr lang="en-US" sz="4000" b="1" dirty="0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000" b="1" dirty="0" err="1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ক্লাসে</a:t>
            </a:r>
            <a:r>
              <a:rPr lang="en-US" sz="4000" b="1" dirty="0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000" b="1" dirty="0" err="1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সকলকে</a:t>
            </a:r>
            <a:r>
              <a:rPr lang="en-US" sz="4000" b="1" dirty="0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000" b="1" dirty="0" err="1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স্বাগত</a:t>
            </a:r>
            <a:r>
              <a:rPr lang="en-US" sz="4000" b="1" dirty="0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000" b="1" dirty="0" err="1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জানাচ্ছি</a:t>
            </a:r>
            <a:r>
              <a:rPr lang="en-US" sz="4000" b="1" dirty="0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000" b="1" dirty="0" err="1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আমি</a:t>
            </a:r>
            <a:r>
              <a:rPr lang="en-US" sz="4000" b="1" dirty="0" smtClean="0">
                <a:ln/>
                <a:solidFill>
                  <a:srgbClr val="4174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-</a:t>
            </a:r>
          </a:p>
          <a:p>
            <a:pPr lvl="5"/>
            <a:r>
              <a:rPr lang="en-US" sz="4800" b="1" dirty="0" err="1" smtClean="0">
                <a:ln/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কাজী</a:t>
            </a:r>
            <a:r>
              <a:rPr lang="en-US" sz="4800" b="1" dirty="0" smtClean="0">
                <a:ln/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800" b="1" dirty="0" err="1" smtClean="0">
                <a:ln/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আমিরুল</a:t>
            </a:r>
            <a:r>
              <a:rPr lang="en-US" sz="4800" b="1" dirty="0" smtClean="0">
                <a:ln/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800" b="1" dirty="0" err="1" smtClean="0">
                <a:ln/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ইসলাম</a:t>
            </a:r>
            <a:endParaRPr lang="en-US" sz="4800" b="1" dirty="0" smtClean="0">
              <a:ln/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kushey Azad" panose="03080603080002020207" pitchFamily="66"/>
            </a:endParaRPr>
          </a:p>
          <a:p>
            <a:pPr algn="r"/>
            <a:r>
              <a:rPr lang="en-US" sz="2800" b="1" cap="none" spc="0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সহকারী</a:t>
            </a:r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 </a:t>
            </a:r>
            <a:r>
              <a:rPr lang="en-US" sz="2800" b="1" cap="none" spc="0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শিক্ষক</a:t>
            </a:r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,</a:t>
            </a:r>
          </a:p>
          <a:p>
            <a:pPr algn="r"/>
            <a:r>
              <a:rPr lang="en-US" sz="28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সলুয়া</a:t>
            </a:r>
            <a:r>
              <a:rPr lang="en-US" sz="28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 </a:t>
            </a:r>
            <a:r>
              <a:rPr lang="en-US" sz="28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সরকারি</a:t>
            </a:r>
            <a:r>
              <a:rPr lang="en-US" sz="28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 </a:t>
            </a:r>
            <a:r>
              <a:rPr lang="en-US" sz="28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প্রাথমিক</a:t>
            </a:r>
            <a:r>
              <a:rPr lang="en-US" sz="28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 </a:t>
            </a:r>
            <a:r>
              <a:rPr lang="en-US" sz="28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বিদ্যালয়</a:t>
            </a:r>
            <a:r>
              <a:rPr lang="en-US" sz="28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,</a:t>
            </a:r>
          </a:p>
          <a:p>
            <a:pPr algn="r"/>
            <a:r>
              <a:rPr lang="en-US" sz="2800" b="1" cap="none" spc="0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নড়াইল</a:t>
            </a:r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 </a:t>
            </a:r>
            <a:r>
              <a:rPr lang="en-US" sz="2800" b="1" cap="none" spc="0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সদর</a:t>
            </a:r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, </a:t>
            </a:r>
            <a:r>
              <a:rPr lang="en-US" sz="2800" b="1" cap="none" spc="0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নড়াইল</a:t>
            </a:r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Puja" panose="03080603080002020207" pitchFamily="66"/>
              </a:rPr>
              <a:t>।</a:t>
            </a:r>
            <a:endParaRPr lang="en-US" sz="2800" b="1" cap="none" spc="0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kushey Puja" panose="03080603080002020207" pitchFamily="66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41681" y="3851888"/>
            <a:ext cx="2137892" cy="154436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613" y="3010430"/>
            <a:ext cx="4598878" cy="45720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5"/>
          <a:stretch/>
        </p:blipFill>
        <p:spPr>
          <a:xfrm>
            <a:off x="1906073" y="4549615"/>
            <a:ext cx="7637173" cy="23890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87932" y="6356351"/>
            <a:ext cx="427418" cy="365125"/>
          </a:xfrm>
        </p:spPr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2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03936" cy="365125"/>
          </a:xfrm>
        </p:spPr>
        <p:txBody>
          <a:bodyPr/>
          <a:lstStyle/>
          <a:p>
            <a:fld id="{ECC4C0CD-C9D0-4F1F-8E69-16FE51DB9AD7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960809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20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355-14BD-4533-BBFB-CA59D58E9BEA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5704" y="-3233538"/>
            <a:ext cx="3992626" cy="36311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FFFF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শুভেচ্ছা</a:t>
            </a:r>
            <a:r>
              <a:rPr lang="en-US" sz="6600" dirty="0" smtClean="0">
                <a:solidFill>
                  <a:srgbClr val="00FFFF"/>
                </a:solidFill>
                <a:latin typeface="NikoshBAN" panose="02000000000000000000" pitchFamily="2" charset="0"/>
                <a:cs typeface="Ekushey Azad" panose="03080603080002020207" pitchFamily="66"/>
              </a:rPr>
              <a:t> ও</a:t>
            </a:r>
            <a:endParaRPr lang="en-US" sz="4000" dirty="0">
              <a:solidFill>
                <a:srgbClr val="00FFFF"/>
              </a:solidFill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37134" y="-3231668"/>
            <a:ext cx="3917332" cy="361681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FFFF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শুভকামনায়</a:t>
            </a:r>
            <a:endParaRPr lang="en-US" sz="4000" dirty="0">
              <a:solidFill>
                <a:srgbClr val="00FFFF"/>
              </a:solidFill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6731" y="-3226916"/>
            <a:ext cx="3941305" cy="359133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FFFF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বিদায়</a:t>
            </a:r>
            <a:r>
              <a:rPr lang="en-US" sz="6600" dirty="0" smtClean="0">
                <a:solidFill>
                  <a:srgbClr val="00FFFF"/>
                </a:solidFill>
                <a:latin typeface="NikoshBAN" panose="02000000000000000000" pitchFamily="2" charset="0"/>
                <a:cs typeface="Ekushey Azad" panose="03080603080002020207" pitchFamily="66"/>
              </a:rPr>
              <a:t>!</a:t>
            </a:r>
            <a:endParaRPr lang="en-US" sz="4000" dirty="0">
              <a:solidFill>
                <a:srgbClr val="00FFFF"/>
              </a:solidFill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5660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repeatCount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307" y="2073500"/>
            <a:ext cx="7946266" cy="24611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cs typeface="Ekushey Sumit" panose="03080603080002020207" pitchFamily="66"/>
              </a:rPr>
              <a:t>কেমন</a:t>
            </a:r>
            <a:r>
              <a:rPr lang="en-US" sz="54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cs typeface="Ekushey Sumit" panose="03080603080002020207" pitchFamily="66"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cs typeface="Ekushey Sumit" panose="03080603080002020207" pitchFamily="66"/>
              </a:rPr>
              <a:t>আছো</a:t>
            </a:r>
            <a:r>
              <a:rPr lang="en-US" sz="54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cs typeface="Ekushey Sumit" panose="03080603080002020207" pitchFamily="66"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cs typeface="Ekushey Sumit" panose="03080603080002020207" pitchFamily="66"/>
              </a:rPr>
              <a:t>তোমরা</a:t>
            </a:r>
            <a:r>
              <a:rPr lang="en-US" sz="54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cs typeface="Ekushey Sumit" panose="03080603080002020207" pitchFamily="66"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cs typeface="Ekushey Sumit" panose="03080603080002020207" pitchFamily="66"/>
              </a:rPr>
              <a:t>সবে</a:t>
            </a:r>
            <a:r>
              <a:rPr lang="en-US" sz="54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cs typeface="Ekushey Sumit" panose="03080603080002020207" pitchFamily="66"/>
              </a:rPr>
              <a:t>?</a:t>
            </a:r>
            <a:endParaRPr lang="en-US" sz="5400" b="1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50" endPos="85000" dist="29997" dir="5400000" sy="-100000" algn="bl" rotWithShape="0"/>
              </a:effectLst>
              <a:cs typeface="Ekushey Sumit" panose="03080603080002020207" pitchFamily="66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003" y="1996226"/>
            <a:ext cx="8500056" cy="2575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Ekushey Durga" panose="03080603080002020207" pitchFamily="66"/>
              </a:rPr>
              <a:t>সবাই</a:t>
            </a:r>
            <a:r>
              <a:rPr lang="en-US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Ekushey Durga" panose="03080603080002020207" pitchFamily="66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Ekushey Durga" panose="03080603080002020207" pitchFamily="66"/>
              </a:rPr>
              <a:t>কি</a:t>
            </a:r>
            <a:r>
              <a:rPr lang="en-US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Ekushey Durga" panose="03080603080002020207" pitchFamily="66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Ekushey Durga" panose="03080603080002020207" pitchFamily="66"/>
              </a:rPr>
              <a:t>খেয়ে</a:t>
            </a:r>
            <a:r>
              <a:rPr lang="en-US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Ekushey Durga" panose="03080603080002020207" pitchFamily="66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Ekushey Durga" panose="03080603080002020207" pitchFamily="66"/>
              </a:rPr>
              <a:t>এসেছো</a:t>
            </a:r>
            <a:r>
              <a:rPr lang="en-US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Ekushey Durga" panose="03080603080002020207" pitchFamily="66"/>
              </a:rPr>
              <a:t>? </a:t>
            </a:r>
            <a:endParaRPr lang="en-US" sz="5400" b="1" cap="none" spc="0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Ekushey Durga" panose="03080603080002020207" pitchFamily="66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486" y="2034861"/>
            <a:ext cx="8474299" cy="21777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>
                  <a:solidFill>
                    <a:srgbClr val="FF000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b="1" dirty="0" smtClean="0">
                <a:ln w="0">
                  <a:solidFill>
                    <a:srgbClr val="FF000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>
                  <a:solidFill>
                    <a:srgbClr val="FF000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b="1" dirty="0" smtClean="0">
                <a:ln w="0">
                  <a:solidFill>
                    <a:srgbClr val="FF000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n w="0">
                  <a:solidFill>
                    <a:srgbClr val="FF000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5400" b="1" dirty="0" smtClean="0">
                <a:ln w="0">
                  <a:solidFill>
                    <a:srgbClr val="FF000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>
                  <a:solidFill>
                    <a:srgbClr val="FF000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5400" b="1" dirty="0" smtClean="0">
                <a:ln w="0">
                  <a:solidFill>
                    <a:srgbClr val="FF000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>
                  <a:solidFill>
                    <a:srgbClr val="FF000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চেয়েছিলে</a:t>
            </a:r>
            <a:r>
              <a:rPr lang="en-US" sz="5400" b="1" dirty="0" smtClean="0">
                <a:ln w="0">
                  <a:solidFill>
                    <a:srgbClr val="FF000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0">
                <a:solidFill>
                  <a:srgbClr val="FF0000"/>
                </a:solidFill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539" y="1941333"/>
            <a:ext cx="8627165" cy="37238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>
                <a:gd name="adj" fmla="val 70239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মুখে</a:t>
            </a:r>
            <a:r>
              <a:rPr lang="en-US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না</a:t>
            </a:r>
            <a:r>
              <a:rPr lang="en-US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বলে</a:t>
            </a:r>
            <a:r>
              <a:rPr lang="en-US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আর</a:t>
            </a:r>
            <a:r>
              <a:rPr lang="en-US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কী</a:t>
            </a:r>
            <a:r>
              <a:rPr lang="en-US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কী</a:t>
            </a:r>
            <a:r>
              <a:rPr lang="en-US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উপায়ে</a:t>
            </a:r>
            <a:r>
              <a:rPr lang="en-US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খাবার</a:t>
            </a:r>
            <a:r>
              <a:rPr lang="en-US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চাওয়া</a:t>
            </a:r>
            <a:r>
              <a:rPr lang="en-US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যেতো</a:t>
            </a:r>
            <a:r>
              <a:rPr lang="en-US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539" y="1751528"/>
            <a:ext cx="8609246" cy="51515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Ekushey Azad" panose="03080603080002020207" pitchFamily="66"/>
              </a:rPr>
              <a:t>*</a:t>
            </a:r>
            <a:r>
              <a:rPr lang="en-US" sz="9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Ekushey Azad" panose="03080603080002020207" pitchFamily="66"/>
              </a:rPr>
              <a:t>এসো</a:t>
            </a:r>
            <a:r>
              <a:rPr lang="en-US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Ekushey Azad" panose="03080603080002020207" pitchFamily="66"/>
              </a:rPr>
              <a:t> </a:t>
            </a:r>
            <a:r>
              <a:rPr lang="en-US" sz="9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Ekushey Azad" panose="03080603080002020207" pitchFamily="66"/>
              </a:rPr>
              <a:t>ভেবে</a:t>
            </a:r>
            <a:r>
              <a:rPr lang="en-US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Ekushey Azad" panose="03080603080002020207" pitchFamily="66"/>
              </a:rPr>
              <a:t> বলি *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Ekushey Azad" panose="03080603080002020207" pitchFamily="66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075054" y="6356351"/>
            <a:ext cx="440296" cy="365125"/>
          </a:xfrm>
        </p:spPr>
        <p:txBody>
          <a:bodyPr/>
          <a:lstStyle/>
          <a:p>
            <a:fld id="{5ADBD8C2-AC7D-461A-A7E6-A0D4A0221D3D}" type="slidenum">
              <a:rPr lang="en-US" b="1" smtClean="0">
                <a:solidFill>
                  <a:srgbClr val="FF0000"/>
                </a:solidFill>
              </a:rPr>
              <a:t>3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03936" cy="365125"/>
          </a:xfrm>
        </p:spPr>
        <p:txBody>
          <a:bodyPr/>
          <a:lstStyle/>
          <a:p>
            <a:fld id="{5330EEE0-E250-419B-A628-A0F712860CC5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51538" y="2524261"/>
            <a:ext cx="2073498" cy="208637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1594000" scaled="0"/>
            <a:tileRect/>
          </a:gradFill>
          <a:ln w="76200">
            <a:solidFill>
              <a:srgbClr val="00206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আর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কী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কী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উপায়ে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খাবার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চাইতে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পারতাম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?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26965" y="309094"/>
            <a:ext cx="1514736" cy="1532586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rgbClr val="FF0000"/>
                </a:solidFill>
                <a:cs typeface="Ekushey Azad" panose="03080603080002020207" pitchFamily="66"/>
              </a:rPr>
              <a:t>হাতের</a:t>
            </a:r>
            <a:r>
              <a:rPr lang="en-US" sz="2800" dirty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Ekushey Azad" panose="03080603080002020207" pitchFamily="66"/>
              </a:rPr>
              <a:t>ইশারায়</a:t>
            </a:r>
            <a:endParaRPr lang="en-US" sz="28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13" name="Down Arrow 12"/>
          <p:cNvSpPr/>
          <p:nvPr/>
        </p:nvSpPr>
        <p:spPr>
          <a:xfrm rot="10800000">
            <a:off x="4341586" y="1867436"/>
            <a:ext cx="269049" cy="593085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29705" y="888640"/>
            <a:ext cx="1494575" cy="152398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চোখের</a:t>
            </a:r>
            <a:r>
              <a:rPr lang="en-US" sz="28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Ekushey Azad" panose="03080603080002020207" pitchFamily="66"/>
              </a:rPr>
              <a:t>ইশারায়</a:t>
            </a:r>
            <a:endParaRPr lang="en-US" sz="28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15" name="Down Arrow 14"/>
          <p:cNvSpPr/>
          <p:nvPr/>
        </p:nvSpPr>
        <p:spPr>
          <a:xfrm rot="13187735">
            <a:off x="5292618" y="2232406"/>
            <a:ext cx="229209" cy="549638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0674" y="2419075"/>
            <a:ext cx="1505136" cy="147723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মুখের</a:t>
            </a:r>
            <a:r>
              <a:rPr lang="en-US" sz="28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ইশারায়</a:t>
            </a:r>
            <a:endParaRPr lang="en-US" sz="28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17" name="Down Arrow 16"/>
          <p:cNvSpPr/>
          <p:nvPr/>
        </p:nvSpPr>
        <p:spPr>
          <a:xfrm rot="15510063">
            <a:off x="5745726" y="3030312"/>
            <a:ext cx="227384" cy="585288"/>
          </a:xfrm>
          <a:prstGeom prst="downArrow">
            <a:avLst>
              <a:gd name="adj1" fmla="val 50000"/>
              <a:gd name="adj2" fmla="val 56463"/>
            </a:avLst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36656" y="4144857"/>
            <a:ext cx="1519707" cy="154331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হাত</a:t>
            </a:r>
            <a:r>
              <a:rPr lang="en-US" sz="2800" dirty="0" smtClean="0">
                <a:solidFill>
                  <a:srgbClr val="FF0000"/>
                </a:solidFill>
                <a:cs typeface="Ekushey Azad" panose="03080603080002020207" pitchFamily="66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চোখের</a:t>
            </a:r>
            <a:r>
              <a:rPr lang="en-US" sz="28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Ekushey Azad" panose="03080603080002020207" pitchFamily="66"/>
              </a:rPr>
              <a:t>ইশারায়</a:t>
            </a:r>
            <a:endParaRPr lang="en-US" sz="28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19" name="Down Arrow 18"/>
          <p:cNvSpPr/>
          <p:nvPr/>
        </p:nvSpPr>
        <p:spPr>
          <a:xfrm rot="18231716">
            <a:off x="5414531" y="4152414"/>
            <a:ext cx="263778" cy="420265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86390" y="4930466"/>
            <a:ext cx="1499172" cy="143876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হাত</a:t>
            </a:r>
            <a:r>
              <a:rPr lang="en-US" sz="2800" dirty="0" smtClean="0">
                <a:solidFill>
                  <a:srgbClr val="FF0000"/>
                </a:solidFill>
                <a:cs typeface="Ekushey Azad" panose="03080603080002020207" pitchFamily="66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মুখের</a:t>
            </a:r>
            <a:r>
              <a:rPr lang="en-US" sz="28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Ekushey Azad" panose="03080603080002020207" pitchFamily="66"/>
              </a:rPr>
              <a:t>ইশারায়</a:t>
            </a:r>
            <a:endParaRPr lang="en-US" sz="28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404908" y="4674377"/>
            <a:ext cx="231486" cy="230331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31831" y="4273648"/>
            <a:ext cx="1541165" cy="154331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চোখ</a:t>
            </a:r>
            <a:r>
              <a:rPr lang="en-US" sz="2800" dirty="0" smtClean="0">
                <a:solidFill>
                  <a:srgbClr val="FF0000"/>
                </a:solidFill>
                <a:cs typeface="Ekushey Azad" panose="03080603080002020207" pitchFamily="66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মুখের</a:t>
            </a:r>
            <a:r>
              <a:rPr lang="en-US" sz="28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Ekushey Azad" panose="03080603080002020207" pitchFamily="66"/>
              </a:rPr>
              <a:t>ইশারায়</a:t>
            </a:r>
            <a:endParaRPr lang="en-US" sz="28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25" name="Down Arrow 24"/>
          <p:cNvSpPr/>
          <p:nvPr/>
        </p:nvSpPr>
        <p:spPr>
          <a:xfrm rot="2972393">
            <a:off x="3301774" y="4176373"/>
            <a:ext cx="320623" cy="422812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11498" y="2391186"/>
            <a:ext cx="1541165" cy="154331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ছবি</a:t>
            </a:r>
            <a:r>
              <a:rPr lang="en-US" sz="28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এঁকে</a:t>
            </a:r>
            <a:endParaRPr lang="en-US" sz="28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27" name="Down Arrow 26"/>
          <p:cNvSpPr/>
          <p:nvPr/>
        </p:nvSpPr>
        <p:spPr>
          <a:xfrm rot="5974645">
            <a:off x="3009550" y="3084051"/>
            <a:ext cx="248435" cy="538896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109993" y="832831"/>
            <a:ext cx="1541165" cy="1543318"/>
          </a:xfrm>
          <a:prstGeom prst="ellipse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লিখে</a:t>
            </a:r>
            <a:endParaRPr lang="en-US" sz="28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29" name="Down Arrow 28"/>
          <p:cNvSpPr/>
          <p:nvPr/>
        </p:nvSpPr>
        <p:spPr>
          <a:xfrm rot="8082320">
            <a:off x="3459037" y="2153782"/>
            <a:ext cx="248206" cy="609767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4" y="296214"/>
            <a:ext cx="1762282" cy="17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"/>
                            </p:stCondLst>
                            <p:childTnLst>
                              <p:par>
                                <p:cTn id="10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allAtOnce"/>
      <p:bldP spid="3" grpId="1" build="p" bldLvl="5"/>
      <p:bldP spid="3" grpId="2" build="allAtOnce"/>
      <p:bldP spid="4" grpId="0" build="p" bldLvl="5"/>
      <p:bldP spid="4" grpId="1" build="allAtOnce"/>
      <p:bldP spid="4" grpId="2" build="allAtOnce"/>
      <p:bldP spid="5" grpId="0" build="allAtOnce"/>
      <p:bldP spid="5" grpId="1" build="allAtOnce"/>
      <p:bldP spid="5" grpId="2" build="allAtOnce"/>
      <p:bldP spid="6" grpId="0" build="allAtOnce"/>
      <p:bldP spid="6" grpId="1" build="allAtOnce"/>
      <p:bldP spid="6" grpId="2" build="p" bldLvl="5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58880" y="2580969"/>
            <a:ext cx="4067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শ্রেণি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: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নবম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/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দশম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7243" y="3469613"/>
            <a:ext cx="6494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বিষয়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: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বাংলা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ভাষার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ব্যাকরণ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8501" y="4319624"/>
            <a:ext cx="4650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অধ্যায়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: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প্রথম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অধ্যায়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455" y="5324172"/>
            <a:ext cx="81547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পরিচ্ছেদ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: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প্রথম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পরিচ্ছেদ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(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ভাষা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: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ভাষার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সংজ্ঞা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)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365" y="631068"/>
            <a:ext cx="8224390" cy="171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3688" y="6356351"/>
            <a:ext cx="401662" cy="365125"/>
          </a:xfrm>
        </p:spPr>
        <p:txBody>
          <a:bodyPr/>
          <a:lstStyle/>
          <a:p>
            <a:fld id="{5ADBD8C2-AC7D-461A-A7E6-A0D4A0221D3D}" type="slidenum"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839542" cy="365125"/>
          </a:xfrm>
        </p:spPr>
        <p:txBody>
          <a:bodyPr/>
          <a:lstStyle/>
          <a:p>
            <a:fld id="{89436B98-543A-467D-B476-47672E40C344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7383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7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1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2732" y="656823"/>
            <a:ext cx="7572778" cy="118610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240" dirty="0" err="1" smtClean="0">
                <a:ln w="5715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71500">
                    <a:schemeClr val="bg1">
                      <a:alpha val="46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শিখনফল</a:t>
            </a:r>
            <a:endParaRPr lang="en-US" sz="5400" b="1" cap="none" spc="240" dirty="0">
              <a:ln w="5715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71500">
                  <a:schemeClr val="bg1">
                    <a:alpha val="46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5206" y="6356351"/>
            <a:ext cx="350144" cy="365125"/>
          </a:xfrm>
        </p:spPr>
        <p:txBody>
          <a:bodyPr/>
          <a:lstStyle/>
          <a:p>
            <a:fld id="{5ADBD8C2-AC7D-461A-A7E6-A0D4A0221D3D}" type="slidenum">
              <a:rPr lang="en-US" b="1" smtClean="0">
                <a:solidFill>
                  <a:srgbClr val="FF0000"/>
                </a:solidFill>
              </a:rPr>
              <a:t>5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852420" cy="365125"/>
          </a:xfrm>
        </p:spPr>
        <p:txBody>
          <a:bodyPr/>
          <a:lstStyle/>
          <a:p>
            <a:fld id="{E165AFE7-B1A0-458E-ABD0-B6D63845D3AA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188" y="2202288"/>
            <a:ext cx="7160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শিক্ষার্থীরা</a:t>
            </a:r>
            <a:r>
              <a:rPr lang="en-US" sz="3600" dirty="0">
                <a:solidFill>
                  <a:srgbClr val="7030A0"/>
                </a:solidFill>
                <a:cs typeface="Ekushey Azad" panose="03080603080002020207" pitchFamily="66"/>
              </a:rPr>
              <a:t>-</a:t>
            </a:r>
            <a:endParaRPr lang="en-US" sz="3600" dirty="0" smtClean="0">
              <a:solidFill>
                <a:srgbClr val="7030A0"/>
              </a:solidFill>
              <a:cs typeface="Ekushey Azad" panose="03080603080002020207" pitchFamily="66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কন্ঠধ্বনি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?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কণ্ঠধ্বনি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কীভাবে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সৃষ্টি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?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লিখতে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শব্দ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?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শব্দ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কীভাবে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cs typeface="Ekushey Azad" panose="03080603080002020207" pitchFamily="66"/>
              </a:rPr>
              <a:t>সৃষ্টি</a:t>
            </a:r>
            <a:r>
              <a:rPr lang="en-US" sz="3600" dirty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cs typeface="Ekushey Azad" panose="03080603080002020207" pitchFamily="66"/>
              </a:rPr>
              <a:t>হয়</a:t>
            </a:r>
            <a:r>
              <a:rPr lang="en-US" sz="3600" dirty="0">
                <a:solidFill>
                  <a:srgbClr val="7030A0"/>
                </a:solidFill>
                <a:cs typeface="Ekushey Azad" panose="03080603080002020207" pitchFamily="66"/>
              </a:rPr>
              <a:t>? </a:t>
            </a:r>
            <a:r>
              <a:rPr lang="en-US" sz="3600" dirty="0" err="1">
                <a:solidFill>
                  <a:srgbClr val="7030A0"/>
                </a:solidFill>
                <a:cs typeface="Ekushey Azad" panose="03080603080002020207" pitchFamily="66"/>
              </a:rPr>
              <a:t>তা</a:t>
            </a:r>
            <a:r>
              <a:rPr lang="en-US" sz="3600" dirty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cs typeface="Ekushey Azad" panose="03080603080002020207" pitchFamily="66"/>
              </a:rPr>
              <a:t>বলতে</a:t>
            </a:r>
            <a:r>
              <a:rPr lang="en-US" sz="3600" dirty="0">
                <a:solidFill>
                  <a:srgbClr val="7030A0"/>
                </a:solidFill>
                <a:cs typeface="Ekushey Azad" panose="03080603080002020207" pitchFamily="66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cs typeface="Ekushey Azad" panose="03080603080002020207" pitchFamily="66"/>
              </a:rPr>
              <a:t>লিখতে</a:t>
            </a:r>
            <a:r>
              <a:rPr lang="en-US" sz="3600" dirty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>
                <a:solidFill>
                  <a:srgbClr val="7030A0"/>
                </a:solidFill>
                <a:cs typeface="Ekushey Azad" panose="03080603080002020207" pitchFamily="66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ভাষার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সংজ্ঞা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লিখতে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।</a:t>
            </a:r>
            <a:endParaRPr lang="en-US" sz="3600" dirty="0" smtClean="0">
              <a:solidFill>
                <a:srgbClr val="7030A0"/>
              </a:solidFill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28806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0962" y="6356351"/>
            <a:ext cx="324387" cy="365125"/>
          </a:xfrm>
        </p:spPr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6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813784" cy="365125"/>
          </a:xfrm>
        </p:spPr>
        <p:txBody>
          <a:bodyPr/>
          <a:lstStyle/>
          <a:p>
            <a:fld id="{6027E51A-5DAC-4AD3-A3B9-ABD2DFAC56D0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5369" y="133979"/>
            <a:ext cx="54617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1"/>
                  </a:glow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এসো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1"/>
                  </a:glow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1"/>
                  </a:glow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কিছু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1"/>
                  </a:glow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1"/>
                  </a:glow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ছবি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1"/>
                  </a:glow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1"/>
                  </a:glow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দেখি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chemeClr val="accent1"/>
                </a:glow>
                <a:outerShdw dist="38100" dir="2700000" algn="tl" rotWithShape="0">
                  <a:schemeClr val="accent2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5000" y="1429551"/>
            <a:ext cx="4327303" cy="439170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3369" y="2658239"/>
            <a:ext cx="33613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ছবিতে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কী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কী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দেখতে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পাচ্ছি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Ekushey Azad" panose="03080603080002020207" pitchFamily="66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389280" y="2182763"/>
            <a:ext cx="1725770" cy="296216"/>
          </a:xfrm>
          <a:prstGeom prst="straightConnector1">
            <a:avLst/>
          </a:prstGeom>
          <a:ln w="571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7461" y="1569343"/>
            <a:ext cx="1133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66"/>
                </a:solidFill>
                <a:cs typeface="Ekushey Azad" panose="03080603080002020207" pitchFamily="66"/>
              </a:rPr>
              <a:t>ওষ্ঠ</a:t>
            </a:r>
            <a:endParaRPr lang="en-US" sz="6600" dirty="0">
              <a:solidFill>
                <a:srgbClr val="FF0066"/>
              </a:solidFill>
              <a:cs typeface="Ekushey Azad" panose="03080603080002020207" pitchFamily="66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27279" y="3134294"/>
            <a:ext cx="1139780" cy="236498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639220" y="4036595"/>
            <a:ext cx="2486559" cy="127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741311" y="5164165"/>
            <a:ext cx="2517821" cy="728482"/>
          </a:xfrm>
          <a:prstGeom prst="straightConnector1">
            <a:avLst/>
          </a:prstGeom>
          <a:ln w="571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0013" y="5280337"/>
            <a:ext cx="1186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  <a:cs typeface="Ekushey Azad" panose="03080603080002020207" pitchFamily="66"/>
              </a:rPr>
              <a:t>দাঁত</a:t>
            </a:r>
            <a:endParaRPr lang="en-US" sz="6600" dirty="0">
              <a:solidFill>
                <a:schemeClr val="bg1"/>
              </a:solidFill>
              <a:cs typeface="Ekushey Azad" panose="03080603080002020207" pitchFamily="66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6982" y="3421755"/>
            <a:ext cx="1519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জিহ্বা</a:t>
            </a:r>
            <a:endParaRPr lang="en-US" sz="66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1955" y="5274170"/>
            <a:ext cx="16914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66"/>
                </a:solidFill>
                <a:cs typeface="Ekushey Azad" panose="03080603080002020207" pitchFamily="66"/>
              </a:rPr>
              <a:t>অ</a:t>
            </a:r>
            <a:r>
              <a:rPr lang="en-US" sz="6600" dirty="0" err="1" smtClean="0">
                <a:solidFill>
                  <a:srgbClr val="FF0066"/>
                </a:solidFill>
                <a:cs typeface="Ekushey Azad" panose="03080603080002020207" pitchFamily="66"/>
              </a:rPr>
              <a:t>ধর</a:t>
            </a:r>
            <a:endParaRPr lang="en-US" sz="6600" dirty="0">
              <a:solidFill>
                <a:srgbClr val="FF0066"/>
              </a:solidFill>
              <a:cs typeface="Ekushey Azad" panose="03080603080002020207" pitchFamily="66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5000" y="1429551"/>
            <a:ext cx="4327303" cy="439170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81093" y="2902938"/>
            <a:ext cx="33613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ছবিতে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কী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কী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দেখতে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পাচ্ছি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Ekushey Azad" panose="03080603080002020207" pitchFamily="66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369712" y="1780345"/>
            <a:ext cx="2382591" cy="236747"/>
          </a:xfrm>
          <a:prstGeom prst="straightConnector1">
            <a:avLst/>
          </a:prstGeom>
          <a:ln w="571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78109" y="5285671"/>
            <a:ext cx="2480256" cy="631673"/>
          </a:xfrm>
          <a:prstGeom prst="straightConnector1">
            <a:avLst/>
          </a:prstGeom>
          <a:ln w="571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03926" y="2267926"/>
            <a:ext cx="3556716" cy="197022"/>
          </a:xfrm>
          <a:prstGeom prst="straightConnector1">
            <a:avLst/>
          </a:prstGeom>
          <a:ln w="571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060620" y="2884868"/>
            <a:ext cx="4054430" cy="239813"/>
          </a:xfrm>
          <a:prstGeom prst="straightConnector1">
            <a:avLst/>
          </a:prstGeom>
          <a:ln w="571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75137" y="3477296"/>
            <a:ext cx="4682813" cy="58191"/>
          </a:xfrm>
          <a:prstGeom prst="straightConnector1">
            <a:avLst/>
          </a:prstGeom>
          <a:ln w="571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56833" y="3666825"/>
            <a:ext cx="3541691" cy="403761"/>
          </a:xfrm>
          <a:prstGeom prst="straightConnector1">
            <a:avLst/>
          </a:prstGeom>
          <a:ln w="571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82273" y="3666718"/>
            <a:ext cx="4132777" cy="905282"/>
          </a:xfrm>
          <a:prstGeom prst="straightConnector1">
            <a:avLst/>
          </a:prstGeom>
          <a:ln w="571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136819" y="4427642"/>
            <a:ext cx="4184607" cy="1277699"/>
          </a:xfrm>
          <a:prstGeom prst="straightConnector1">
            <a:avLst/>
          </a:prstGeom>
          <a:ln w="571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713772" y="1254443"/>
            <a:ext cx="875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ওষ্ঠ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9216" y="5579605"/>
            <a:ext cx="1405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অধর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56984" y="1666569"/>
            <a:ext cx="2505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Ekushey Azad" panose="03080603080002020207" pitchFamily="66"/>
              </a:rPr>
              <a:t>কঠিন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Ekushey Azad" panose="03080603080002020207" pitchFamily="66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Ekushey Azad" panose="03080603080002020207" pitchFamily="66"/>
              </a:rPr>
              <a:t>তালু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Ekushey Azad" panose="03080603080002020207" pitchFamily="66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36975" y="2271872"/>
            <a:ext cx="2710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কোমল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তালু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48384" y="3070367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Ekushey Azad" panose="03080603080002020207" pitchFamily="66"/>
              </a:rPr>
              <a:t>আলা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Ekushey Azad" panose="03080603080002020207" pitchFamily="66"/>
              </a:rPr>
              <a:t>জিভ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cs typeface="Ekushey Azad" panose="03080603080002020207" pitchFamily="66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15537" y="3534007"/>
            <a:ext cx="12538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Ekushey Azad" panose="03080603080002020207" pitchFamily="66"/>
              </a:rPr>
              <a:t>টন্সিল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85548" y="4293859"/>
            <a:ext cx="31185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শ্বাস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নালী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 ও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খাদ্য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নালীর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সংযোগ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Ekushey Azad" panose="03080603080002020207" pitchFamily="66"/>
              </a:rPr>
              <a:t>স্থল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68874" y="5182503"/>
            <a:ext cx="1242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জিহ্বা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97756" y="2503693"/>
            <a:ext cx="33613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ছবিতে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কী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কী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দেখতে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পাচ্ছি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Ekushey Azad" panose="03080603080002020207" pitchFamily="66"/>
              </a:rPr>
              <a:t>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418" y="5280336"/>
            <a:ext cx="13394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  <a:cs typeface="Ekushey Azad" panose="03080603080002020207" pitchFamily="66"/>
              </a:rPr>
              <a:t>দাঁত</a:t>
            </a:r>
            <a:endParaRPr lang="en-US" sz="6600" dirty="0">
              <a:solidFill>
                <a:schemeClr val="bg1"/>
              </a:solidFill>
              <a:cs typeface="Ekushey Azad" panose="03080603080002020207" pitchFamily="66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927279" y="2163651"/>
            <a:ext cx="708338" cy="3322749"/>
          </a:xfrm>
          <a:prstGeom prst="straightConnector1">
            <a:avLst/>
          </a:prstGeom>
          <a:ln w="571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914400" y="5177307"/>
            <a:ext cx="837127" cy="296215"/>
          </a:xfrm>
          <a:prstGeom prst="straightConnector1">
            <a:avLst/>
          </a:prstGeom>
          <a:ln w="571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4" t="5119" r="19112" b="11604"/>
          <a:stretch/>
        </p:blipFill>
        <p:spPr>
          <a:xfrm>
            <a:off x="1201146" y="1803051"/>
            <a:ext cx="2765549" cy="3477287"/>
          </a:xfrm>
          <a:prstGeom prst="rect">
            <a:avLst/>
          </a:prstGeom>
        </p:spPr>
      </p:pic>
      <p:cxnSp>
        <p:nvCxnSpPr>
          <p:cNvPr id="57" name="Straight Arrow Connector 56"/>
          <p:cNvCxnSpPr/>
          <p:nvPr/>
        </p:nvCxnSpPr>
        <p:spPr>
          <a:xfrm flipV="1">
            <a:off x="2614411" y="2099257"/>
            <a:ext cx="2266682" cy="25758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470595" y="2921362"/>
            <a:ext cx="2500650" cy="33581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876541" y="4063274"/>
            <a:ext cx="1081826" cy="611757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318197" y="4086789"/>
            <a:ext cx="2650899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916032" y="1666570"/>
            <a:ext cx="1733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স্বরতন্ত্রী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024006" y="2542332"/>
            <a:ext cx="216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cs typeface="Ekushey Azad" panose="03080603080002020207" pitchFamily="66"/>
              </a:rPr>
              <a:t>শ্বাস</a:t>
            </a:r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cs typeface="Ekushey Azad" panose="03080603080002020207" pitchFamily="66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cs typeface="Ekushey Azad" panose="03080603080002020207" pitchFamily="66"/>
              </a:rPr>
              <a:t>নালী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cs typeface="Ekushey Azad" panose="03080603080002020207" pitchFamily="66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081798" y="3598400"/>
            <a:ext cx="1710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Ekushey Azad" panose="03080603080002020207" pitchFamily="66"/>
              </a:rPr>
              <a:t>ফুসফুস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46" name="Oval 45"/>
          <p:cNvSpPr/>
          <p:nvPr/>
        </p:nvSpPr>
        <p:spPr>
          <a:xfrm flipH="1">
            <a:off x="425004" y="1429554"/>
            <a:ext cx="3825025" cy="409548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262905" y="2774148"/>
            <a:ext cx="36962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Ekushey Azad" panose="03080603080002020207" pitchFamily="66"/>
              </a:rPr>
              <a:t>ছবিতে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Ekushey Azad" panose="03080603080002020207" pitchFamily="66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Ekushey Azad" panose="03080603080002020207" pitchFamily="66"/>
              </a:rPr>
              <a:t>কী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Ekushey Azad" panose="03080603080002020207" pitchFamily="66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Ekushey Azad" panose="03080603080002020207" pitchFamily="66"/>
              </a:rPr>
              <a:t>দেখতে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Ekushey Azad" panose="03080603080002020207" pitchFamily="66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Ekushey Azad" panose="03080603080002020207" pitchFamily="66"/>
              </a:rPr>
              <a:t>পাচ্ছি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Ekushey Azad" panose="03080603080002020207" pitchFamily="66"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Ekushey Azad" panose="03080603080002020207" pitchFamily="66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232599" y="3644715"/>
            <a:ext cx="1390913" cy="386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00788" y="3129564"/>
            <a:ext cx="1609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নাক</a:t>
            </a:r>
            <a:endParaRPr lang="en-US" sz="66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9860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mph" presetSubtype="6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" presetClass="emph" presetSubtype="6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00"/>
                            </p:stCondLst>
                            <p:childTnLst>
                              <p:par>
                                <p:cTn id="39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3" presetClass="emph" presetSubtype="1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4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3000"/>
                            </p:stCondLst>
                            <p:childTnLst>
                              <p:par>
                                <p:cTn id="4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150"/>
                            </p:stCondLst>
                            <p:childTnLst>
                              <p:par>
                                <p:cTn id="5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3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400"/>
                            </p:stCondLst>
                            <p:childTnLst>
                              <p:par>
                                <p:cTn id="5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9" grpId="0" animBg="1"/>
      <p:bldP spid="9" grpId="1" animBg="1"/>
      <p:bldP spid="10" grpId="0"/>
      <p:bldP spid="10" grpId="1"/>
      <p:bldP spid="10" grpId="2"/>
      <p:bldP spid="15" grpId="0"/>
      <p:bldP spid="15" grpId="1"/>
      <p:bldP spid="25" grpId="0"/>
      <p:bldP spid="25" grpId="1"/>
      <p:bldP spid="30" grpId="0"/>
      <p:bldP spid="30" grpId="1"/>
      <p:bldP spid="31" grpId="0"/>
      <p:bldP spid="31" grpId="1"/>
      <p:bldP spid="20" grpId="0" animBg="1"/>
      <p:bldP spid="20" grpId="1" animBg="1"/>
      <p:bldP spid="21" grpId="0"/>
      <p:bldP spid="21" grpId="1"/>
      <p:bldP spid="21" grpId="2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1" grpId="2"/>
      <p:bldP spid="19" grpId="0"/>
      <p:bldP spid="19" grpId="1"/>
      <p:bldP spid="61" grpId="0"/>
      <p:bldP spid="61" grpId="1"/>
      <p:bldP spid="62" grpId="0"/>
      <p:bldP spid="62" grpId="1"/>
      <p:bldP spid="63" grpId="0"/>
      <p:bldP spid="63" grpId="1"/>
      <p:bldP spid="46" grpId="0" animBg="1"/>
      <p:bldP spid="47" grpId="0"/>
      <p:bldP spid="47" grpId="1"/>
      <p:bldP spid="47" grpId="2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6568" y="6356351"/>
            <a:ext cx="388781" cy="365125"/>
          </a:xfrm>
        </p:spPr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7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29694" cy="365125"/>
          </a:xfrm>
        </p:spPr>
        <p:txBody>
          <a:bodyPr/>
          <a:lstStyle/>
          <a:p>
            <a:fld id="{F90754EA-58A5-4804-A813-E319D198A9B6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6220" y="3155322"/>
            <a:ext cx="71992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এতক্ষণ</a:t>
            </a:r>
            <a:r>
              <a:rPr lang="en-US" sz="4800" dirty="0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এই</a:t>
            </a:r>
            <a:r>
              <a:rPr lang="en-US" sz="4800" dirty="0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ছবিগুলোতে</a:t>
            </a:r>
            <a:r>
              <a:rPr lang="en-US" sz="4800" dirty="0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আমাদের</a:t>
            </a:r>
            <a:r>
              <a:rPr lang="en-US" sz="4800" dirty="0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শরীরের</a:t>
            </a:r>
            <a:r>
              <a:rPr lang="en-US" sz="4800" dirty="0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যে</a:t>
            </a:r>
            <a:r>
              <a:rPr lang="en-US" sz="4800" dirty="0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অঙ্গ-প্রত্যঙ্গগুলো</a:t>
            </a:r>
            <a:r>
              <a:rPr lang="en-US" sz="4800" dirty="0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দেখলাম</a:t>
            </a:r>
            <a:r>
              <a:rPr lang="en-US" sz="4800" dirty="0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সেগুলোকে</a:t>
            </a:r>
            <a:r>
              <a:rPr lang="en-US" sz="4800" dirty="0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আমরা</a:t>
            </a:r>
            <a:r>
              <a:rPr lang="en-US" sz="4800" dirty="0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কাজে</a:t>
            </a:r>
            <a:r>
              <a:rPr lang="en-US" sz="4800" dirty="0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লাগাতে</a:t>
            </a:r>
            <a:r>
              <a:rPr lang="en-US" sz="4800" dirty="0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পারি</a:t>
            </a:r>
            <a:r>
              <a:rPr lang="en-US" sz="4800" dirty="0">
                <a:solidFill>
                  <a:srgbClr val="002060"/>
                </a:solidFill>
                <a:latin typeface="AnandapatraMJ" pitchFamily="2" charset="0"/>
                <a:cs typeface="Ekushey Azad" panose="03080603080002020207" pitchFamily="66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540" y="363533"/>
            <a:ext cx="8243047" cy="205182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>
              <a:bevelB w="69850" h="38100" prst="cross"/>
            </a:sp3d>
          </a:bodyPr>
          <a:lstStyle/>
          <a:p>
            <a:pPr algn="ctr"/>
            <a:r>
              <a:rPr lang="en-US" sz="5400" b="1" dirty="0" err="1" smtClean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এসো</a:t>
            </a:r>
            <a:r>
              <a:rPr lang="en-US" sz="5400" b="1" dirty="0" smtClean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নিজে</a:t>
            </a:r>
            <a:r>
              <a:rPr lang="en-US" sz="5400" b="1" dirty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ভেবে</a:t>
            </a:r>
            <a:r>
              <a:rPr lang="en-US" sz="5400" b="1" dirty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 ও </a:t>
            </a:r>
            <a:r>
              <a:rPr lang="en-US" sz="5400" b="1" dirty="0" err="1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পাশের</a:t>
            </a:r>
            <a:r>
              <a:rPr lang="en-US" sz="5400" b="1" dirty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বন্ধুর</a:t>
            </a:r>
            <a:r>
              <a:rPr lang="en-US" sz="5400" b="1" dirty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সাথে</a:t>
            </a:r>
            <a:r>
              <a:rPr lang="en-US" sz="5400" b="1" dirty="0" smtClean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আলোচনা</a:t>
            </a:r>
            <a:r>
              <a:rPr lang="en-US" sz="5400" b="1" dirty="0" smtClean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করে</a:t>
            </a:r>
            <a:r>
              <a:rPr lang="en-US" sz="5400" b="1" dirty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smtClean="0">
                <a:ln w="0"/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  <a:alpha val="84000"/>
                      </a:srgbClr>
                    </a:gs>
                    <a:gs pos="69000">
                      <a:srgbClr val="FF0000"/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04800">
                    <a:schemeClr val="accent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kushey Azad" panose="03080603080002020207" pitchFamily="66"/>
              </a:rPr>
              <a:t>বলি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tint val="66000"/>
                      <a:satMod val="160000"/>
                      <a:alpha val="84000"/>
                    </a:srgbClr>
                  </a:gs>
                  <a:gs pos="69000">
                    <a:srgbClr val="FF0000"/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304800">
                  <a:schemeClr val="accent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2528" r="5056" b="3580"/>
          <a:stretch/>
        </p:blipFill>
        <p:spPr>
          <a:xfrm>
            <a:off x="339138" y="1656003"/>
            <a:ext cx="1438147" cy="1502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8" r="32524" b="62859"/>
          <a:stretch/>
        </p:blipFill>
        <p:spPr>
          <a:xfrm>
            <a:off x="7147774" y="1632197"/>
            <a:ext cx="1983347" cy="144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3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62174" y="6356351"/>
            <a:ext cx="453175" cy="365125"/>
          </a:xfrm>
        </p:spPr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788026" cy="365125"/>
          </a:xfrm>
        </p:spPr>
        <p:txBody>
          <a:bodyPr/>
          <a:lstStyle/>
          <a:p>
            <a:fld id="{B0FC6DF0-CACF-4347-8D9E-52B91F763463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5169" y="18071"/>
            <a:ext cx="28536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0000"/>
                </a:solidFill>
                <a:cs typeface="Ekushey Puja" panose="03080603080002020207" pitchFamily="66"/>
              </a:rPr>
              <a:t>এবার</a:t>
            </a:r>
            <a:r>
              <a:rPr lang="en-US" sz="6000" b="1" dirty="0" smtClean="0">
                <a:ln/>
                <a:solidFill>
                  <a:srgbClr val="FF0000"/>
                </a:solidFill>
                <a:cs typeface="Ekushey Puja" panose="03080603080002020207" pitchFamily="66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cs typeface="Ekushey Puja" panose="03080603080002020207" pitchFamily="66"/>
              </a:rPr>
              <a:t>দেখি</a:t>
            </a:r>
            <a:r>
              <a:rPr lang="en-US" sz="6000" b="1" dirty="0" smtClean="0">
                <a:ln/>
                <a:solidFill>
                  <a:srgbClr val="FF0000"/>
                </a:solidFill>
                <a:cs typeface="Ekushey Puja" panose="03080603080002020207" pitchFamily="66"/>
              </a:rPr>
              <a:t> </a:t>
            </a:r>
            <a:endParaRPr lang="en-US" sz="6000" b="1" cap="none" spc="0" dirty="0">
              <a:ln/>
              <a:solidFill>
                <a:srgbClr val="FF0000"/>
              </a:solidFill>
              <a:effectLst/>
              <a:cs typeface="Ekushey Puja" panose="03080603080002020207" pitchFamily="66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07344" y="2588653"/>
            <a:ext cx="2120723" cy="2150775"/>
          </a:xfrm>
          <a:custGeom>
            <a:avLst/>
            <a:gdLst>
              <a:gd name="connsiteX0" fmla="*/ 0 w 2120723"/>
              <a:gd name="connsiteY0" fmla="*/ 1075388 h 2150775"/>
              <a:gd name="connsiteX1" fmla="*/ 1060362 w 2120723"/>
              <a:gd name="connsiteY1" fmla="*/ 0 h 2150775"/>
              <a:gd name="connsiteX2" fmla="*/ 2120724 w 2120723"/>
              <a:gd name="connsiteY2" fmla="*/ 1075388 h 2150775"/>
              <a:gd name="connsiteX3" fmla="*/ 1060362 w 2120723"/>
              <a:gd name="connsiteY3" fmla="*/ 2150776 h 2150775"/>
              <a:gd name="connsiteX4" fmla="*/ 0 w 2120723"/>
              <a:gd name="connsiteY4" fmla="*/ 1075388 h 215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723" h="2150775">
                <a:moveTo>
                  <a:pt x="0" y="1075388"/>
                </a:moveTo>
                <a:cubicBezTo>
                  <a:pt x="0" y="481468"/>
                  <a:pt x="474740" y="0"/>
                  <a:pt x="1060362" y="0"/>
                </a:cubicBezTo>
                <a:cubicBezTo>
                  <a:pt x="1645984" y="0"/>
                  <a:pt x="2120724" y="481468"/>
                  <a:pt x="2120724" y="1075388"/>
                </a:cubicBezTo>
                <a:cubicBezTo>
                  <a:pt x="2120724" y="1669308"/>
                  <a:pt x="1645984" y="2150776"/>
                  <a:pt x="1060362" y="2150776"/>
                </a:cubicBezTo>
                <a:cubicBezTo>
                  <a:pt x="474740" y="2150776"/>
                  <a:pt x="0" y="1669308"/>
                  <a:pt x="0" y="1075388"/>
                </a:cubicBez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1688" tIns="346089" rIns="341688" bIns="346089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এ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অঙ্গ-প্রত্যঙ্গগুলো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কী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কী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কাজে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ব্যবহার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করি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?</a:t>
            </a:r>
            <a:endParaRPr 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17322" y="1921741"/>
            <a:ext cx="1513980" cy="1513980"/>
          </a:xfrm>
          <a:custGeom>
            <a:avLst/>
            <a:gdLst>
              <a:gd name="connsiteX0" fmla="*/ 0 w 1513980"/>
              <a:gd name="connsiteY0" fmla="*/ 756990 h 1513980"/>
              <a:gd name="connsiteX1" fmla="*/ 756990 w 1513980"/>
              <a:gd name="connsiteY1" fmla="*/ 0 h 1513980"/>
              <a:gd name="connsiteX2" fmla="*/ 1513980 w 1513980"/>
              <a:gd name="connsiteY2" fmla="*/ 756990 h 1513980"/>
              <a:gd name="connsiteX3" fmla="*/ 756990 w 1513980"/>
              <a:gd name="connsiteY3" fmla="*/ 1513980 h 1513980"/>
              <a:gd name="connsiteX4" fmla="*/ 0 w 1513980"/>
              <a:gd name="connsiteY4" fmla="*/ 756990 h 151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980" h="1513980">
                <a:moveTo>
                  <a:pt x="0" y="756990"/>
                </a:moveTo>
                <a:cubicBezTo>
                  <a:pt x="0" y="338916"/>
                  <a:pt x="338916" y="0"/>
                  <a:pt x="756990" y="0"/>
                </a:cubicBezTo>
                <a:cubicBezTo>
                  <a:pt x="1175064" y="0"/>
                  <a:pt x="1513980" y="338916"/>
                  <a:pt x="1513980" y="756990"/>
                </a:cubicBezTo>
                <a:cubicBezTo>
                  <a:pt x="1513980" y="1175064"/>
                  <a:pt x="1175064" y="1513980"/>
                  <a:pt x="756990" y="1513980"/>
                </a:cubicBezTo>
                <a:cubicBezTo>
                  <a:pt x="338916" y="1513980"/>
                  <a:pt x="0" y="1175064"/>
                  <a:pt x="0" y="75699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942" tIns="243942" rIns="243942" bIns="243942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খাওয়ার</a:t>
            </a:r>
            <a:endParaRPr lang="en-US" sz="3000" kern="12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517322" y="3892360"/>
            <a:ext cx="1513980" cy="1513980"/>
          </a:xfrm>
          <a:custGeom>
            <a:avLst/>
            <a:gdLst>
              <a:gd name="connsiteX0" fmla="*/ 0 w 1513980"/>
              <a:gd name="connsiteY0" fmla="*/ 756990 h 1513980"/>
              <a:gd name="connsiteX1" fmla="*/ 756990 w 1513980"/>
              <a:gd name="connsiteY1" fmla="*/ 0 h 1513980"/>
              <a:gd name="connsiteX2" fmla="*/ 1513980 w 1513980"/>
              <a:gd name="connsiteY2" fmla="*/ 756990 h 1513980"/>
              <a:gd name="connsiteX3" fmla="*/ 756990 w 1513980"/>
              <a:gd name="connsiteY3" fmla="*/ 1513980 h 1513980"/>
              <a:gd name="connsiteX4" fmla="*/ 0 w 1513980"/>
              <a:gd name="connsiteY4" fmla="*/ 756990 h 151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980" h="1513980">
                <a:moveTo>
                  <a:pt x="0" y="756990"/>
                </a:moveTo>
                <a:cubicBezTo>
                  <a:pt x="0" y="338916"/>
                  <a:pt x="338916" y="0"/>
                  <a:pt x="756990" y="0"/>
                </a:cubicBezTo>
                <a:cubicBezTo>
                  <a:pt x="1175064" y="0"/>
                  <a:pt x="1513980" y="338916"/>
                  <a:pt x="1513980" y="756990"/>
                </a:cubicBezTo>
                <a:cubicBezTo>
                  <a:pt x="1513980" y="1175064"/>
                  <a:pt x="1175064" y="1513980"/>
                  <a:pt x="756990" y="1513980"/>
                </a:cubicBezTo>
                <a:cubicBezTo>
                  <a:pt x="338916" y="1513980"/>
                  <a:pt x="0" y="1175064"/>
                  <a:pt x="0" y="75699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941338"/>
              <a:satOff val="-4091"/>
              <a:lumOff val="-1569"/>
              <a:alphaOff val="0"/>
            </a:schemeClr>
          </a:fillRef>
          <a:effectRef idx="2">
            <a:schemeClr val="accent5">
              <a:hueOff val="-2941338"/>
              <a:satOff val="-4091"/>
              <a:lumOff val="-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942" tIns="243942" rIns="243942" bIns="243942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স্বাদ</a:t>
            </a:r>
            <a:r>
              <a:rPr lang="en-US" sz="3000" kern="12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30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নেওয়ার</a:t>
            </a:r>
            <a:endParaRPr lang="en-US" sz="3000" kern="12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10716" y="4877670"/>
            <a:ext cx="1513980" cy="1513980"/>
          </a:xfrm>
          <a:custGeom>
            <a:avLst/>
            <a:gdLst>
              <a:gd name="connsiteX0" fmla="*/ 0 w 1513980"/>
              <a:gd name="connsiteY0" fmla="*/ 756990 h 1513980"/>
              <a:gd name="connsiteX1" fmla="*/ 756990 w 1513980"/>
              <a:gd name="connsiteY1" fmla="*/ 0 h 1513980"/>
              <a:gd name="connsiteX2" fmla="*/ 1513980 w 1513980"/>
              <a:gd name="connsiteY2" fmla="*/ 756990 h 1513980"/>
              <a:gd name="connsiteX3" fmla="*/ 756990 w 1513980"/>
              <a:gd name="connsiteY3" fmla="*/ 1513980 h 1513980"/>
              <a:gd name="connsiteX4" fmla="*/ 0 w 1513980"/>
              <a:gd name="connsiteY4" fmla="*/ 756990 h 151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980" h="1513980">
                <a:moveTo>
                  <a:pt x="0" y="756990"/>
                </a:moveTo>
                <a:cubicBezTo>
                  <a:pt x="0" y="338916"/>
                  <a:pt x="338916" y="0"/>
                  <a:pt x="756990" y="0"/>
                </a:cubicBezTo>
                <a:cubicBezTo>
                  <a:pt x="1175064" y="0"/>
                  <a:pt x="1513980" y="338916"/>
                  <a:pt x="1513980" y="756990"/>
                </a:cubicBezTo>
                <a:cubicBezTo>
                  <a:pt x="1513980" y="1175064"/>
                  <a:pt x="1175064" y="1513980"/>
                  <a:pt x="756990" y="1513980"/>
                </a:cubicBezTo>
                <a:cubicBezTo>
                  <a:pt x="338916" y="1513980"/>
                  <a:pt x="0" y="1175064"/>
                  <a:pt x="0" y="75699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412007"/>
              <a:satOff val="-6137"/>
              <a:lumOff val="-2353"/>
              <a:alphaOff val="0"/>
            </a:schemeClr>
          </a:fillRef>
          <a:effectRef idx="2">
            <a:schemeClr val="accent5">
              <a:hueOff val="-4412007"/>
              <a:satOff val="-6137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942" tIns="243942" rIns="243942" bIns="243942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শ্বাস-প্রশ্বাসের</a:t>
            </a:r>
            <a:endParaRPr lang="en-US" sz="2800" kern="12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104109" y="3892360"/>
            <a:ext cx="1513980" cy="1513980"/>
          </a:xfrm>
          <a:custGeom>
            <a:avLst/>
            <a:gdLst>
              <a:gd name="connsiteX0" fmla="*/ 0 w 1513980"/>
              <a:gd name="connsiteY0" fmla="*/ 756990 h 1513980"/>
              <a:gd name="connsiteX1" fmla="*/ 756990 w 1513980"/>
              <a:gd name="connsiteY1" fmla="*/ 0 h 1513980"/>
              <a:gd name="connsiteX2" fmla="*/ 1513980 w 1513980"/>
              <a:gd name="connsiteY2" fmla="*/ 756990 h 1513980"/>
              <a:gd name="connsiteX3" fmla="*/ 756990 w 1513980"/>
              <a:gd name="connsiteY3" fmla="*/ 1513980 h 1513980"/>
              <a:gd name="connsiteX4" fmla="*/ 0 w 1513980"/>
              <a:gd name="connsiteY4" fmla="*/ 756990 h 151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980" h="1513980">
                <a:moveTo>
                  <a:pt x="0" y="756990"/>
                </a:moveTo>
                <a:cubicBezTo>
                  <a:pt x="0" y="338916"/>
                  <a:pt x="338916" y="0"/>
                  <a:pt x="756990" y="0"/>
                </a:cubicBezTo>
                <a:cubicBezTo>
                  <a:pt x="1175064" y="0"/>
                  <a:pt x="1513980" y="338916"/>
                  <a:pt x="1513980" y="756990"/>
                </a:cubicBezTo>
                <a:cubicBezTo>
                  <a:pt x="1513980" y="1175064"/>
                  <a:pt x="1175064" y="1513980"/>
                  <a:pt x="756990" y="1513980"/>
                </a:cubicBezTo>
                <a:cubicBezTo>
                  <a:pt x="338916" y="1513980"/>
                  <a:pt x="0" y="1175064"/>
                  <a:pt x="0" y="75699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882676"/>
              <a:satOff val="-8182"/>
              <a:lumOff val="-3138"/>
              <a:alphaOff val="0"/>
            </a:schemeClr>
          </a:fillRef>
          <a:effectRef idx="2">
            <a:schemeClr val="accent5">
              <a:hueOff val="-5882676"/>
              <a:satOff val="-8182"/>
              <a:lumOff val="-31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942" tIns="243942" rIns="243942" bIns="243942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ধ্বনি</a:t>
            </a:r>
            <a:r>
              <a:rPr lang="en-US" sz="3500" kern="12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35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তৈরির</a:t>
            </a:r>
            <a:endParaRPr lang="en-US" sz="3500" kern="12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04109" y="1921741"/>
            <a:ext cx="1513980" cy="1513980"/>
          </a:xfrm>
          <a:custGeom>
            <a:avLst/>
            <a:gdLst>
              <a:gd name="connsiteX0" fmla="*/ 0 w 1513980"/>
              <a:gd name="connsiteY0" fmla="*/ 756990 h 1513980"/>
              <a:gd name="connsiteX1" fmla="*/ 756990 w 1513980"/>
              <a:gd name="connsiteY1" fmla="*/ 0 h 1513980"/>
              <a:gd name="connsiteX2" fmla="*/ 1513980 w 1513980"/>
              <a:gd name="connsiteY2" fmla="*/ 756990 h 1513980"/>
              <a:gd name="connsiteX3" fmla="*/ 756990 w 1513980"/>
              <a:gd name="connsiteY3" fmla="*/ 1513980 h 1513980"/>
              <a:gd name="connsiteX4" fmla="*/ 0 w 1513980"/>
              <a:gd name="connsiteY4" fmla="*/ 756990 h 151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980" h="1513980">
                <a:moveTo>
                  <a:pt x="0" y="756990"/>
                </a:moveTo>
                <a:cubicBezTo>
                  <a:pt x="0" y="338916"/>
                  <a:pt x="338916" y="0"/>
                  <a:pt x="756990" y="0"/>
                </a:cubicBezTo>
                <a:cubicBezTo>
                  <a:pt x="1175064" y="0"/>
                  <a:pt x="1513980" y="338916"/>
                  <a:pt x="1513980" y="756990"/>
                </a:cubicBezTo>
                <a:cubicBezTo>
                  <a:pt x="1513980" y="1175064"/>
                  <a:pt x="1175064" y="1513980"/>
                  <a:pt x="756990" y="1513980"/>
                </a:cubicBezTo>
                <a:cubicBezTo>
                  <a:pt x="338916" y="1513980"/>
                  <a:pt x="0" y="1175064"/>
                  <a:pt x="0" y="75699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353344"/>
              <a:satOff val="-10228"/>
              <a:lumOff val="-3922"/>
              <a:alphaOff val="0"/>
            </a:schemeClr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942" tIns="243942" rIns="243942" bIns="243942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শব্দ</a:t>
            </a:r>
            <a:r>
              <a:rPr lang="en-US" sz="35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তৈরির</a:t>
            </a:r>
            <a:endParaRPr lang="en-US" sz="3500" kern="12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810716" y="936431"/>
            <a:ext cx="1513980" cy="1513980"/>
          </a:xfrm>
          <a:custGeom>
            <a:avLst/>
            <a:gdLst>
              <a:gd name="connsiteX0" fmla="*/ 0 w 1513980"/>
              <a:gd name="connsiteY0" fmla="*/ 756990 h 1513980"/>
              <a:gd name="connsiteX1" fmla="*/ 756990 w 1513980"/>
              <a:gd name="connsiteY1" fmla="*/ 0 h 1513980"/>
              <a:gd name="connsiteX2" fmla="*/ 1513980 w 1513980"/>
              <a:gd name="connsiteY2" fmla="*/ 756990 h 1513980"/>
              <a:gd name="connsiteX3" fmla="*/ 756990 w 1513980"/>
              <a:gd name="connsiteY3" fmla="*/ 1513980 h 1513980"/>
              <a:gd name="connsiteX4" fmla="*/ 0 w 1513980"/>
              <a:gd name="connsiteY4" fmla="*/ 756990 h 151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980" h="1513980">
                <a:moveTo>
                  <a:pt x="0" y="756990"/>
                </a:moveTo>
                <a:cubicBezTo>
                  <a:pt x="0" y="338916"/>
                  <a:pt x="338916" y="0"/>
                  <a:pt x="756990" y="0"/>
                </a:cubicBezTo>
                <a:cubicBezTo>
                  <a:pt x="1175064" y="0"/>
                  <a:pt x="1513980" y="338916"/>
                  <a:pt x="1513980" y="756990"/>
                </a:cubicBezTo>
                <a:cubicBezTo>
                  <a:pt x="1513980" y="1175064"/>
                  <a:pt x="1175064" y="1513980"/>
                  <a:pt x="756990" y="1513980"/>
                </a:cubicBezTo>
                <a:cubicBezTo>
                  <a:pt x="338916" y="1513980"/>
                  <a:pt x="0" y="1175064"/>
                  <a:pt x="0" y="75699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942" tIns="243942" rIns="243942" bIns="243942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কথা</a:t>
            </a:r>
            <a:r>
              <a:rPr lang="en-US" sz="2400" kern="12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বলার</a:t>
            </a:r>
            <a:r>
              <a:rPr lang="en-US" sz="2400" kern="12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বা</a:t>
            </a:r>
            <a:r>
              <a:rPr lang="en-US" sz="2400" kern="12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ভাষা</a:t>
            </a:r>
            <a:r>
              <a:rPr lang="en-US" sz="2400" kern="1200" dirty="0" smtClean="0">
                <a:solidFill>
                  <a:srgbClr val="FF0000"/>
                </a:solidFill>
                <a:cs typeface="Ekushey Azad" panose="03080603080002020207" pitchFamily="66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cs typeface="Ekushey Azad" panose="03080603080002020207" pitchFamily="66"/>
              </a:rPr>
              <a:t>সৃষ্টির</a:t>
            </a:r>
            <a:endParaRPr lang="en-US" sz="2400" kern="1200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8185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90964" y="6356351"/>
            <a:ext cx="324386" cy="365125"/>
          </a:xfrm>
        </p:spPr>
        <p:txBody>
          <a:bodyPr/>
          <a:lstStyle/>
          <a:p>
            <a:fld id="{5ADBD8C2-AC7D-461A-A7E6-A0D4A0221D3D}" type="slidenum">
              <a:rPr lang="en-US" smtClean="0">
                <a:solidFill>
                  <a:srgbClr val="FF0000"/>
                </a:solidFill>
              </a:rPr>
              <a:t>9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42573" cy="365125"/>
          </a:xfrm>
        </p:spPr>
        <p:txBody>
          <a:bodyPr/>
          <a:lstStyle/>
          <a:p>
            <a:fld id="{EFA7057D-5CD5-44D8-801F-8ACEF67BF53E}" type="datetime1">
              <a:rPr lang="en-US" smtClean="0">
                <a:solidFill>
                  <a:srgbClr val="FF0000"/>
                </a:solidFill>
                <a:latin typeface="Monotype Corsiva" panose="03010101010201010101" pitchFamily="66" charset="0"/>
              </a:rPr>
              <a:t>06-Apr-20</a:t>
            </a:fld>
            <a:endParaRPr 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  <a:cs typeface="Ekushey Azad" panose="03080603080002020207" pitchFamily="66"/>
              </a:rPr>
              <a:t>বি. দ্র. আমাদের আলোচ্য বিষয়: প্রথাগত বাংলা ব্যাকরণ।</a:t>
            </a:r>
            <a:endParaRPr lang="en-US" dirty="0">
              <a:solidFill>
                <a:srgbClr val="FF0000"/>
              </a:solidFill>
              <a:cs typeface="Ekushey Azad" panose="03080603080002020207" pitchFamily="66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492" y="2730314"/>
            <a:ext cx="779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আমরা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এবার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চলে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যাবো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ভাষা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জিজ্ঞাসায়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1839" y="1957587"/>
            <a:ext cx="3322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কণ্ঠধ্বনি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কী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5163" y="2859100"/>
            <a:ext cx="6297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Puja" panose="03080603080002020207" pitchFamily="66"/>
              </a:rPr>
              <a:t>প্রথমেই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Ekushey Puja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Puja" panose="03080603080002020207" pitchFamily="66"/>
              </a:rPr>
              <a:t>তোমরা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Ekushey Puja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Puja" panose="03080603080002020207" pitchFamily="66"/>
              </a:rPr>
              <a:t>কয়েকটি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Ekushey Puja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Puja" panose="03080603080002020207" pitchFamily="66"/>
              </a:rPr>
              <a:t>দলে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Ekushey Puja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Puja" panose="03080603080002020207" pitchFamily="66"/>
              </a:rPr>
              <a:t>ভাগ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Ekushey Puja" panose="03080603080002020207" pitchFamily="66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Puja" panose="03080603080002020207" pitchFamily="66"/>
              </a:rPr>
              <a:t>হবে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Ekushey Puja" panose="03080603080002020207" pitchFamily="66"/>
              </a:rPr>
              <a:t>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Ekushey Puja" panose="03080603080002020207" pitchFamily="66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459" y="3760625"/>
            <a:ext cx="775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অভিমত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জানাও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 flipH="1">
            <a:off x="244698" y="476520"/>
            <a:ext cx="1068947" cy="1094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 flipH="1">
            <a:off x="435733" y="5291072"/>
            <a:ext cx="1069119" cy="1032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>
            <a:off x="7774549" y="5250289"/>
            <a:ext cx="1161770" cy="1189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661" r="12660" b="12057"/>
          <a:stretch/>
        </p:blipFill>
        <p:spPr>
          <a:xfrm>
            <a:off x="7759523" y="399245"/>
            <a:ext cx="1075383" cy="11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3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3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3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3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3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"/>
                            </p:stCondLst>
                            <p:childTnLst>
                              <p:par>
                                <p:cTn id="6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17" grpId="1"/>
      <p:bldP spid="18" grpId="0"/>
      <p:bldP spid="18" grpId="1"/>
      <p:bldP spid="18" grpId="2"/>
      <p:bldP spid="19" grpId="0"/>
      <p:bldP spid="19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1289</TotalTime>
  <Words>886</Words>
  <Application>Microsoft Office PowerPoint</Application>
  <PresentationFormat>On-screen Show (4:3)</PresentationFormat>
  <Paragraphs>161</Paragraphs>
  <Slides>20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AnandapatraMJ</vt:lpstr>
      <vt:lpstr>Arial</vt:lpstr>
      <vt:lpstr>Calibri</vt:lpstr>
      <vt:lpstr>Calibri Light</vt:lpstr>
      <vt:lpstr>Ekushey Azad</vt:lpstr>
      <vt:lpstr>Ekushey Durga</vt:lpstr>
      <vt:lpstr>Ekushey Puja</vt:lpstr>
      <vt:lpstr>Ekushey Sumit</vt:lpstr>
      <vt:lpstr>Monotype Corsiva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</dc:creator>
  <cp:lastModifiedBy>Rahul</cp:lastModifiedBy>
  <cp:revision>407</cp:revision>
  <dcterms:created xsi:type="dcterms:W3CDTF">2020-03-23T11:40:05Z</dcterms:created>
  <dcterms:modified xsi:type="dcterms:W3CDTF">2020-04-06T17:59:41Z</dcterms:modified>
</cp:coreProperties>
</file>