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8" r:id="rId4"/>
    <p:sldId id="259" r:id="rId5"/>
    <p:sldId id="260" r:id="rId6"/>
    <p:sldId id="276" r:id="rId7"/>
    <p:sldId id="261" r:id="rId8"/>
    <p:sldId id="273" r:id="rId9"/>
    <p:sldId id="262" r:id="rId10"/>
    <p:sldId id="263" r:id="rId11"/>
    <p:sldId id="264" r:id="rId12"/>
    <p:sldId id="265" r:id="rId13"/>
    <p:sldId id="266" r:id="rId14"/>
    <p:sldId id="269" r:id="rId15"/>
    <p:sldId id="270" r:id="rId16"/>
    <p:sldId id="271" r:id="rId17"/>
    <p:sldId id="268"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00CC"/>
    <a:srgbClr val="0066FF"/>
    <a:srgbClr val="FF99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699277-C624-45E8-A6D1-7BCE69F15E1B}"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D96F9-0462-4E24-B36C-D5440A9A33EB}" type="slidenum">
              <a:rPr lang="en-US" smtClean="0"/>
              <a:t>‹#›</a:t>
            </a:fld>
            <a:endParaRPr lang="en-US"/>
          </a:p>
        </p:txBody>
      </p:sp>
    </p:spTree>
    <p:extLst>
      <p:ext uri="{BB962C8B-B14F-4D97-AF65-F5344CB8AC3E}">
        <p14:creationId xmlns:p14="http://schemas.microsoft.com/office/powerpoint/2010/main" val="319499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99277-C624-45E8-A6D1-7BCE69F15E1B}"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D96F9-0462-4E24-B36C-D5440A9A33EB}" type="slidenum">
              <a:rPr lang="en-US" smtClean="0"/>
              <a:t>‹#›</a:t>
            </a:fld>
            <a:endParaRPr lang="en-US"/>
          </a:p>
        </p:txBody>
      </p:sp>
    </p:spTree>
    <p:extLst>
      <p:ext uri="{BB962C8B-B14F-4D97-AF65-F5344CB8AC3E}">
        <p14:creationId xmlns:p14="http://schemas.microsoft.com/office/powerpoint/2010/main" val="388475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99277-C624-45E8-A6D1-7BCE69F15E1B}"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D96F9-0462-4E24-B36C-D5440A9A33EB}" type="slidenum">
              <a:rPr lang="en-US" smtClean="0"/>
              <a:t>‹#›</a:t>
            </a:fld>
            <a:endParaRPr lang="en-US"/>
          </a:p>
        </p:txBody>
      </p:sp>
    </p:spTree>
    <p:extLst>
      <p:ext uri="{BB962C8B-B14F-4D97-AF65-F5344CB8AC3E}">
        <p14:creationId xmlns:p14="http://schemas.microsoft.com/office/powerpoint/2010/main" val="146170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699277-C624-45E8-A6D1-7BCE69F15E1B}"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D96F9-0462-4E24-B36C-D5440A9A33EB}" type="slidenum">
              <a:rPr lang="en-US" smtClean="0"/>
              <a:t>‹#›</a:t>
            </a:fld>
            <a:endParaRPr lang="en-US"/>
          </a:p>
        </p:txBody>
      </p:sp>
    </p:spTree>
    <p:extLst>
      <p:ext uri="{BB962C8B-B14F-4D97-AF65-F5344CB8AC3E}">
        <p14:creationId xmlns:p14="http://schemas.microsoft.com/office/powerpoint/2010/main" val="338501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699277-C624-45E8-A6D1-7BCE69F15E1B}"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D96F9-0462-4E24-B36C-D5440A9A33EB}" type="slidenum">
              <a:rPr lang="en-US" smtClean="0"/>
              <a:t>‹#›</a:t>
            </a:fld>
            <a:endParaRPr lang="en-US"/>
          </a:p>
        </p:txBody>
      </p:sp>
    </p:spTree>
    <p:extLst>
      <p:ext uri="{BB962C8B-B14F-4D97-AF65-F5344CB8AC3E}">
        <p14:creationId xmlns:p14="http://schemas.microsoft.com/office/powerpoint/2010/main" val="245774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699277-C624-45E8-A6D1-7BCE69F15E1B}"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D96F9-0462-4E24-B36C-D5440A9A33EB}" type="slidenum">
              <a:rPr lang="en-US" smtClean="0"/>
              <a:t>‹#›</a:t>
            </a:fld>
            <a:endParaRPr lang="en-US"/>
          </a:p>
        </p:txBody>
      </p:sp>
    </p:spTree>
    <p:extLst>
      <p:ext uri="{BB962C8B-B14F-4D97-AF65-F5344CB8AC3E}">
        <p14:creationId xmlns:p14="http://schemas.microsoft.com/office/powerpoint/2010/main" val="42760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699277-C624-45E8-A6D1-7BCE69F15E1B}"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D96F9-0462-4E24-B36C-D5440A9A33EB}" type="slidenum">
              <a:rPr lang="en-US" smtClean="0"/>
              <a:t>‹#›</a:t>
            </a:fld>
            <a:endParaRPr lang="en-US"/>
          </a:p>
        </p:txBody>
      </p:sp>
    </p:spTree>
    <p:extLst>
      <p:ext uri="{BB962C8B-B14F-4D97-AF65-F5344CB8AC3E}">
        <p14:creationId xmlns:p14="http://schemas.microsoft.com/office/powerpoint/2010/main" val="337583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699277-C624-45E8-A6D1-7BCE69F15E1B}"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D96F9-0462-4E24-B36C-D5440A9A33EB}" type="slidenum">
              <a:rPr lang="en-US" smtClean="0"/>
              <a:t>‹#›</a:t>
            </a:fld>
            <a:endParaRPr lang="en-US"/>
          </a:p>
        </p:txBody>
      </p:sp>
    </p:spTree>
    <p:extLst>
      <p:ext uri="{BB962C8B-B14F-4D97-AF65-F5344CB8AC3E}">
        <p14:creationId xmlns:p14="http://schemas.microsoft.com/office/powerpoint/2010/main" val="126972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99277-C624-45E8-A6D1-7BCE69F15E1B}"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D96F9-0462-4E24-B36C-D5440A9A33EB}" type="slidenum">
              <a:rPr lang="en-US" smtClean="0"/>
              <a:t>‹#›</a:t>
            </a:fld>
            <a:endParaRPr lang="en-US"/>
          </a:p>
        </p:txBody>
      </p:sp>
    </p:spTree>
    <p:extLst>
      <p:ext uri="{BB962C8B-B14F-4D97-AF65-F5344CB8AC3E}">
        <p14:creationId xmlns:p14="http://schemas.microsoft.com/office/powerpoint/2010/main" val="134428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699277-C624-45E8-A6D1-7BCE69F15E1B}"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D96F9-0462-4E24-B36C-D5440A9A33EB}" type="slidenum">
              <a:rPr lang="en-US" smtClean="0"/>
              <a:t>‹#›</a:t>
            </a:fld>
            <a:endParaRPr lang="en-US"/>
          </a:p>
        </p:txBody>
      </p:sp>
    </p:spTree>
    <p:extLst>
      <p:ext uri="{BB962C8B-B14F-4D97-AF65-F5344CB8AC3E}">
        <p14:creationId xmlns:p14="http://schemas.microsoft.com/office/powerpoint/2010/main" val="288841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699277-C624-45E8-A6D1-7BCE69F15E1B}"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D96F9-0462-4E24-B36C-D5440A9A33EB}" type="slidenum">
              <a:rPr lang="en-US" smtClean="0"/>
              <a:t>‹#›</a:t>
            </a:fld>
            <a:endParaRPr lang="en-US"/>
          </a:p>
        </p:txBody>
      </p:sp>
    </p:spTree>
    <p:extLst>
      <p:ext uri="{BB962C8B-B14F-4D97-AF65-F5344CB8AC3E}">
        <p14:creationId xmlns:p14="http://schemas.microsoft.com/office/powerpoint/2010/main" val="115596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99277-C624-45E8-A6D1-7BCE69F15E1B}" type="datetimeFigureOut">
              <a:rPr lang="en-US" smtClean="0"/>
              <a:t>4/7/2020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D96F9-0462-4E24-B36C-D5440A9A33EB}" type="slidenum">
              <a:rPr lang="en-US" smtClean="0"/>
              <a:t>‹#›</a:t>
            </a:fld>
            <a:endParaRPr lang="en-US"/>
          </a:p>
        </p:txBody>
      </p:sp>
    </p:spTree>
    <p:extLst>
      <p:ext uri="{BB962C8B-B14F-4D97-AF65-F5344CB8AC3E}">
        <p14:creationId xmlns:p14="http://schemas.microsoft.com/office/powerpoint/2010/main" val="327452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8" Type="http://schemas.openxmlformats.org/officeDocument/2006/relationships/audio" Target="../media/audio12.wav"/><Relationship Id="rId13" Type="http://schemas.openxmlformats.org/officeDocument/2006/relationships/audio" Target="../media/audio7.wav"/><Relationship Id="rId18" Type="http://schemas.openxmlformats.org/officeDocument/2006/relationships/audio" Target="../media/audio14.wav"/><Relationship Id="rId3" Type="http://schemas.openxmlformats.org/officeDocument/2006/relationships/audio" Target="../media/audio3.wav"/><Relationship Id="rId7" Type="http://schemas.openxmlformats.org/officeDocument/2006/relationships/audio" Target="../media/audio13.wav"/><Relationship Id="rId12" Type="http://schemas.openxmlformats.org/officeDocument/2006/relationships/audio" Target="../media/audio8.wav"/><Relationship Id="rId2" Type="http://schemas.openxmlformats.org/officeDocument/2006/relationships/audio" Target="../media/audio14.wav"/><Relationship Id="rId16"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audio" Target="../media/audio17.wav"/><Relationship Id="rId11" Type="http://schemas.openxmlformats.org/officeDocument/2006/relationships/audio" Target="../media/audio6.wav"/><Relationship Id="rId5" Type="http://schemas.openxmlformats.org/officeDocument/2006/relationships/audio" Target="../media/audio16.wav"/><Relationship Id="rId15" Type="http://schemas.openxmlformats.org/officeDocument/2006/relationships/audio" Target="../media/audio2.wav"/><Relationship Id="rId10" Type="http://schemas.openxmlformats.org/officeDocument/2006/relationships/audio" Target="../media/audio10.wav"/><Relationship Id="rId4" Type="http://schemas.openxmlformats.org/officeDocument/2006/relationships/audio" Target="../media/audio5.wav"/><Relationship Id="rId9" Type="http://schemas.openxmlformats.org/officeDocument/2006/relationships/audio" Target="../media/audio11.wav"/><Relationship Id="rId14" Type="http://schemas.openxmlformats.org/officeDocument/2006/relationships/audio" Target="../media/audio18.wav"/></Relationships>
</file>

<file path=ppt/slides/_rels/slide1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18.wav"/><Relationship Id="rId7" Type="http://schemas.openxmlformats.org/officeDocument/2006/relationships/audio" Target="../media/audio2.wav"/><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audio" Target="../media/audio19.wav"/><Relationship Id="rId5" Type="http://schemas.openxmlformats.org/officeDocument/2006/relationships/audio" Target="../media/audio4.wav"/><Relationship Id="rId10" Type="http://schemas.openxmlformats.org/officeDocument/2006/relationships/audio" Target="../media/audio7.wav"/><Relationship Id="rId4" Type="http://schemas.openxmlformats.org/officeDocument/2006/relationships/audio" Target="../media/audio15.wav"/><Relationship Id="rId9"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2.wav"/><Relationship Id="rId1" Type="http://schemas.openxmlformats.org/officeDocument/2006/relationships/slideLayout" Target="../slideLayouts/slideLayout7.xml"/><Relationship Id="rId5" Type="http://schemas.openxmlformats.org/officeDocument/2006/relationships/audio" Target="../media/audio12.wav"/><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1.wav"/><Relationship Id="rId7" Type="http://schemas.openxmlformats.org/officeDocument/2006/relationships/audio" Target="../media/audio17.wav"/><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audio" Target="../media/audio16.wav"/><Relationship Id="rId5" Type="http://schemas.openxmlformats.org/officeDocument/2006/relationships/audio" Target="../media/audio19.wav"/><Relationship Id="rId10" Type="http://schemas.openxmlformats.org/officeDocument/2006/relationships/audio" Target="../media/audio14.wav"/><Relationship Id="rId4" Type="http://schemas.openxmlformats.org/officeDocument/2006/relationships/audio" Target="../media/audio3.wav"/><Relationship Id="rId9" Type="http://schemas.openxmlformats.org/officeDocument/2006/relationships/audio" Target="../media/audio7.wav"/></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audio" Target="../media/audio18.wav"/><Relationship Id="rId2" Type="http://schemas.openxmlformats.org/officeDocument/2006/relationships/audio" Target="../media/audio18.wav"/><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audio" Target="../media/audio3.wav"/><Relationship Id="rId4" Type="http://schemas.openxmlformats.org/officeDocument/2006/relationships/audio" Target="../media/audio19.wav"/></Relationships>
</file>

<file path=ppt/slides/_rels/slide1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7.wav"/><Relationship Id="rId1" Type="http://schemas.openxmlformats.org/officeDocument/2006/relationships/slideLayout" Target="../slideLayouts/slideLayout7.xml"/><Relationship Id="rId5" Type="http://schemas.openxmlformats.org/officeDocument/2006/relationships/audio" Target="../media/audio17.wav"/><Relationship Id="rId4" Type="http://schemas.openxmlformats.org/officeDocument/2006/relationships/audio" Target="../media/audio4.wav"/></Relationships>
</file>

<file path=ppt/slides/_rels/slide1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8.wav"/><Relationship Id="rId1" Type="http://schemas.openxmlformats.org/officeDocument/2006/relationships/slideLayout" Target="../slideLayouts/slideLayout7.xml"/><Relationship Id="rId6" Type="http://schemas.openxmlformats.org/officeDocument/2006/relationships/audio" Target="../media/audio18.wav"/><Relationship Id="rId5" Type="http://schemas.openxmlformats.org/officeDocument/2006/relationships/image" Target="../media/image11.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9.wav"/><Relationship Id="rId1" Type="http://schemas.openxmlformats.org/officeDocument/2006/relationships/slideLayout" Target="../slideLayouts/slideLayout7.xml"/><Relationship Id="rId6" Type="http://schemas.openxmlformats.org/officeDocument/2006/relationships/audio" Target="../media/audio19.wav"/><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4.jpeg"/><Relationship Id="rId4" Type="http://schemas.openxmlformats.org/officeDocument/2006/relationships/audio" Target="../media/audio18.wav"/></Relationships>
</file>

<file path=ppt/slides/_rels/slide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audio" Target="../media/audio4.wav"/><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audio" Target="../media/audio6.wav"/></Relationships>
</file>

<file path=ppt/slides/_rels/slide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0.wav"/><Relationship Id="rId1" Type="http://schemas.openxmlformats.org/officeDocument/2006/relationships/slideLayout" Target="../slideLayouts/slideLayout7.xml"/><Relationship Id="rId5" Type="http://schemas.openxmlformats.org/officeDocument/2006/relationships/audio" Target="../media/audio10.wav"/><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image" Target="../media/image5.jpg"/><Relationship Id="rId4"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audio" Target="../media/audio12.wav"/><Relationship Id="rId7" Type="http://schemas.openxmlformats.org/officeDocument/2006/relationships/audio" Target="../media/audio11.wav"/><Relationship Id="rId2" Type="http://schemas.openxmlformats.org/officeDocument/2006/relationships/audio" Target="../media/audio11.wav"/><Relationship Id="rId1" Type="http://schemas.openxmlformats.org/officeDocument/2006/relationships/slideLayout" Target="../slideLayouts/slideLayout7.xml"/><Relationship Id="rId6" Type="http://schemas.openxmlformats.org/officeDocument/2006/relationships/audio" Target="../media/audio14.wav"/><Relationship Id="rId5" Type="http://schemas.openxmlformats.org/officeDocument/2006/relationships/audio" Target="../media/audio10.wav"/><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7.wav"/><Relationship Id="rId7" Type="http://schemas.openxmlformats.org/officeDocument/2006/relationships/image" Target="../media/image7.jpeg"/><Relationship Id="rId2" Type="http://schemas.openxmlformats.org/officeDocument/2006/relationships/audio" Target="../media/audio15.wav"/><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audio" Target="../media/audio8.wav"/><Relationship Id="rId4" Type="http://schemas.openxmlformats.org/officeDocument/2006/relationships/audio" Target="../media/audio16.wav"/></Relationships>
</file>

<file path=ppt/slides/_rels/slide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5.wav"/><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ICE  ORYZA SATIVA  STAPLE FOOD FOR MILLIONS[1]">
            <a:hlinkClick r:id="" action="ppaction://media"/>
          </p:cNvPr>
          <p:cNvPicPr>
            <a:picLocks noChangeAspect="1"/>
          </p:cNvPicPr>
          <p:nvPr/>
        </p:nvPicPr>
        <p:blipFill>
          <a:blip r:embed="rId5"/>
          <a:stretch>
            <a:fillRect/>
          </a:stretch>
        </p:blipFill>
        <p:spPr>
          <a:xfrm>
            <a:off x="0" y="0"/>
            <a:ext cx="6091707" cy="6857998"/>
          </a:xfrm>
          <a:prstGeom prst="rect">
            <a:avLst/>
          </a:prstGeom>
        </p:spPr>
      </p:pic>
      <p:pic>
        <p:nvPicPr>
          <p:cNvPr id="3" name="Picture 2"/>
          <p:cNvPicPr>
            <a:picLocks noChangeAspect="1"/>
          </p:cNvPicPr>
          <p:nvPr/>
        </p:nvPicPr>
        <p:blipFill>
          <a:blip r:embed="rId6"/>
          <a:stretch>
            <a:fillRect/>
          </a:stretch>
        </p:blipFill>
        <p:spPr>
          <a:xfrm>
            <a:off x="6157224" y="2"/>
            <a:ext cx="6034776" cy="6857998"/>
          </a:xfrm>
          <a:prstGeom prst="rect">
            <a:avLst/>
          </a:prstGeom>
        </p:spPr>
      </p:pic>
      <p:sp>
        <p:nvSpPr>
          <p:cNvPr id="4" name="Rectangle 3"/>
          <p:cNvSpPr/>
          <p:nvPr/>
        </p:nvSpPr>
        <p:spPr>
          <a:xfrm>
            <a:off x="351692" y="290118"/>
            <a:ext cx="11451102" cy="1569660"/>
          </a:xfrm>
          <a:prstGeom prst="rect">
            <a:avLst/>
          </a:prstGeom>
        </p:spPr>
        <p:txBody>
          <a:bodyPr wrap="square">
            <a:spAutoFit/>
          </a:bodyPr>
          <a:lstStyle/>
          <a:p>
            <a:pPr algn="ctr"/>
            <a:r>
              <a:rPr lang="bn-IN" sz="9600" b="1" dirty="0">
                <a:solidFill>
                  <a:srgbClr val="660066"/>
                </a:solidFill>
                <a:latin typeface="NikoshBAN" panose="02000000000000000000" pitchFamily="2" charset="0"/>
                <a:cs typeface="NikoshBAN" panose="02000000000000000000" pitchFamily="2" charset="0"/>
              </a:rPr>
              <a:t>স্বাগতম</a:t>
            </a:r>
            <a:endParaRPr lang="en-US" sz="9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11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repeatCount="indefinite" accel="50000" decel="50000" fill="hold" grpId="0" nodeType="clickEffect">
                                  <p:stCondLst>
                                    <p:cond delay="0"/>
                                  </p:stCondLst>
                                  <p:childTnLst>
                                    <p:animMotion origin="layout" path="M 0.71146 0.00625 L -0.66823 -0.00162 " pathEditMode="relative" rAng="0" ptsTypes="AA">
                                      <p:cBhvr>
                                        <p:cTn id="6" dur="5000" fill="hold"/>
                                        <p:tgtEl>
                                          <p:spTgt spid="4"/>
                                        </p:tgtEl>
                                        <p:attrNameLst>
                                          <p:attrName>ppt_x</p:attrName>
                                          <p:attrName>ppt_y</p:attrName>
                                        </p:attrNameLst>
                                      </p:cBhvr>
                                      <p:rCtr x="-68984" y="-394"/>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870">
                                          <p:stCondLst>
                                            <p:cond delay="0"/>
                                          </p:stCondLst>
                                        </p:cTn>
                                        <p:tgtEl>
                                          <p:spTgt spid="2"/>
                                        </p:tgtEl>
                                      </p:cBhvr>
                                    </p:animEffect>
                                    <p:anim calcmode="lin" valueType="num">
                                      <p:cBhvr>
                                        <p:cTn id="12"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5"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6"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7" dur="39">
                                          <p:stCondLst>
                                            <p:cond delay="975"/>
                                          </p:stCondLst>
                                        </p:cTn>
                                        <p:tgtEl>
                                          <p:spTgt spid="2"/>
                                        </p:tgtEl>
                                      </p:cBhvr>
                                      <p:to x="100000" y="60000"/>
                                    </p:animScale>
                                    <p:animScale>
                                      <p:cBhvr>
                                        <p:cTn id="18" dur="249" decel="50000">
                                          <p:stCondLst>
                                            <p:cond delay="1014"/>
                                          </p:stCondLst>
                                        </p:cTn>
                                        <p:tgtEl>
                                          <p:spTgt spid="2"/>
                                        </p:tgtEl>
                                      </p:cBhvr>
                                      <p:to x="100000" y="100000"/>
                                    </p:animScale>
                                    <p:animScale>
                                      <p:cBhvr>
                                        <p:cTn id="19" dur="39">
                                          <p:stCondLst>
                                            <p:cond delay="1968"/>
                                          </p:stCondLst>
                                        </p:cTn>
                                        <p:tgtEl>
                                          <p:spTgt spid="2"/>
                                        </p:tgtEl>
                                      </p:cBhvr>
                                      <p:to x="100000" y="80000"/>
                                    </p:animScale>
                                    <p:animScale>
                                      <p:cBhvr>
                                        <p:cTn id="20" dur="249" decel="50000">
                                          <p:stCondLst>
                                            <p:cond delay="2007"/>
                                          </p:stCondLst>
                                        </p:cTn>
                                        <p:tgtEl>
                                          <p:spTgt spid="2"/>
                                        </p:tgtEl>
                                      </p:cBhvr>
                                      <p:to x="100000" y="100000"/>
                                    </p:animScale>
                                    <p:animScale>
                                      <p:cBhvr>
                                        <p:cTn id="21" dur="39">
                                          <p:stCondLst>
                                            <p:cond delay="2463"/>
                                          </p:stCondLst>
                                        </p:cTn>
                                        <p:tgtEl>
                                          <p:spTgt spid="2"/>
                                        </p:tgtEl>
                                      </p:cBhvr>
                                      <p:to x="100000" y="90000"/>
                                    </p:animScale>
                                    <p:animScale>
                                      <p:cBhvr>
                                        <p:cTn id="22" dur="249" decel="50000">
                                          <p:stCondLst>
                                            <p:cond delay="2502"/>
                                          </p:stCondLst>
                                        </p:cTn>
                                        <p:tgtEl>
                                          <p:spTgt spid="2"/>
                                        </p:tgtEl>
                                      </p:cBhvr>
                                      <p:to x="100000" y="100000"/>
                                    </p:animScale>
                                    <p:animScale>
                                      <p:cBhvr>
                                        <p:cTn id="23" dur="39">
                                          <p:stCondLst>
                                            <p:cond delay="2712"/>
                                          </p:stCondLst>
                                        </p:cTn>
                                        <p:tgtEl>
                                          <p:spTgt spid="2"/>
                                        </p:tgtEl>
                                      </p:cBhvr>
                                      <p:to x="100000" y="95000"/>
                                    </p:animScale>
                                    <p:animScale>
                                      <p:cBhvr>
                                        <p:cTn id="24" dur="249" decel="50000">
                                          <p:stCondLst>
                                            <p:cond delay="2751"/>
                                          </p:stCondLst>
                                        </p:cTn>
                                        <p:tgtEl>
                                          <p:spTgt spid="2"/>
                                        </p:tgtEl>
                                      </p:cBhvr>
                                      <p:to x="100000" y="100000"/>
                                    </p:animScale>
                                  </p:childTnLst>
                                  <p:subTnLst>
                                    <p:audio>
                                      <p:cMediaNode>
                                        <p:cTn display="0" masterRel="sameClick">
                                          <p:stCondLst>
                                            <p:cond evt="begin" delay="0">
                                              <p:tn val="9"/>
                                            </p:cond>
                                          </p:stCondLst>
                                          <p:endCondLst>
                                            <p:cond evt="onStopAudio" delay="0">
                                              <p:tgtEl>
                                                <p:sldTgt/>
                                              </p:tgtEl>
                                            </p:cond>
                                          </p:endCondLst>
                                        </p:cTn>
                                        <p:tgtEl>
                                          <p:sndTgt r:embed="rId3" name="type.wav"/>
                                        </p:tgtEl>
                                      </p:cMediaNode>
                                    </p:audio>
                                  </p:sub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30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456" y="193183"/>
            <a:ext cx="11668259" cy="1384995"/>
          </a:xfrm>
          <a:prstGeom prst="rect">
            <a:avLst/>
          </a:prstGeom>
          <a:noFill/>
        </p:spPr>
        <p:txBody>
          <a:bodyPr wrap="square" rtlCol="0">
            <a:spAutoFit/>
          </a:bodyPr>
          <a:lstStyle/>
          <a:p>
            <a:r>
              <a:rPr lang="en-US" sz="4400" b="1" dirty="0" err="1">
                <a:solidFill>
                  <a:srgbClr val="7030A0"/>
                </a:solidFill>
                <a:latin typeface="NikoshBAN" panose="02000000000000000000" pitchFamily="2" charset="0"/>
                <a:cs typeface="NikoshBAN" panose="02000000000000000000" pitchFamily="2" charset="0"/>
              </a:rPr>
              <a:t>উৎপাদন</a:t>
            </a:r>
            <a:r>
              <a:rPr lang="en-US" sz="4400" b="1" dirty="0">
                <a:solidFill>
                  <a:srgbClr val="7030A0"/>
                </a:solidFill>
                <a:latin typeface="NikoshBAN" panose="02000000000000000000" pitchFamily="2" charset="0"/>
                <a:cs typeface="NikoshBAN" panose="02000000000000000000" pitchFamily="2" charset="0"/>
              </a:rPr>
              <a:t> </a:t>
            </a:r>
            <a:r>
              <a:rPr lang="en-US" sz="4400" b="1" dirty="0" err="1">
                <a:solidFill>
                  <a:srgbClr val="7030A0"/>
                </a:solidFill>
                <a:latin typeface="NikoshBAN" panose="02000000000000000000" pitchFamily="2" charset="0"/>
                <a:cs typeface="NikoshBAN" panose="02000000000000000000" pitchFamily="2" charset="0"/>
              </a:rPr>
              <a:t>সম্ভাবনা</a:t>
            </a:r>
            <a:r>
              <a:rPr lang="en-US" sz="4400" b="1" dirty="0">
                <a:solidFill>
                  <a:srgbClr val="7030A0"/>
                </a:solidFill>
                <a:latin typeface="NikoshBAN" panose="02000000000000000000" pitchFamily="2" charset="0"/>
                <a:cs typeface="NikoshBAN" panose="02000000000000000000" pitchFamily="2" charset="0"/>
              </a:rPr>
              <a:t> </a:t>
            </a:r>
            <a:r>
              <a:rPr lang="en-US" sz="4400" b="1" dirty="0" err="1">
                <a:solidFill>
                  <a:srgbClr val="7030A0"/>
                </a:solidFill>
                <a:latin typeface="NikoshBAN" panose="02000000000000000000" pitchFamily="2" charset="0"/>
                <a:cs typeface="NikoshBAN" panose="02000000000000000000" pitchFamily="2" charset="0"/>
              </a:rPr>
              <a:t>রেখা</a:t>
            </a:r>
            <a:r>
              <a:rPr lang="en-US" sz="4400" b="1" dirty="0">
                <a:solidFill>
                  <a:srgbClr val="7030A0"/>
                </a:solidFill>
                <a:latin typeface="NikoshBAN" panose="02000000000000000000" pitchFamily="2" charset="0"/>
                <a:cs typeface="NikoshBAN" panose="02000000000000000000" pitchFamily="2" charset="0"/>
              </a:rPr>
              <a:t> </a:t>
            </a:r>
            <a:r>
              <a:rPr lang="bn-IN" sz="4000" b="1" dirty="0">
                <a:solidFill>
                  <a:srgbClr val="7030A0"/>
                </a:solidFill>
                <a:latin typeface="NikoshBAN" panose="02000000000000000000" pitchFamily="2" charset="0"/>
                <a:cs typeface="NikoshBAN" panose="02000000000000000000" pitchFamily="2" charset="0"/>
              </a:rPr>
              <a:t>অংকনঃ</a:t>
            </a:r>
            <a:r>
              <a:rPr lang="en-US" sz="44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উৎপাদন</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সম্ভাবনা</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সুচীকে</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জ্যামিতিক</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আকারে</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প্রকাশ</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করলে</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উৎপাদন</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সম্ভাবনা</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রেখা</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পাওয়া</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যায়</a:t>
            </a:r>
            <a:r>
              <a:rPr lang="en-US" sz="4000" b="1" dirty="0">
                <a:solidFill>
                  <a:srgbClr val="7030A0"/>
                </a:solidFill>
                <a:latin typeface="NikoshBAN" panose="02000000000000000000" pitchFamily="2" charset="0"/>
                <a:cs typeface="NikoshBAN" panose="02000000000000000000" pitchFamily="2" charset="0"/>
              </a:rPr>
              <a:t> ।</a:t>
            </a:r>
          </a:p>
        </p:txBody>
      </p:sp>
      <p:sp>
        <p:nvSpPr>
          <p:cNvPr id="7" name="Freeform 6"/>
          <p:cNvSpPr/>
          <p:nvPr/>
        </p:nvSpPr>
        <p:spPr>
          <a:xfrm>
            <a:off x="6515324" y="3065172"/>
            <a:ext cx="2975020" cy="2279561"/>
          </a:xfrm>
          <a:custGeom>
            <a:avLst/>
            <a:gdLst>
              <a:gd name="connsiteX0" fmla="*/ 0 w 2975020"/>
              <a:gd name="connsiteY0" fmla="*/ 0 h 2279561"/>
              <a:gd name="connsiteX1" fmla="*/ 2099256 w 2975020"/>
              <a:gd name="connsiteY1" fmla="*/ 605307 h 2279561"/>
              <a:gd name="connsiteX2" fmla="*/ 2949262 w 2975020"/>
              <a:gd name="connsiteY2" fmla="*/ 2279561 h 2279561"/>
              <a:gd name="connsiteX3" fmla="*/ 2949262 w 2975020"/>
              <a:gd name="connsiteY3" fmla="*/ 2279561 h 2279561"/>
              <a:gd name="connsiteX4" fmla="*/ 2975020 w 2975020"/>
              <a:gd name="connsiteY4" fmla="*/ 2266682 h 2279561"/>
              <a:gd name="connsiteX5" fmla="*/ 2975020 w 2975020"/>
              <a:gd name="connsiteY5" fmla="*/ 2266682 h 227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5020" h="2279561">
                <a:moveTo>
                  <a:pt x="0" y="0"/>
                </a:moveTo>
                <a:cubicBezTo>
                  <a:pt x="803856" y="112690"/>
                  <a:pt x="1607712" y="225380"/>
                  <a:pt x="2099256" y="605307"/>
                </a:cubicBezTo>
                <a:cubicBezTo>
                  <a:pt x="2590800" y="985234"/>
                  <a:pt x="2949262" y="2279561"/>
                  <a:pt x="2949262" y="2279561"/>
                </a:cubicBezTo>
                <a:lnTo>
                  <a:pt x="2949262" y="2279561"/>
                </a:lnTo>
                <a:lnTo>
                  <a:pt x="2975020" y="2266682"/>
                </a:lnTo>
                <a:lnTo>
                  <a:pt x="2975020" y="2266682"/>
                </a:lnTo>
              </a:path>
            </a:pathLst>
          </a:cu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33" name="TextBox 32"/>
          <p:cNvSpPr txBox="1"/>
          <p:nvPr/>
        </p:nvSpPr>
        <p:spPr>
          <a:xfrm>
            <a:off x="416859" y="1798398"/>
            <a:ext cx="4693023" cy="3970318"/>
          </a:xfrm>
          <a:prstGeom prst="rect">
            <a:avLst/>
          </a:prstGeom>
          <a:noFill/>
        </p:spPr>
        <p:txBody>
          <a:bodyPr wrap="square" rtlCol="0">
            <a:spAutoFit/>
          </a:bodyPr>
          <a:lstStyle/>
          <a:p>
            <a:r>
              <a:rPr lang="bn-IN" sz="2000" b="1" dirty="0">
                <a:solidFill>
                  <a:srgbClr val="002060"/>
                </a:solidFill>
                <a:latin typeface="NikoshBAN" panose="02000000000000000000" pitchFamily="2" charset="0"/>
                <a:cs typeface="NikoshBAN" panose="02000000000000000000" pitchFamily="2" charset="0"/>
              </a:rPr>
              <a:t>চিত্রে </a:t>
            </a:r>
            <a:r>
              <a:rPr lang="en-US" sz="2000" b="1" dirty="0">
                <a:solidFill>
                  <a:srgbClr val="002060"/>
                </a:solidFill>
                <a:latin typeface="NikoshBAN" panose="02000000000000000000" pitchFamily="2" charset="0"/>
                <a:cs typeface="NikoshBAN" panose="02000000000000000000" pitchFamily="2" charset="0"/>
              </a:rPr>
              <a:t>OX</a:t>
            </a:r>
            <a:r>
              <a:rPr lang="bn-IN" sz="2000" b="1" dirty="0">
                <a:solidFill>
                  <a:srgbClr val="002060"/>
                </a:solidFill>
                <a:latin typeface="NikoshBAN" panose="02000000000000000000" pitchFamily="2" charset="0"/>
                <a:cs typeface="NikoshBAN" panose="02000000000000000000" pitchFamily="2" charset="0"/>
              </a:rPr>
              <a:t> অক্ষে ধান </a:t>
            </a:r>
            <a:r>
              <a:rPr lang="en-US" sz="2000" b="1" dirty="0">
                <a:solidFill>
                  <a:srgbClr val="002060"/>
                </a:solidFill>
                <a:latin typeface="NikoshBAN" panose="02000000000000000000" pitchFamily="2" charset="0"/>
                <a:cs typeface="NikoshBAN" panose="02000000000000000000" pitchFamily="2" charset="0"/>
              </a:rPr>
              <a:t>OY </a:t>
            </a:r>
            <a:r>
              <a:rPr lang="bn-IN" sz="2000" b="1" dirty="0">
                <a:solidFill>
                  <a:srgbClr val="002060"/>
                </a:solidFill>
                <a:latin typeface="NikoshBAN" panose="02000000000000000000" pitchFamily="2" charset="0"/>
                <a:cs typeface="NikoshBAN" panose="02000000000000000000" pitchFamily="2" charset="0"/>
              </a:rPr>
              <a:t>অক্ষে পাট পরিমাপ করা হয়েছে।সমস্ত ভুমিতে পাট উৎপাদন করলে উৎপাদিত হবে </a:t>
            </a:r>
            <a:r>
              <a:rPr lang="en-US" sz="2000" b="1" dirty="0">
                <a:solidFill>
                  <a:srgbClr val="002060"/>
                </a:solidFill>
                <a:latin typeface="NikoshBAN" panose="02000000000000000000" pitchFamily="2" charset="0"/>
                <a:cs typeface="NikoshBAN" panose="02000000000000000000" pitchFamily="2" charset="0"/>
              </a:rPr>
              <a:t>OA</a:t>
            </a:r>
            <a:r>
              <a:rPr lang="bn-IN" sz="2000" b="1" dirty="0">
                <a:solidFill>
                  <a:srgbClr val="002060"/>
                </a:solidFill>
                <a:latin typeface="NikoshBAN" panose="02000000000000000000" pitchFamily="2" charset="0"/>
                <a:cs typeface="NikoshBAN" panose="02000000000000000000" pitchFamily="2" charset="0"/>
              </a:rPr>
              <a:t> পরিমাণ অর্থাৎ ৫০ মণ। ধান উৎপাদন করলে উৎপাদিত হবে </a:t>
            </a:r>
            <a:r>
              <a:rPr lang="en-US" sz="2000" b="1" dirty="0">
                <a:solidFill>
                  <a:srgbClr val="002060"/>
                </a:solidFill>
                <a:latin typeface="NikoshBAN" panose="02000000000000000000" pitchFamily="2" charset="0"/>
                <a:cs typeface="NikoshBAN" panose="02000000000000000000" pitchFamily="2" charset="0"/>
              </a:rPr>
              <a:t>OD</a:t>
            </a:r>
            <a:r>
              <a:rPr lang="bn-IN" sz="2000" b="1" dirty="0">
                <a:solidFill>
                  <a:srgbClr val="002060"/>
                </a:solidFill>
                <a:latin typeface="NikoshBAN" panose="02000000000000000000" pitchFamily="2" charset="0"/>
                <a:cs typeface="NikoshBAN" panose="02000000000000000000" pitchFamily="2" charset="0"/>
              </a:rPr>
              <a:t> পরিমান অর্থাৎ ৫০ মণ।পাটের উৎপাদন কমে ৪০ মণ হলে ধানের উৎপাদন বেড়ে ২৫ মণ হবে। এদের সমন্বয় সুচক বিন্দু </a:t>
            </a:r>
            <a:r>
              <a:rPr lang="en-US" sz="2000" b="1" dirty="0">
                <a:solidFill>
                  <a:srgbClr val="002060"/>
                </a:solidFill>
                <a:latin typeface="NikoshBAN" panose="02000000000000000000" pitchFamily="2" charset="0"/>
                <a:cs typeface="NikoshBAN" panose="02000000000000000000" pitchFamily="2" charset="0"/>
              </a:rPr>
              <a:t>B </a:t>
            </a:r>
            <a:r>
              <a:rPr lang="bn-IN" sz="2000" b="1" dirty="0">
                <a:solidFill>
                  <a:srgbClr val="002060"/>
                </a:solidFill>
                <a:latin typeface="NikoshBAN" panose="02000000000000000000" pitchFamily="2" charset="0"/>
                <a:cs typeface="NikoshBAN" panose="02000000000000000000" pitchFamily="2" charset="0"/>
              </a:rPr>
              <a:t>হবে। পাটের উৎপাদন আরো কমে ২৫ মণ হলে ধানের উৎপাদন আরো বেড়ে ৪০ মণ হবে।এদের সমন্বয় সুচক বিন্দু </a:t>
            </a:r>
            <a:r>
              <a:rPr lang="en-US" sz="2000" b="1" dirty="0">
                <a:solidFill>
                  <a:srgbClr val="002060"/>
                </a:solidFill>
                <a:latin typeface="NikoshBAN" panose="02000000000000000000" pitchFamily="2" charset="0"/>
                <a:cs typeface="NikoshBAN" panose="02000000000000000000" pitchFamily="2" charset="0"/>
              </a:rPr>
              <a:t>C </a:t>
            </a:r>
            <a:r>
              <a:rPr lang="bn-IN" sz="2000" b="1" dirty="0">
                <a:solidFill>
                  <a:srgbClr val="002060"/>
                </a:solidFill>
                <a:latin typeface="NikoshBAN" panose="02000000000000000000" pitchFamily="2" charset="0"/>
                <a:cs typeface="NikoshBAN" panose="02000000000000000000" pitchFamily="2" charset="0"/>
              </a:rPr>
              <a:t>হবে।এখন </a:t>
            </a:r>
            <a:r>
              <a:rPr lang="en-US" sz="2000" b="1" dirty="0">
                <a:solidFill>
                  <a:srgbClr val="002060"/>
                </a:solidFill>
                <a:latin typeface="NikoshBAN" panose="02000000000000000000" pitchFamily="2" charset="0"/>
                <a:cs typeface="NikoshBAN" panose="02000000000000000000" pitchFamily="2" charset="0"/>
              </a:rPr>
              <a:t>A , B , C , D </a:t>
            </a:r>
            <a:r>
              <a:rPr lang="bn-IN" sz="2000" b="1" dirty="0">
                <a:solidFill>
                  <a:srgbClr val="002060"/>
                </a:solidFill>
                <a:latin typeface="NikoshBAN" panose="02000000000000000000" pitchFamily="2" charset="0"/>
                <a:cs typeface="NikoshBAN" panose="02000000000000000000" pitchFamily="2" charset="0"/>
              </a:rPr>
              <a:t>বিন্দু চারটি যোগ করে যে </a:t>
            </a:r>
            <a:r>
              <a:rPr lang="en-US" sz="2000" b="1" dirty="0">
                <a:solidFill>
                  <a:srgbClr val="002060"/>
                </a:solidFill>
                <a:latin typeface="NikoshBAN" panose="02000000000000000000" pitchFamily="2" charset="0"/>
                <a:cs typeface="NikoshBAN" panose="02000000000000000000" pitchFamily="2" charset="0"/>
              </a:rPr>
              <a:t>AD  </a:t>
            </a:r>
            <a:r>
              <a:rPr lang="bn-IN" sz="2000" b="1" dirty="0">
                <a:solidFill>
                  <a:srgbClr val="002060"/>
                </a:solidFill>
                <a:latin typeface="NikoshBAN" panose="02000000000000000000" pitchFamily="2" charset="0"/>
                <a:cs typeface="NikoshBAN" panose="02000000000000000000" pitchFamily="2" charset="0"/>
              </a:rPr>
              <a:t>রেখা পাওয়া যায় তা হলো উৎপাদন সম্ভাবনা রেখা ।</a:t>
            </a:r>
            <a:r>
              <a:rPr lang="en-US" sz="2400" b="1" dirty="0" err="1">
                <a:solidFill>
                  <a:srgbClr val="002060"/>
                </a:solidFill>
                <a:latin typeface="NikoshBAN" panose="02000000000000000000" pitchFamily="2" charset="0"/>
                <a:cs typeface="NikoshBAN" panose="02000000000000000000" pitchFamily="2" charset="0"/>
              </a:rPr>
              <a:t>যেহেতু</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সম্পদ</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সীমিত</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তাই</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কোন</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দ্রব্য</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কতটুকু</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উৎপাদন</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করবে</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তা</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এই</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রেখার</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সাহায্যে</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নির্বাচন</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করতে</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হয়</a:t>
            </a:r>
            <a:r>
              <a:rPr lang="en-US" sz="2400" b="1" dirty="0">
                <a:solidFill>
                  <a:srgbClr val="002060"/>
                </a:solidFill>
                <a:latin typeface="NikoshBAN" panose="02000000000000000000" pitchFamily="2" charset="0"/>
                <a:cs typeface="NikoshBAN" panose="02000000000000000000" pitchFamily="2" charset="0"/>
              </a:rPr>
              <a:t> ।</a:t>
            </a:r>
          </a:p>
        </p:txBody>
      </p:sp>
      <p:cxnSp>
        <p:nvCxnSpPr>
          <p:cNvPr id="4" name="Straight Connector 3"/>
          <p:cNvCxnSpPr/>
          <p:nvPr/>
        </p:nvCxnSpPr>
        <p:spPr>
          <a:xfrm>
            <a:off x="6555346" y="2395470"/>
            <a:ext cx="128789" cy="2923505"/>
          </a:xfrm>
          <a:prstGeom prst="line">
            <a:avLst/>
          </a:prstGeom>
          <a:ln w="50800"/>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6684135" y="5318975"/>
            <a:ext cx="3438659" cy="0"/>
          </a:xfrm>
          <a:prstGeom prst="line">
            <a:avLst/>
          </a:prstGeom>
          <a:ln w="5080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6619741" y="3670479"/>
            <a:ext cx="1957589" cy="51515"/>
          </a:xfrm>
          <a:prstGeom prst="line">
            <a:avLst/>
          </a:prstGeom>
          <a:ln w="508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564451" y="3709115"/>
            <a:ext cx="38636" cy="1687133"/>
          </a:xfrm>
          <a:prstGeom prst="line">
            <a:avLst/>
          </a:prstGeom>
          <a:ln w="508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6619741" y="4185634"/>
            <a:ext cx="2395470" cy="25758"/>
          </a:xfrm>
          <a:prstGeom prst="line">
            <a:avLst/>
          </a:prstGeom>
          <a:ln w="508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9040969" y="4198513"/>
            <a:ext cx="77273" cy="1197735"/>
          </a:xfrm>
          <a:prstGeom prst="line">
            <a:avLst/>
          </a:prstGeom>
          <a:ln w="50800"/>
        </p:spPr>
        <p:style>
          <a:lnRef idx="1">
            <a:schemeClr val="dk1"/>
          </a:lnRef>
          <a:fillRef idx="0">
            <a:schemeClr val="dk1"/>
          </a:fillRef>
          <a:effectRef idx="0">
            <a:schemeClr val="dk1"/>
          </a:effectRef>
          <a:fontRef idx="minor">
            <a:schemeClr val="tx1"/>
          </a:fontRef>
        </p:style>
      </p:cxnSp>
      <p:sp>
        <p:nvSpPr>
          <p:cNvPr id="16" name="Rectangle 15"/>
          <p:cNvSpPr/>
          <p:nvPr/>
        </p:nvSpPr>
        <p:spPr>
          <a:xfrm>
            <a:off x="6465193" y="5370491"/>
            <a:ext cx="360609" cy="3090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p>
        </p:txBody>
      </p:sp>
      <p:sp>
        <p:nvSpPr>
          <p:cNvPr id="18" name="Rectangle 17"/>
          <p:cNvSpPr/>
          <p:nvPr/>
        </p:nvSpPr>
        <p:spPr>
          <a:xfrm>
            <a:off x="8603087" y="3300655"/>
            <a:ext cx="321975" cy="35050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p:sp>
        <p:nvSpPr>
          <p:cNvPr id="19" name="Rectangle 18"/>
          <p:cNvSpPr/>
          <p:nvPr/>
        </p:nvSpPr>
        <p:spPr>
          <a:xfrm>
            <a:off x="9028091" y="3889420"/>
            <a:ext cx="296214" cy="2704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p>
        </p:txBody>
      </p:sp>
      <p:sp>
        <p:nvSpPr>
          <p:cNvPr id="21" name="Rectangle 20"/>
          <p:cNvSpPr/>
          <p:nvPr/>
        </p:nvSpPr>
        <p:spPr>
          <a:xfrm>
            <a:off x="6632617" y="2657164"/>
            <a:ext cx="309095" cy="3564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p>
        </p:txBody>
      </p:sp>
      <p:sp>
        <p:nvSpPr>
          <p:cNvPr id="22" name="Rectangle 21"/>
          <p:cNvSpPr/>
          <p:nvPr/>
        </p:nvSpPr>
        <p:spPr>
          <a:xfrm>
            <a:off x="9594761" y="5048518"/>
            <a:ext cx="309093" cy="27045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
            </a:r>
          </a:p>
        </p:txBody>
      </p:sp>
      <p:sp>
        <p:nvSpPr>
          <p:cNvPr id="23" name="Rectangle 22"/>
          <p:cNvSpPr/>
          <p:nvPr/>
        </p:nvSpPr>
        <p:spPr>
          <a:xfrm>
            <a:off x="8062176" y="5427753"/>
            <a:ext cx="740538" cy="3636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২৫</a:t>
            </a:r>
            <a:endParaRPr lang="en-US" sz="3200" b="1" dirty="0"/>
          </a:p>
        </p:txBody>
      </p:sp>
      <p:sp>
        <p:nvSpPr>
          <p:cNvPr id="24" name="Rectangle 23"/>
          <p:cNvSpPr/>
          <p:nvPr/>
        </p:nvSpPr>
        <p:spPr>
          <a:xfrm>
            <a:off x="8847787" y="5434885"/>
            <a:ext cx="746974" cy="3564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৪০</a:t>
            </a:r>
            <a:endParaRPr lang="en-US" sz="3200" b="1" dirty="0"/>
          </a:p>
        </p:txBody>
      </p:sp>
      <p:sp>
        <p:nvSpPr>
          <p:cNvPr id="25" name="Rectangle 24"/>
          <p:cNvSpPr/>
          <p:nvPr/>
        </p:nvSpPr>
        <p:spPr>
          <a:xfrm>
            <a:off x="9588326" y="5434885"/>
            <a:ext cx="689020" cy="3564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৫০</a:t>
            </a:r>
            <a:endParaRPr lang="en-US" sz="3200" b="1" dirty="0"/>
          </a:p>
        </p:txBody>
      </p:sp>
      <p:sp>
        <p:nvSpPr>
          <p:cNvPr id="26" name="Rectangle 25"/>
          <p:cNvSpPr/>
          <p:nvPr/>
        </p:nvSpPr>
        <p:spPr>
          <a:xfrm>
            <a:off x="10876211" y="5048517"/>
            <a:ext cx="1062503" cy="6310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atin typeface="NikoshBAN" panose="02000000000000000000" pitchFamily="2" charset="0"/>
                <a:cs typeface="NikoshBAN" panose="02000000000000000000" pitchFamily="2" charset="0"/>
              </a:rPr>
              <a:t>ধান</a:t>
            </a:r>
            <a:endParaRPr lang="en-US" sz="3600" b="1" dirty="0">
              <a:latin typeface="NikoshBAN" panose="02000000000000000000" pitchFamily="2" charset="0"/>
              <a:cs typeface="NikoshBAN" panose="02000000000000000000" pitchFamily="2" charset="0"/>
            </a:endParaRPr>
          </a:p>
        </p:txBody>
      </p:sp>
      <p:sp>
        <p:nvSpPr>
          <p:cNvPr id="27" name="Rectangle 26"/>
          <p:cNvSpPr/>
          <p:nvPr/>
        </p:nvSpPr>
        <p:spPr>
          <a:xfrm>
            <a:off x="5834129" y="4069724"/>
            <a:ext cx="695459" cy="4121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২৫</a:t>
            </a:r>
            <a:endParaRPr lang="en-US" sz="3200" b="1" dirty="0"/>
          </a:p>
        </p:txBody>
      </p:sp>
      <p:sp>
        <p:nvSpPr>
          <p:cNvPr id="28" name="Rectangle 27"/>
          <p:cNvSpPr/>
          <p:nvPr/>
        </p:nvSpPr>
        <p:spPr>
          <a:xfrm>
            <a:off x="5834129" y="3541691"/>
            <a:ext cx="695459" cy="3477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৪০</a:t>
            </a:r>
            <a:endParaRPr lang="en-US" sz="3200" b="1" dirty="0"/>
          </a:p>
        </p:txBody>
      </p:sp>
      <p:sp>
        <p:nvSpPr>
          <p:cNvPr id="29" name="Rectangle 28"/>
          <p:cNvSpPr/>
          <p:nvPr/>
        </p:nvSpPr>
        <p:spPr>
          <a:xfrm>
            <a:off x="5834130" y="2923505"/>
            <a:ext cx="695458" cy="4378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৫০</a:t>
            </a:r>
            <a:endParaRPr lang="en-US" sz="3200" b="1" dirty="0"/>
          </a:p>
        </p:txBody>
      </p:sp>
      <p:sp>
        <p:nvSpPr>
          <p:cNvPr id="30" name="Rectangle 29"/>
          <p:cNvSpPr/>
          <p:nvPr/>
        </p:nvSpPr>
        <p:spPr>
          <a:xfrm>
            <a:off x="6006905" y="1443589"/>
            <a:ext cx="934807" cy="4893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atin typeface="NikoshBAN" panose="02000000000000000000" pitchFamily="2" charset="0"/>
                <a:cs typeface="NikoshBAN" panose="02000000000000000000" pitchFamily="2" charset="0"/>
              </a:rPr>
              <a:t>পাট</a:t>
            </a:r>
            <a:endParaRPr lang="en-US" sz="3600" b="1" dirty="0">
              <a:latin typeface="NikoshBAN" panose="02000000000000000000" pitchFamily="2" charset="0"/>
              <a:cs typeface="NikoshBAN" panose="02000000000000000000" pitchFamily="2" charset="0"/>
            </a:endParaRPr>
          </a:p>
        </p:txBody>
      </p:sp>
      <p:sp>
        <p:nvSpPr>
          <p:cNvPr id="31" name="Rectangle 30"/>
          <p:cNvSpPr/>
          <p:nvPr/>
        </p:nvSpPr>
        <p:spPr>
          <a:xfrm>
            <a:off x="10227211" y="5190978"/>
            <a:ext cx="603924" cy="3657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X</a:t>
            </a:r>
          </a:p>
        </p:txBody>
      </p:sp>
      <p:sp>
        <p:nvSpPr>
          <p:cNvPr id="32" name="Rectangle 31"/>
          <p:cNvSpPr/>
          <p:nvPr/>
        </p:nvSpPr>
        <p:spPr>
          <a:xfrm>
            <a:off x="6175717" y="1887272"/>
            <a:ext cx="650085" cy="4766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NikoshBAN" panose="02000000000000000000" pitchFamily="2" charset="0"/>
                <a:cs typeface="NikoshBAN" panose="02000000000000000000" pitchFamily="2" charset="0"/>
              </a:rPr>
              <a:t>Y</a:t>
            </a:r>
          </a:p>
        </p:txBody>
      </p:sp>
      <p:sp>
        <p:nvSpPr>
          <p:cNvPr id="3" name="TextBox 2"/>
          <p:cNvSpPr txBox="1"/>
          <p:nvPr/>
        </p:nvSpPr>
        <p:spPr>
          <a:xfrm>
            <a:off x="6684135" y="5988676"/>
            <a:ext cx="5254579"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উৎপাদন সম্ভাবনা রেখা(</a:t>
            </a:r>
            <a:r>
              <a:rPr lang="en-US" sz="3200" b="1" dirty="0">
                <a:latin typeface="NikoshBAN" panose="02000000000000000000" pitchFamily="2" charset="0"/>
                <a:cs typeface="NikoshBAN" panose="02000000000000000000" pitchFamily="2" charset="0"/>
              </a:rPr>
              <a:t>PPC)</a:t>
            </a:r>
          </a:p>
        </p:txBody>
      </p:sp>
      <p:sp>
        <p:nvSpPr>
          <p:cNvPr id="5" name="TextBox 4"/>
          <p:cNvSpPr txBox="1"/>
          <p:nvPr/>
        </p:nvSpPr>
        <p:spPr>
          <a:xfrm>
            <a:off x="8693239" y="2395470"/>
            <a:ext cx="425003" cy="707886"/>
          </a:xfrm>
          <a:prstGeom prst="rect">
            <a:avLst/>
          </a:prstGeom>
          <a:noFill/>
        </p:spPr>
        <p:txBody>
          <a:bodyPr wrap="square" rtlCol="0">
            <a:spAutoFit/>
          </a:bodyPr>
          <a:lstStyle/>
          <a:p>
            <a:r>
              <a:rPr lang="en-US" sz="4000" b="1" dirty="0"/>
              <a:t>E</a:t>
            </a:r>
          </a:p>
        </p:txBody>
      </p:sp>
      <p:sp>
        <p:nvSpPr>
          <p:cNvPr id="8" name="TextBox 7"/>
          <p:cNvSpPr txBox="1"/>
          <p:nvPr/>
        </p:nvSpPr>
        <p:spPr>
          <a:xfrm>
            <a:off x="7765961" y="4436129"/>
            <a:ext cx="502276" cy="769441"/>
          </a:xfrm>
          <a:prstGeom prst="rect">
            <a:avLst/>
          </a:prstGeom>
          <a:noFill/>
        </p:spPr>
        <p:txBody>
          <a:bodyPr wrap="square" rtlCol="0">
            <a:spAutoFit/>
          </a:bodyPr>
          <a:lstStyle/>
          <a:p>
            <a:r>
              <a:rPr lang="en-US" sz="4400" b="1" dirty="0"/>
              <a:t>F</a:t>
            </a:r>
          </a:p>
        </p:txBody>
      </p:sp>
    </p:spTree>
    <p:extLst>
      <p:ext uri="{BB962C8B-B14F-4D97-AF65-F5344CB8AC3E}">
        <p14:creationId xmlns:p14="http://schemas.microsoft.com/office/powerpoint/2010/main" val="1981804459"/>
      </p:ext>
    </p:extLst>
  </p:cSld>
  <p:clrMapOvr>
    <a:masterClrMapping/>
  </p:clrMapOvr>
  <mc:AlternateContent xmlns:mc="http://schemas.openxmlformats.org/markup-compatibility/2006" xmlns:p14="http://schemas.microsoft.com/office/powerpoint/2010/main">
    <mc:Choice Requires="p14">
      <p:transition spd="slow" p14:dur="10750">
        <p14:glitter pattern="hexagon"/>
        <p:sndAc>
          <p:stSnd>
            <p:snd r:embed="rId2" name="explode.wav"/>
          </p:stSnd>
        </p:sndAc>
      </p:transition>
    </mc:Choice>
    <mc:Fallback xmlns="">
      <p:transition spd="slow">
        <p:fade/>
        <p:sndAc>
          <p:stSnd>
            <p:snd r:embed="rId18"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0-#ppt_w/2"/>
                                          </p:val>
                                        </p:tav>
                                        <p:tav tm="100000">
                                          <p:val>
                                            <p:strVal val="#ppt_x"/>
                                          </p:val>
                                        </p:tav>
                                      </p:tavLst>
                                    </p:anim>
                                    <p:anim calcmode="lin" valueType="num">
                                      <p:cBhvr additive="base">
                                        <p:cTn id="14" dur="5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ind.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voltag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3000" fill="hold"/>
                                        <p:tgtEl>
                                          <p:spTgt spid="31"/>
                                        </p:tgtEl>
                                        <p:attrNameLst>
                                          <p:attrName>ppt_x</p:attrName>
                                        </p:attrNameLst>
                                      </p:cBhvr>
                                      <p:tavLst>
                                        <p:tav tm="0">
                                          <p:val>
                                            <p:strVal val="#ppt_x"/>
                                          </p:val>
                                        </p:tav>
                                        <p:tav tm="100000">
                                          <p:val>
                                            <p:strVal val="#ppt_x"/>
                                          </p:val>
                                        </p:tav>
                                      </p:tavLst>
                                    </p:anim>
                                    <p:anim calcmode="lin" valueType="num">
                                      <p:cBhvr additive="base">
                                        <p:cTn id="26" dur="30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pu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3000" fill="hold"/>
                                        <p:tgtEl>
                                          <p:spTgt spid="26"/>
                                        </p:tgtEl>
                                        <p:attrNameLst>
                                          <p:attrName>ppt_x</p:attrName>
                                        </p:attrNameLst>
                                      </p:cBhvr>
                                      <p:tavLst>
                                        <p:tav tm="0">
                                          <p:val>
                                            <p:strVal val="#ppt_x"/>
                                          </p:val>
                                        </p:tav>
                                        <p:tav tm="100000">
                                          <p:val>
                                            <p:strVal val="#ppt_x"/>
                                          </p:val>
                                        </p:tav>
                                      </p:tavLst>
                                    </p:anim>
                                    <p:anim calcmode="lin" valueType="num">
                                      <p:cBhvr additive="base">
                                        <p:cTn id="32" dur="30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laser.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3000" fill="hold"/>
                                        <p:tgtEl>
                                          <p:spTgt spid="4"/>
                                        </p:tgtEl>
                                        <p:attrNameLst>
                                          <p:attrName>ppt_x</p:attrName>
                                        </p:attrNameLst>
                                      </p:cBhvr>
                                      <p:tavLst>
                                        <p:tav tm="0">
                                          <p:val>
                                            <p:strVal val="0-#ppt_w/2"/>
                                          </p:val>
                                        </p:tav>
                                        <p:tav tm="100000">
                                          <p:val>
                                            <p:strVal val="#ppt_x"/>
                                          </p:val>
                                        </p:tav>
                                      </p:tavLst>
                                    </p:anim>
                                    <p:anim calcmode="lin" valueType="num">
                                      <p:cBhvr additive="base">
                                        <p:cTn id="38" dur="3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7" name="click.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3000" fill="hold"/>
                                        <p:tgtEl>
                                          <p:spTgt spid="32"/>
                                        </p:tgtEl>
                                        <p:attrNameLst>
                                          <p:attrName>ppt_x</p:attrName>
                                        </p:attrNameLst>
                                      </p:cBhvr>
                                      <p:tavLst>
                                        <p:tav tm="0">
                                          <p:val>
                                            <p:strVal val="0-#ppt_w/2"/>
                                          </p:val>
                                        </p:tav>
                                        <p:tav tm="100000">
                                          <p:val>
                                            <p:strVal val="#ppt_x"/>
                                          </p:val>
                                        </p:tav>
                                      </p:tavLst>
                                    </p:anim>
                                    <p:anim calcmode="lin" valueType="num">
                                      <p:cBhvr additive="base">
                                        <p:cTn id="44" dur="3000" fill="hold"/>
                                        <p:tgtEl>
                                          <p:spTgt spid="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8" name="drumroll.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3000" fill="hold"/>
                                        <p:tgtEl>
                                          <p:spTgt spid="30"/>
                                        </p:tgtEl>
                                        <p:attrNameLst>
                                          <p:attrName>ppt_x</p:attrName>
                                        </p:attrNameLst>
                                      </p:cBhvr>
                                      <p:tavLst>
                                        <p:tav tm="0">
                                          <p:val>
                                            <p:strVal val="0-#ppt_w/2"/>
                                          </p:val>
                                        </p:tav>
                                        <p:tav tm="100000">
                                          <p:val>
                                            <p:strVal val="#ppt_x"/>
                                          </p:val>
                                        </p:tav>
                                      </p:tavLst>
                                    </p:anim>
                                    <p:anim calcmode="lin" valueType="num">
                                      <p:cBhvr additive="base">
                                        <p:cTn id="50" dur="3000" fill="hold"/>
                                        <p:tgtEl>
                                          <p:spTgt spid="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9" name="hammer.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3000" fill="hold"/>
                                        <p:tgtEl>
                                          <p:spTgt spid="21"/>
                                        </p:tgtEl>
                                        <p:attrNameLst>
                                          <p:attrName>ppt_x</p:attrName>
                                        </p:attrNameLst>
                                      </p:cBhvr>
                                      <p:tavLst>
                                        <p:tav tm="0">
                                          <p:val>
                                            <p:strVal val="#ppt_x"/>
                                          </p:val>
                                        </p:tav>
                                        <p:tav tm="100000">
                                          <p:val>
                                            <p:strVal val="#ppt_x"/>
                                          </p:val>
                                        </p:tav>
                                      </p:tavLst>
                                    </p:anim>
                                    <p:anim calcmode="lin" valueType="num">
                                      <p:cBhvr additive="base">
                                        <p:cTn id="56" dur="30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10" name="coin.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3000" fill="hold"/>
                                        <p:tgtEl>
                                          <p:spTgt spid="29"/>
                                        </p:tgtEl>
                                        <p:attrNameLst>
                                          <p:attrName>ppt_x</p:attrName>
                                        </p:attrNameLst>
                                      </p:cBhvr>
                                      <p:tavLst>
                                        <p:tav tm="0">
                                          <p:val>
                                            <p:strVal val="0-#ppt_w/2"/>
                                          </p:val>
                                        </p:tav>
                                        <p:tav tm="100000">
                                          <p:val>
                                            <p:strVal val="#ppt_x"/>
                                          </p:val>
                                        </p:tav>
                                      </p:tavLst>
                                    </p:anim>
                                    <p:anim calcmode="lin" valueType="num">
                                      <p:cBhvr additive="base">
                                        <p:cTn id="62" dur="30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11" name="camera.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3000" fill="hold"/>
                                        <p:tgtEl>
                                          <p:spTgt spid="22"/>
                                        </p:tgtEl>
                                        <p:attrNameLst>
                                          <p:attrName>ppt_x</p:attrName>
                                        </p:attrNameLst>
                                      </p:cBhvr>
                                      <p:tavLst>
                                        <p:tav tm="0">
                                          <p:val>
                                            <p:strVal val="#ppt_x"/>
                                          </p:val>
                                        </p:tav>
                                        <p:tav tm="100000">
                                          <p:val>
                                            <p:strVal val="#ppt_x"/>
                                          </p:val>
                                        </p:tav>
                                      </p:tavLst>
                                    </p:anim>
                                    <p:anim calcmode="lin" valueType="num">
                                      <p:cBhvr additive="base">
                                        <p:cTn id="68" dur="30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12"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3000" fill="hold"/>
                                        <p:tgtEl>
                                          <p:spTgt spid="25"/>
                                        </p:tgtEl>
                                        <p:attrNameLst>
                                          <p:attrName>ppt_x</p:attrName>
                                        </p:attrNameLst>
                                      </p:cBhvr>
                                      <p:tavLst>
                                        <p:tav tm="0">
                                          <p:val>
                                            <p:strVal val="#ppt_x"/>
                                          </p:val>
                                        </p:tav>
                                        <p:tav tm="100000">
                                          <p:val>
                                            <p:strVal val="#ppt_x"/>
                                          </p:val>
                                        </p:tav>
                                      </p:tavLst>
                                    </p:anim>
                                    <p:anim calcmode="lin" valueType="num">
                                      <p:cBhvr additive="base">
                                        <p:cTn id="74" dur="30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8" name="drumroll.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3000" fill="hold"/>
                                        <p:tgtEl>
                                          <p:spTgt spid="28"/>
                                        </p:tgtEl>
                                        <p:attrNameLst>
                                          <p:attrName>ppt_x</p:attrName>
                                        </p:attrNameLst>
                                      </p:cBhvr>
                                      <p:tavLst>
                                        <p:tav tm="0">
                                          <p:val>
                                            <p:strVal val="0-#ppt_w/2"/>
                                          </p:val>
                                        </p:tav>
                                        <p:tav tm="100000">
                                          <p:val>
                                            <p:strVal val="#ppt_x"/>
                                          </p:val>
                                        </p:tav>
                                      </p:tavLst>
                                    </p:anim>
                                    <p:anim calcmode="lin" valueType="num">
                                      <p:cBhvr additive="base">
                                        <p:cTn id="80" dur="3000" fill="hold"/>
                                        <p:tgtEl>
                                          <p:spTgt spid="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12"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3000" fill="hold"/>
                                        <p:tgtEl>
                                          <p:spTgt spid="9"/>
                                        </p:tgtEl>
                                        <p:attrNameLst>
                                          <p:attrName>ppt_x</p:attrName>
                                        </p:attrNameLst>
                                      </p:cBhvr>
                                      <p:tavLst>
                                        <p:tav tm="0">
                                          <p:val>
                                            <p:strVal val="0-#ppt_w/2"/>
                                          </p:val>
                                        </p:tav>
                                        <p:tav tm="100000">
                                          <p:val>
                                            <p:strVal val="#ppt_x"/>
                                          </p:val>
                                        </p:tav>
                                      </p:tavLst>
                                    </p:anim>
                                    <p:anim calcmode="lin" valueType="num">
                                      <p:cBhvr additive="base">
                                        <p:cTn id="86" dur="30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13" name="breeze.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3000" fill="hold"/>
                                        <p:tgtEl>
                                          <p:spTgt spid="23"/>
                                        </p:tgtEl>
                                        <p:attrNameLst>
                                          <p:attrName>ppt_x</p:attrName>
                                        </p:attrNameLst>
                                      </p:cBhvr>
                                      <p:tavLst>
                                        <p:tav tm="0">
                                          <p:val>
                                            <p:strVal val="#ppt_x"/>
                                          </p:val>
                                        </p:tav>
                                        <p:tav tm="100000">
                                          <p:val>
                                            <p:strVal val="#ppt_x"/>
                                          </p:val>
                                        </p:tav>
                                      </p:tavLst>
                                    </p:anim>
                                    <p:anim calcmode="lin" valueType="num">
                                      <p:cBhvr additive="base">
                                        <p:cTn id="92" dur="30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14" name="suction.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3000" fill="hold"/>
                                        <p:tgtEl>
                                          <p:spTgt spid="11"/>
                                        </p:tgtEl>
                                        <p:attrNameLst>
                                          <p:attrName>ppt_x</p:attrName>
                                        </p:attrNameLst>
                                      </p:cBhvr>
                                      <p:tavLst>
                                        <p:tav tm="0">
                                          <p:val>
                                            <p:strVal val="#ppt_x"/>
                                          </p:val>
                                        </p:tav>
                                        <p:tav tm="100000">
                                          <p:val>
                                            <p:strVal val="#ppt_x"/>
                                          </p:val>
                                        </p:tav>
                                      </p:tavLst>
                                    </p:anim>
                                    <p:anim calcmode="lin" valueType="num">
                                      <p:cBhvr additive="base">
                                        <p:cTn id="98" dur="30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2" name="explode.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3000" fill="hold"/>
                                        <p:tgtEl>
                                          <p:spTgt spid="18"/>
                                        </p:tgtEl>
                                        <p:attrNameLst>
                                          <p:attrName>ppt_x</p:attrName>
                                        </p:attrNameLst>
                                      </p:cBhvr>
                                      <p:tavLst>
                                        <p:tav tm="0">
                                          <p:val>
                                            <p:strVal val="#ppt_x"/>
                                          </p:val>
                                        </p:tav>
                                        <p:tav tm="100000">
                                          <p:val>
                                            <p:strVal val="#ppt_x"/>
                                          </p:val>
                                        </p:tav>
                                      </p:tavLst>
                                    </p:anim>
                                    <p:anim calcmode="lin" valueType="num">
                                      <p:cBhvr additive="base">
                                        <p:cTn id="104" dur="30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15" name="type.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3000" fill="hold"/>
                                        <p:tgtEl>
                                          <p:spTgt spid="27"/>
                                        </p:tgtEl>
                                        <p:attrNameLst>
                                          <p:attrName>ppt_x</p:attrName>
                                        </p:attrNameLst>
                                      </p:cBhvr>
                                      <p:tavLst>
                                        <p:tav tm="0">
                                          <p:val>
                                            <p:strVal val="0-#ppt_w/2"/>
                                          </p:val>
                                        </p:tav>
                                        <p:tav tm="100000">
                                          <p:val>
                                            <p:strVal val="#ppt_x"/>
                                          </p:val>
                                        </p:tav>
                                      </p:tavLst>
                                    </p:anim>
                                    <p:anim calcmode="lin" valueType="num">
                                      <p:cBhvr additive="base">
                                        <p:cTn id="110" dur="30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6" name="laser.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additive="base">
                                        <p:cTn id="115" dur="3000" fill="hold"/>
                                        <p:tgtEl>
                                          <p:spTgt spid="13"/>
                                        </p:tgtEl>
                                        <p:attrNameLst>
                                          <p:attrName>ppt_x</p:attrName>
                                        </p:attrNameLst>
                                      </p:cBhvr>
                                      <p:tavLst>
                                        <p:tav tm="0">
                                          <p:val>
                                            <p:strVal val="0-#ppt_w/2"/>
                                          </p:val>
                                        </p:tav>
                                        <p:tav tm="100000">
                                          <p:val>
                                            <p:strVal val="#ppt_x"/>
                                          </p:val>
                                        </p:tav>
                                      </p:tavLst>
                                    </p:anim>
                                    <p:anim calcmode="lin" valueType="num">
                                      <p:cBhvr additive="base">
                                        <p:cTn id="116" dur="30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10" name="coin.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additive="base">
                                        <p:cTn id="121" dur="3000" fill="hold"/>
                                        <p:tgtEl>
                                          <p:spTgt spid="24"/>
                                        </p:tgtEl>
                                        <p:attrNameLst>
                                          <p:attrName>ppt_x</p:attrName>
                                        </p:attrNameLst>
                                      </p:cBhvr>
                                      <p:tavLst>
                                        <p:tav tm="0">
                                          <p:val>
                                            <p:strVal val="#ppt_x"/>
                                          </p:val>
                                        </p:tav>
                                        <p:tav tm="100000">
                                          <p:val>
                                            <p:strVal val="#ppt_x"/>
                                          </p:val>
                                        </p:tav>
                                      </p:tavLst>
                                    </p:anim>
                                    <p:anim calcmode="lin" valueType="num">
                                      <p:cBhvr additive="base">
                                        <p:cTn id="122" dur="30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11" name="camera.wav"/>
                                        </p:tgtEl>
                                      </p:cMediaNode>
                                    </p:audio>
                                  </p:sub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additive="base">
                                        <p:cTn id="127" dur="3000" fill="hold"/>
                                        <p:tgtEl>
                                          <p:spTgt spid="15"/>
                                        </p:tgtEl>
                                        <p:attrNameLst>
                                          <p:attrName>ppt_x</p:attrName>
                                        </p:attrNameLst>
                                      </p:cBhvr>
                                      <p:tavLst>
                                        <p:tav tm="0">
                                          <p:val>
                                            <p:strVal val="#ppt_x"/>
                                          </p:val>
                                        </p:tav>
                                        <p:tav tm="100000">
                                          <p:val>
                                            <p:strVal val="#ppt_x"/>
                                          </p:val>
                                        </p:tav>
                                      </p:tavLst>
                                    </p:anim>
                                    <p:anim calcmode="lin" valueType="num">
                                      <p:cBhvr additive="base">
                                        <p:cTn id="128" dur="30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9" name="hammer.wav"/>
                                        </p:tgtEl>
                                      </p:cMediaNode>
                                    </p:audio>
                                  </p:sub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additive="base">
                                        <p:cTn id="133" dur="3000" fill="hold"/>
                                        <p:tgtEl>
                                          <p:spTgt spid="19"/>
                                        </p:tgtEl>
                                        <p:attrNameLst>
                                          <p:attrName>ppt_x</p:attrName>
                                        </p:attrNameLst>
                                      </p:cBhvr>
                                      <p:tavLst>
                                        <p:tav tm="0">
                                          <p:val>
                                            <p:strVal val="#ppt_x"/>
                                          </p:val>
                                        </p:tav>
                                        <p:tav tm="100000">
                                          <p:val>
                                            <p:strVal val="#ppt_x"/>
                                          </p:val>
                                        </p:tav>
                                      </p:tavLst>
                                    </p:anim>
                                    <p:anim calcmode="lin" valueType="num">
                                      <p:cBhvr additive="base">
                                        <p:cTn id="134" dur="30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14" name="suction.wav"/>
                                        </p:tgtEl>
                                      </p:cMediaNode>
                                    </p:audio>
                                  </p:subTnLst>
                                </p:cTn>
                              </p:par>
                            </p:childTnLst>
                          </p:cTn>
                        </p:par>
                      </p:childTnLst>
                    </p:cTn>
                  </p:par>
                  <p:par>
                    <p:cTn id="135" fill="hold">
                      <p:stCondLst>
                        <p:cond delay="indefinite"/>
                      </p:stCondLst>
                      <p:childTnLst>
                        <p:par>
                          <p:cTn id="136" fill="hold">
                            <p:stCondLst>
                              <p:cond delay="0"/>
                            </p:stCondLst>
                            <p:childTnLst>
                              <p:par>
                                <p:cTn id="137" presetID="2" presetClass="entr" presetSubtype="9" fill="hold" grpId="0" nodeType="clickEffect">
                                  <p:stCondLst>
                                    <p:cond delay="0"/>
                                  </p:stCondLst>
                                  <p:childTnLst>
                                    <p:set>
                                      <p:cBhvr>
                                        <p:cTn id="138" dur="1" fill="hold">
                                          <p:stCondLst>
                                            <p:cond delay="0"/>
                                          </p:stCondLst>
                                        </p:cTn>
                                        <p:tgtEl>
                                          <p:spTgt spid="7"/>
                                        </p:tgtEl>
                                        <p:attrNameLst>
                                          <p:attrName>style.visibility</p:attrName>
                                        </p:attrNameLst>
                                      </p:cBhvr>
                                      <p:to>
                                        <p:strVal val="visible"/>
                                      </p:to>
                                    </p:set>
                                    <p:anim calcmode="lin" valueType="num">
                                      <p:cBhvr additive="base">
                                        <p:cTn id="139" dur="5000" fill="hold"/>
                                        <p:tgtEl>
                                          <p:spTgt spid="7"/>
                                        </p:tgtEl>
                                        <p:attrNameLst>
                                          <p:attrName>ppt_x</p:attrName>
                                        </p:attrNameLst>
                                      </p:cBhvr>
                                      <p:tavLst>
                                        <p:tav tm="0">
                                          <p:val>
                                            <p:strVal val="0-#ppt_w/2"/>
                                          </p:val>
                                        </p:tav>
                                        <p:tav tm="100000">
                                          <p:val>
                                            <p:strVal val="#ppt_x"/>
                                          </p:val>
                                        </p:tav>
                                      </p:tavLst>
                                    </p:anim>
                                    <p:anim calcmode="lin" valueType="num">
                                      <p:cBhvr additive="base">
                                        <p:cTn id="140" dur="50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2" name="explode.wav"/>
                                        </p:tgtEl>
                                      </p:cMediaNode>
                                    </p:audio>
                                  </p:sub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5"/>
                                        </p:tgtEl>
                                        <p:attrNameLst>
                                          <p:attrName>style.visibility</p:attrName>
                                        </p:attrNameLst>
                                      </p:cBhvr>
                                      <p:to>
                                        <p:strVal val="visible"/>
                                      </p:to>
                                    </p:set>
                                    <p:anim calcmode="lin" valueType="num">
                                      <p:cBhvr additive="base">
                                        <p:cTn id="145" dur="3000" fill="hold"/>
                                        <p:tgtEl>
                                          <p:spTgt spid="5"/>
                                        </p:tgtEl>
                                        <p:attrNameLst>
                                          <p:attrName>ppt_x</p:attrName>
                                        </p:attrNameLst>
                                      </p:cBhvr>
                                      <p:tavLst>
                                        <p:tav tm="0">
                                          <p:val>
                                            <p:strVal val="#ppt_x"/>
                                          </p:val>
                                        </p:tav>
                                        <p:tav tm="100000">
                                          <p:val>
                                            <p:strVal val="#ppt_x"/>
                                          </p:val>
                                        </p:tav>
                                      </p:tavLst>
                                    </p:anim>
                                    <p:anim calcmode="lin" valueType="num">
                                      <p:cBhvr additive="base">
                                        <p:cTn id="146" dur="3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16" name="cashreg.wav"/>
                                        </p:tgtEl>
                                      </p:cMediaNode>
                                    </p:audio>
                                  </p:subTnLst>
                                </p:cTn>
                              </p:par>
                            </p:childTnLst>
                          </p:cTn>
                        </p:par>
                      </p:childTnLst>
                    </p:cTn>
                  </p:par>
                  <p:par>
                    <p:cTn id="147" fill="hold">
                      <p:stCondLst>
                        <p:cond delay="indefinite"/>
                      </p:stCondLst>
                      <p:childTnLst>
                        <p:par>
                          <p:cTn id="148" fill="hold">
                            <p:stCondLst>
                              <p:cond delay="0"/>
                            </p:stCondLst>
                            <p:childTnLst>
                              <p:par>
                                <p:cTn id="149" presetID="2" presetClass="entr" presetSubtype="8" fill="hold" nodeType="clickEffect">
                                  <p:stCondLst>
                                    <p:cond delay="0"/>
                                  </p:stCondLst>
                                  <p:childTnLst>
                                    <p:set>
                                      <p:cBhvr>
                                        <p:cTn id="150" dur="1" fill="hold">
                                          <p:stCondLst>
                                            <p:cond delay="0"/>
                                          </p:stCondLst>
                                        </p:cTn>
                                        <p:tgtEl>
                                          <p:spTgt spid="8">
                                            <p:txEl>
                                              <p:pRg st="0" end="0"/>
                                            </p:txEl>
                                          </p:spTgt>
                                        </p:tgtEl>
                                        <p:attrNameLst>
                                          <p:attrName>style.visibility</p:attrName>
                                        </p:attrNameLst>
                                      </p:cBhvr>
                                      <p:to>
                                        <p:strVal val="visible"/>
                                      </p:to>
                                    </p:set>
                                    <p:anim calcmode="lin" valueType="num">
                                      <p:cBhvr additive="base">
                                        <p:cTn id="151" dur="3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52" dur="3000" fill="hold"/>
                                        <p:tgtEl>
                                          <p:spTgt spid="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12" name="chimes.wav"/>
                                        </p:tgtEl>
                                      </p:cMediaNode>
                                    </p:audio>
                                  </p:subTnLst>
                                </p:cTn>
                              </p:par>
                            </p:childTnLst>
                          </p:cTn>
                        </p:par>
                      </p:childTnLst>
                    </p:cTn>
                  </p:par>
                  <p:par>
                    <p:cTn id="153" fill="hold">
                      <p:stCondLst>
                        <p:cond delay="indefinite"/>
                      </p:stCondLst>
                      <p:childTnLst>
                        <p:par>
                          <p:cTn id="154" fill="hold">
                            <p:stCondLst>
                              <p:cond delay="0"/>
                            </p:stCondLst>
                            <p:childTnLst>
                              <p:par>
                                <p:cTn id="155" presetID="45" presetClass="entr" presetSubtype="0" fill="hold" grpId="0" nodeType="clickEffect">
                                  <p:stCondLst>
                                    <p:cond delay="0"/>
                                  </p:stCondLst>
                                  <p:childTnLst>
                                    <p:set>
                                      <p:cBhvr>
                                        <p:cTn id="156" dur="1" fill="hold">
                                          <p:stCondLst>
                                            <p:cond delay="0"/>
                                          </p:stCondLst>
                                        </p:cTn>
                                        <p:tgtEl>
                                          <p:spTgt spid="3"/>
                                        </p:tgtEl>
                                        <p:attrNameLst>
                                          <p:attrName>style.visibility</p:attrName>
                                        </p:attrNameLst>
                                      </p:cBhvr>
                                      <p:to>
                                        <p:strVal val="visible"/>
                                      </p:to>
                                    </p:set>
                                    <p:animEffect transition="in" filter="fade">
                                      <p:cBhvr>
                                        <p:cTn id="157" dur="5000"/>
                                        <p:tgtEl>
                                          <p:spTgt spid="3"/>
                                        </p:tgtEl>
                                      </p:cBhvr>
                                    </p:animEffect>
                                    <p:anim calcmode="lin" valueType="num">
                                      <p:cBhvr>
                                        <p:cTn id="158" dur="5000" fill="hold"/>
                                        <p:tgtEl>
                                          <p:spTgt spid="3"/>
                                        </p:tgtEl>
                                        <p:attrNameLst>
                                          <p:attrName>ppt_w</p:attrName>
                                        </p:attrNameLst>
                                      </p:cBhvr>
                                      <p:tavLst>
                                        <p:tav tm="0" fmla="#ppt_w*sin(2.5*pi*$)">
                                          <p:val>
                                            <p:fltVal val="0"/>
                                          </p:val>
                                        </p:tav>
                                        <p:tav tm="100000">
                                          <p:val>
                                            <p:fltVal val="1"/>
                                          </p:val>
                                        </p:tav>
                                      </p:tavLst>
                                    </p:anim>
                                    <p:anim calcmode="lin" valueType="num">
                                      <p:cBhvr>
                                        <p:cTn id="159" dur="5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5"/>
                                            </p:cond>
                                          </p:stCondLst>
                                          <p:endCondLst>
                                            <p:cond evt="onStopAudio" delay="0">
                                              <p:tgtEl>
                                                <p:sldTgt/>
                                              </p:tgtEl>
                                            </p:cond>
                                          </p:endCondLst>
                                        </p:cTn>
                                        <p:tgtEl>
                                          <p:sndTgt r:embed="rId3" name="voltage.wav"/>
                                        </p:tgtEl>
                                      </p:cMediaNode>
                                    </p:audio>
                                  </p:subTnLst>
                                </p:cTn>
                              </p:par>
                            </p:childTnLst>
                          </p:cTn>
                        </p:par>
                      </p:childTnLst>
                    </p:cTn>
                  </p:par>
                  <p:par>
                    <p:cTn id="160" fill="hold">
                      <p:stCondLst>
                        <p:cond delay="indefinite"/>
                      </p:stCondLst>
                      <p:childTnLst>
                        <p:par>
                          <p:cTn id="161" fill="hold">
                            <p:stCondLst>
                              <p:cond delay="0"/>
                            </p:stCondLst>
                            <p:childTnLst>
                              <p:par>
                                <p:cTn id="162" presetID="2" presetClass="entr" presetSubtype="9" fill="hold" grpId="0" nodeType="click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additive="base">
                                        <p:cTn id="164" dur="5000" fill="hold"/>
                                        <p:tgtEl>
                                          <p:spTgt spid="33"/>
                                        </p:tgtEl>
                                        <p:attrNameLst>
                                          <p:attrName>ppt_x</p:attrName>
                                        </p:attrNameLst>
                                      </p:cBhvr>
                                      <p:tavLst>
                                        <p:tav tm="0">
                                          <p:val>
                                            <p:strVal val="0-#ppt_w/2"/>
                                          </p:val>
                                        </p:tav>
                                        <p:tav tm="100000">
                                          <p:val>
                                            <p:strVal val="#ppt_x"/>
                                          </p:val>
                                        </p:tav>
                                      </p:tavLst>
                                    </p:anim>
                                    <p:anim calcmode="lin" valueType="num">
                                      <p:cBhvr additive="base">
                                        <p:cTn id="165" dur="5000" fill="hold"/>
                                        <p:tgtEl>
                                          <p:spTgt spid="3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8"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3" grpId="0"/>
      <p:bldP spid="16"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1" y="195943"/>
            <a:ext cx="11508378" cy="769441"/>
          </a:xfrm>
          <a:prstGeom prst="rect">
            <a:avLst/>
          </a:prstGeom>
          <a:noFill/>
        </p:spPr>
        <p:txBody>
          <a:bodyPr wrap="square" rtlCol="0">
            <a:spAutoFit/>
          </a:bodyPr>
          <a:lstStyle/>
          <a:p>
            <a:pPr algn="ctr"/>
            <a:r>
              <a:rPr lang="bn-IN" sz="4400" b="1" dirty="0">
                <a:solidFill>
                  <a:srgbClr val="00B0F0"/>
                </a:solidFill>
                <a:latin typeface="NikoshBAN" panose="02000000000000000000" pitchFamily="2" charset="0"/>
                <a:cs typeface="NikoshBAN" panose="02000000000000000000" pitchFamily="2" charset="0"/>
              </a:rPr>
              <a:t>সুযোগ ব্যয়ের ধারণা প্রদানকারী অর্থনীতিবিদ</a:t>
            </a:r>
            <a:endParaRPr lang="en-US" sz="4400" b="1" dirty="0">
              <a:solidFill>
                <a:srgbClr val="00B0F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965384"/>
            <a:ext cx="5885645" cy="4984655"/>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0760" y="965384"/>
            <a:ext cx="6111240" cy="4984655"/>
          </a:xfrm>
          <a:prstGeom prst="rect">
            <a:avLst/>
          </a:prstGeom>
        </p:spPr>
      </p:pic>
      <p:sp>
        <p:nvSpPr>
          <p:cNvPr id="5" name="TextBox 4"/>
          <p:cNvSpPr txBox="1"/>
          <p:nvPr/>
        </p:nvSpPr>
        <p:spPr>
          <a:xfrm>
            <a:off x="326571" y="6130344"/>
            <a:ext cx="5468922" cy="707886"/>
          </a:xfrm>
          <a:prstGeom prst="rect">
            <a:avLst/>
          </a:prstGeom>
          <a:noFill/>
        </p:spPr>
        <p:txBody>
          <a:bodyPr wrap="square" rtlCol="0">
            <a:spAutoFit/>
          </a:bodyPr>
          <a:lstStyle/>
          <a:p>
            <a:pPr algn="ctr"/>
            <a:r>
              <a:rPr lang="en-US" sz="4000" b="1" dirty="0">
                <a:solidFill>
                  <a:srgbClr val="002060"/>
                </a:solidFill>
              </a:rPr>
              <a:t>Gottfried Von </a:t>
            </a:r>
            <a:r>
              <a:rPr lang="en-US" sz="4000" b="1" dirty="0" err="1">
                <a:solidFill>
                  <a:srgbClr val="002060"/>
                </a:solidFill>
              </a:rPr>
              <a:t>Haverler</a:t>
            </a:r>
            <a:endParaRPr lang="en-US" sz="4000" b="1" dirty="0">
              <a:solidFill>
                <a:srgbClr val="002060"/>
              </a:solidFill>
            </a:endParaRPr>
          </a:p>
        </p:txBody>
      </p:sp>
      <p:sp>
        <p:nvSpPr>
          <p:cNvPr id="6" name="TextBox 5"/>
          <p:cNvSpPr txBox="1"/>
          <p:nvPr/>
        </p:nvSpPr>
        <p:spPr>
          <a:xfrm>
            <a:off x="6246254" y="6156101"/>
            <a:ext cx="5782614" cy="769441"/>
          </a:xfrm>
          <a:prstGeom prst="rect">
            <a:avLst/>
          </a:prstGeom>
          <a:noFill/>
        </p:spPr>
        <p:txBody>
          <a:bodyPr wrap="square" rtlCol="0">
            <a:spAutoFit/>
          </a:bodyPr>
          <a:lstStyle/>
          <a:p>
            <a:pPr algn="ctr"/>
            <a:r>
              <a:rPr lang="en-US" sz="4400" b="1" dirty="0">
                <a:solidFill>
                  <a:srgbClr val="7030A0"/>
                </a:solidFill>
              </a:rPr>
              <a:t>Professor Benham</a:t>
            </a:r>
          </a:p>
        </p:txBody>
      </p:sp>
    </p:spTree>
    <p:extLst>
      <p:ext uri="{BB962C8B-B14F-4D97-AF65-F5344CB8AC3E}">
        <p14:creationId xmlns:p14="http://schemas.microsoft.com/office/powerpoint/2010/main" val="2956882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500">
        <p15:prstTrans prst="origami"/>
        <p:sndAc>
          <p:stSnd>
            <p:snd r:embed="rId2" name="breeze.wav"/>
          </p:stSnd>
        </p:sndAc>
      </p:transition>
    </mc:Choice>
    <mc:Fallback xmlns="">
      <p:transition spd="slow">
        <p:fade/>
        <p:sndAc>
          <p:stSnd>
            <p:snd r:embed="rId10"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ppt_w</p:attrName>
                                        </p:attrNameLst>
                                      </p:cBhvr>
                                      <p:tavLst>
                                        <p:tav tm="0">
                                          <p:val>
                                            <p:fltVal val="0"/>
                                          </p:val>
                                        </p:tav>
                                        <p:tav tm="100000">
                                          <p:val>
                                            <p:strVal val="#ppt_w"/>
                                          </p:val>
                                        </p:tav>
                                      </p:tavLst>
                                    </p:anim>
                                    <p:anim calcmode="lin" valueType="num">
                                      <p:cBhvr>
                                        <p:cTn id="19" dur="3000" fill="hold"/>
                                        <p:tgtEl>
                                          <p:spTgt spid="5"/>
                                        </p:tgtEl>
                                        <p:attrNameLst>
                                          <p:attrName>ppt_h</p:attrName>
                                        </p:attrNameLst>
                                      </p:cBhvr>
                                      <p:tavLst>
                                        <p:tav tm="0">
                                          <p:val>
                                            <p:fltVal val="0"/>
                                          </p:val>
                                        </p:tav>
                                        <p:tav tm="100000">
                                          <p:val>
                                            <p:strVal val="#ppt_h"/>
                                          </p:val>
                                        </p:tav>
                                      </p:tavLst>
                                    </p:anim>
                                    <p:animEffect transition="in" filter="fade">
                                      <p:cBhvr>
                                        <p:cTn id="20" dur="3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5" name="bomb.wav"/>
                                        </p:tgtEl>
                                      </p:cMediaNode>
                                    </p:audio>
                                  </p:sub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6"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870">
                                          <p:stCondLst>
                                            <p:cond delay="0"/>
                                          </p:stCondLst>
                                        </p:cTn>
                                        <p:tgtEl>
                                          <p:spTgt spid="6"/>
                                        </p:tgtEl>
                                      </p:cBhvr>
                                    </p:animEffect>
                                    <p:anim calcmode="lin" valueType="num">
                                      <p:cBhvr>
                                        <p:cTn id="33"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36"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37"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38" dur="39">
                                          <p:stCondLst>
                                            <p:cond delay="975"/>
                                          </p:stCondLst>
                                        </p:cTn>
                                        <p:tgtEl>
                                          <p:spTgt spid="6"/>
                                        </p:tgtEl>
                                      </p:cBhvr>
                                      <p:to x="100000" y="60000"/>
                                    </p:animScale>
                                    <p:animScale>
                                      <p:cBhvr>
                                        <p:cTn id="39" dur="249" decel="50000">
                                          <p:stCondLst>
                                            <p:cond delay="1014"/>
                                          </p:stCondLst>
                                        </p:cTn>
                                        <p:tgtEl>
                                          <p:spTgt spid="6"/>
                                        </p:tgtEl>
                                      </p:cBhvr>
                                      <p:to x="100000" y="100000"/>
                                    </p:animScale>
                                    <p:animScale>
                                      <p:cBhvr>
                                        <p:cTn id="40" dur="39">
                                          <p:stCondLst>
                                            <p:cond delay="1968"/>
                                          </p:stCondLst>
                                        </p:cTn>
                                        <p:tgtEl>
                                          <p:spTgt spid="6"/>
                                        </p:tgtEl>
                                      </p:cBhvr>
                                      <p:to x="100000" y="80000"/>
                                    </p:animScale>
                                    <p:animScale>
                                      <p:cBhvr>
                                        <p:cTn id="41" dur="249" decel="50000">
                                          <p:stCondLst>
                                            <p:cond delay="2007"/>
                                          </p:stCondLst>
                                        </p:cTn>
                                        <p:tgtEl>
                                          <p:spTgt spid="6"/>
                                        </p:tgtEl>
                                      </p:cBhvr>
                                      <p:to x="100000" y="100000"/>
                                    </p:animScale>
                                    <p:animScale>
                                      <p:cBhvr>
                                        <p:cTn id="42" dur="39">
                                          <p:stCondLst>
                                            <p:cond delay="2463"/>
                                          </p:stCondLst>
                                        </p:cTn>
                                        <p:tgtEl>
                                          <p:spTgt spid="6"/>
                                        </p:tgtEl>
                                      </p:cBhvr>
                                      <p:to x="100000" y="90000"/>
                                    </p:animScale>
                                    <p:animScale>
                                      <p:cBhvr>
                                        <p:cTn id="43" dur="249" decel="50000">
                                          <p:stCondLst>
                                            <p:cond delay="2502"/>
                                          </p:stCondLst>
                                        </p:cTn>
                                        <p:tgtEl>
                                          <p:spTgt spid="6"/>
                                        </p:tgtEl>
                                      </p:cBhvr>
                                      <p:to x="100000" y="100000"/>
                                    </p:animScale>
                                    <p:animScale>
                                      <p:cBhvr>
                                        <p:cTn id="44" dur="39">
                                          <p:stCondLst>
                                            <p:cond delay="2712"/>
                                          </p:stCondLst>
                                        </p:cTn>
                                        <p:tgtEl>
                                          <p:spTgt spid="6"/>
                                        </p:tgtEl>
                                      </p:cBhvr>
                                      <p:to x="100000" y="95000"/>
                                    </p:animScale>
                                    <p:animScale>
                                      <p:cBhvr>
                                        <p:cTn id="45" dur="249" decel="50000">
                                          <p:stCondLst>
                                            <p:cond delay="2751"/>
                                          </p:stCondLst>
                                        </p:cTn>
                                        <p:tgtEl>
                                          <p:spTgt spid="6"/>
                                        </p:tgtEl>
                                      </p:cBhvr>
                                      <p:to x="100000" y="100000"/>
                                    </p:animScale>
                                  </p:childTnLst>
                                  <p:subTnLst>
                                    <p:audio>
                                      <p:cMediaNode>
                                        <p:cTn display="0" masterRel="sameClick">
                                          <p:stCondLst>
                                            <p:cond evt="begin" delay="0">
                                              <p:tn val="30"/>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214" y="167425"/>
            <a:ext cx="11565228" cy="1015663"/>
          </a:xfrm>
          <a:prstGeom prst="rect">
            <a:avLst/>
          </a:prstGeom>
          <a:noFill/>
        </p:spPr>
        <p:txBody>
          <a:bodyPr wrap="square" rtlCol="0">
            <a:spAutoFit/>
          </a:bodyPr>
          <a:lstStyle/>
          <a:p>
            <a:pPr algn="ctr"/>
            <a:r>
              <a:rPr lang="bn-IN" sz="6000" b="1" dirty="0">
                <a:solidFill>
                  <a:srgbClr val="7030A0"/>
                </a:solidFill>
                <a:latin typeface="NikoshBAN" panose="02000000000000000000" pitchFamily="2" charset="0"/>
                <a:cs typeface="NikoshBAN" panose="02000000000000000000" pitchFamily="2" charset="0"/>
              </a:rPr>
              <a:t>সুযোগ ব্যয়(</a:t>
            </a:r>
            <a:r>
              <a:rPr lang="en-US" sz="6000" b="1" dirty="0">
                <a:solidFill>
                  <a:srgbClr val="7030A0"/>
                </a:solidFill>
                <a:latin typeface="NikoshBAN" panose="02000000000000000000" pitchFamily="2" charset="0"/>
                <a:cs typeface="NikoshBAN" panose="02000000000000000000" pitchFamily="2" charset="0"/>
              </a:rPr>
              <a:t>Opportunity Cost)</a:t>
            </a:r>
          </a:p>
        </p:txBody>
      </p:sp>
      <p:sp>
        <p:nvSpPr>
          <p:cNvPr id="3" name="TextBox 2"/>
          <p:cNvSpPr txBox="1"/>
          <p:nvPr/>
        </p:nvSpPr>
        <p:spPr>
          <a:xfrm>
            <a:off x="296214" y="1183088"/>
            <a:ext cx="11655380" cy="4801314"/>
          </a:xfrm>
          <a:prstGeom prst="rect">
            <a:avLst/>
          </a:prstGeom>
          <a:noFill/>
        </p:spPr>
        <p:txBody>
          <a:bodyPr wrap="square" rtlCol="0">
            <a:spAutoFit/>
          </a:bodyPr>
          <a:lstStyle/>
          <a:p>
            <a:r>
              <a:rPr lang="bn-IN" sz="3600" b="1" dirty="0">
                <a:solidFill>
                  <a:srgbClr val="0070C0"/>
                </a:solidFill>
                <a:latin typeface="NikoshBAN" panose="02000000000000000000" pitchFamily="2" charset="0"/>
                <a:cs typeface="NikoshBAN" panose="02000000000000000000" pitchFamily="2" charset="0"/>
              </a:rPr>
              <a:t>একটি দ্রব্যের অতিরিক্ত উৎপাদন পাওয়ার জন্য অপর দ্রব্যের উৎপাদন যতটুকু ছেড়ে দিতে হয়,সেই ছেড়ে দেওয়ার পরিমাণ হলো সুযোগ ব্যয়।আন্তর্জাতিক বাণিজ্যের ক্ষেত্রে সর্বপ্রথম সুযোগ ব্যয়ের ধারণা দেন গডফ্রিড ভন হেবারলার। তাঁর মতে, “কোন একটি দ্রব্যের উৎপাদন বাড়াতে হলে অপর একটি দ্রব্যের উৎপাদন ছাড়ার সম্ভাবনা থাকে।যে দ্রব্যের উৎপাদন ছাড়তে হবে তার ত্যাগকৃত মুল্য অপর দ্রব্যের অতিরিক্ত উৎপাদন ব্যয়ের সমান। ইহাই সুযোগ ব্যয়।”</a:t>
            </a:r>
          </a:p>
          <a:p>
            <a:r>
              <a:rPr lang="bn-IN" sz="3600" b="1" dirty="0">
                <a:solidFill>
                  <a:srgbClr val="0070C0"/>
                </a:solidFill>
                <a:latin typeface="NikoshBAN" panose="02000000000000000000" pitchFamily="2" charset="0"/>
                <a:cs typeface="NikoshBAN" panose="02000000000000000000" pitchFamily="2" charset="0"/>
              </a:rPr>
              <a:t>অধ্যাপক বেনহামের মতে, “কোন জিনিসের সুযোগ ব্যয় হচ্ছে পরবর্তী সর্বোত্তম বিকল্প দ্রব্যটির উৎপাদন পরিহারের ব্যয়।”</a:t>
            </a:r>
          </a:p>
          <a:p>
            <a:endParaRPr lang="en-US" dirty="0"/>
          </a:p>
        </p:txBody>
      </p:sp>
    </p:spTree>
    <p:extLst>
      <p:ext uri="{BB962C8B-B14F-4D97-AF65-F5344CB8AC3E}">
        <p14:creationId xmlns:p14="http://schemas.microsoft.com/office/powerpoint/2010/main" val="3266133910"/>
      </p:ext>
    </p:extLst>
  </p:cSld>
  <p:clrMapOvr>
    <a:masterClrMapping/>
  </p:clrMapOvr>
  <mc:AlternateContent xmlns:mc="http://schemas.openxmlformats.org/markup-compatibility/2006" xmlns:p14="http://schemas.microsoft.com/office/powerpoint/2010/main">
    <mc:Choice Requires="p14">
      <p:transition spd="slow" p14:dur="6000">
        <p14:shred/>
        <p:sndAc>
          <p:stSnd>
            <p:snd r:embed="rId2" name="drumroll.wav"/>
          </p:stSnd>
        </p:sndAc>
      </p:transition>
    </mc:Choice>
    <mc:Fallback xmlns="">
      <p:transition spd="slow">
        <p:fade/>
        <p:sndAc>
          <p:stSnd>
            <p:snd r:embed="rId5"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bomb.wav"/>
                                        </p:tgtEl>
                                      </p:cMediaNode>
                                    </p:audio>
                                  </p:subTnLst>
                                </p:cTn>
                              </p:par>
                              <p:par>
                                <p:cTn id="14" presetID="2" presetClass="entr" presetSubtype="9"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0" fill="hold"/>
                                        <p:tgtEl>
                                          <p:spTgt spid="3">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08371" y="953036"/>
            <a:ext cx="6104585" cy="5189734"/>
            <a:chOff x="5834129" y="1506828"/>
            <a:chExt cx="6104585" cy="5189734"/>
          </a:xfrm>
        </p:grpSpPr>
        <p:cxnSp>
          <p:nvCxnSpPr>
            <p:cNvPr id="3" name="Straight Connector 2"/>
            <p:cNvCxnSpPr/>
            <p:nvPr/>
          </p:nvCxnSpPr>
          <p:spPr>
            <a:xfrm>
              <a:off x="6555346" y="2395470"/>
              <a:ext cx="128789" cy="2923505"/>
            </a:xfrm>
            <a:prstGeom prst="line">
              <a:avLst/>
            </a:prstGeom>
            <a:ln w="50800"/>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6684135" y="5318975"/>
              <a:ext cx="3451538" cy="77273"/>
            </a:xfrm>
            <a:prstGeom prst="line">
              <a:avLst/>
            </a:prstGeom>
            <a:ln w="5080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V="1">
              <a:off x="6619741" y="3670479"/>
              <a:ext cx="1957589" cy="51515"/>
            </a:xfrm>
            <a:prstGeom prst="line">
              <a:avLst/>
            </a:prstGeom>
            <a:ln w="50800"/>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8564451" y="3709115"/>
              <a:ext cx="38636" cy="1687133"/>
            </a:xfrm>
            <a:prstGeom prst="line">
              <a:avLst/>
            </a:prstGeom>
            <a:ln w="50800"/>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V="1">
              <a:off x="6619741" y="4185634"/>
              <a:ext cx="2395470" cy="25758"/>
            </a:xfrm>
            <a:prstGeom prst="line">
              <a:avLst/>
            </a:prstGeom>
            <a:ln w="508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9040969" y="4198513"/>
              <a:ext cx="77273" cy="1197735"/>
            </a:xfrm>
            <a:prstGeom prst="line">
              <a:avLst/>
            </a:prstGeom>
            <a:ln w="50800"/>
          </p:spPr>
          <p:style>
            <a:lnRef idx="1">
              <a:schemeClr val="dk1"/>
            </a:lnRef>
            <a:fillRef idx="0">
              <a:schemeClr val="dk1"/>
            </a:fillRef>
            <a:effectRef idx="0">
              <a:schemeClr val="dk1"/>
            </a:effectRef>
            <a:fontRef idx="minor">
              <a:schemeClr val="tx1"/>
            </a:fontRef>
          </p:style>
        </p:cxnSp>
        <p:sp>
          <p:nvSpPr>
            <p:cNvPr id="9" name="Rectangle 8"/>
            <p:cNvSpPr/>
            <p:nvPr/>
          </p:nvSpPr>
          <p:spPr>
            <a:xfrm>
              <a:off x="6465193" y="5370491"/>
              <a:ext cx="360609" cy="3090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p>
          </p:txBody>
        </p:sp>
        <p:sp>
          <p:nvSpPr>
            <p:cNvPr id="10" name="Rectangle 9"/>
            <p:cNvSpPr/>
            <p:nvPr/>
          </p:nvSpPr>
          <p:spPr>
            <a:xfrm>
              <a:off x="8564451" y="3425781"/>
              <a:ext cx="283336" cy="28333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p>
          </p:txBody>
        </p:sp>
        <p:sp>
          <p:nvSpPr>
            <p:cNvPr id="11" name="Rectangle 10"/>
            <p:cNvSpPr/>
            <p:nvPr/>
          </p:nvSpPr>
          <p:spPr>
            <a:xfrm>
              <a:off x="9028091" y="3889420"/>
              <a:ext cx="296214" cy="2704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p>
          </p:txBody>
        </p:sp>
        <p:sp>
          <p:nvSpPr>
            <p:cNvPr id="12" name="Rectangle 11"/>
            <p:cNvSpPr/>
            <p:nvPr/>
          </p:nvSpPr>
          <p:spPr>
            <a:xfrm>
              <a:off x="6632617" y="2798832"/>
              <a:ext cx="309095" cy="3564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p>
          </p:txBody>
        </p:sp>
        <p:sp>
          <p:nvSpPr>
            <p:cNvPr id="13" name="Rectangle 12"/>
            <p:cNvSpPr/>
            <p:nvPr/>
          </p:nvSpPr>
          <p:spPr>
            <a:xfrm>
              <a:off x="9594761" y="5048518"/>
              <a:ext cx="309093" cy="27045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
              </a:r>
            </a:p>
          </p:txBody>
        </p:sp>
        <p:sp>
          <p:nvSpPr>
            <p:cNvPr id="14" name="Rectangle 13"/>
            <p:cNvSpPr/>
            <p:nvPr/>
          </p:nvSpPr>
          <p:spPr>
            <a:xfrm>
              <a:off x="8062176" y="5427753"/>
              <a:ext cx="740538" cy="3636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২৫</a:t>
              </a:r>
              <a:endParaRPr lang="en-US" sz="3200" b="1" dirty="0"/>
            </a:p>
          </p:txBody>
        </p:sp>
        <p:sp>
          <p:nvSpPr>
            <p:cNvPr id="15" name="Rectangle 14"/>
            <p:cNvSpPr/>
            <p:nvPr/>
          </p:nvSpPr>
          <p:spPr>
            <a:xfrm>
              <a:off x="8847787" y="5434885"/>
              <a:ext cx="746974" cy="3564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৪০</a:t>
              </a:r>
              <a:endParaRPr lang="en-US" sz="3200" b="1" dirty="0"/>
            </a:p>
          </p:txBody>
        </p:sp>
        <p:sp>
          <p:nvSpPr>
            <p:cNvPr id="16" name="Rectangle 15"/>
            <p:cNvSpPr/>
            <p:nvPr/>
          </p:nvSpPr>
          <p:spPr>
            <a:xfrm>
              <a:off x="9588326" y="5434885"/>
              <a:ext cx="689020" cy="35649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৫০</a:t>
              </a:r>
              <a:endParaRPr lang="en-US" sz="3200" b="1" dirty="0"/>
            </a:p>
          </p:txBody>
        </p:sp>
        <p:sp>
          <p:nvSpPr>
            <p:cNvPr id="17" name="Rectangle 16"/>
            <p:cNvSpPr/>
            <p:nvPr/>
          </p:nvSpPr>
          <p:spPr>
            <a:xfrm>
              <a:off x="10876211" y="5048517"/>
              <a:ext cx="1062503" cy="6310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atin typeface="NikoshBAN" panose="02000000000000000000" pitchFamily="2" charset="0"/>
                  <a:cs typeface="NikoshBAN" panose="02000000000000000000" pitchFamily="2" charset="0"/>
                </a:rPr>
                <a:t>ধান</a:t>
              </a:r>
              <a:endParaRPr lang="en-US" sz="3600" b="1" dirty="0">
                <a:latin typeface="NikoshBAN" panose="02000000000000000000" pitchFamily="2" charset="0"/>
                <a:cs typeface="NikoshBAN" panose="02000000000000000000" pitchFamily="2" charset="0"/>
              </a:endParaRPr>
            </a:p>
          </p:txBody>
        </p:sp>
        <p:sp>
          <p:nvSpPr>
            <p:cNvPr id="18" name="Rectangle 17"/>
            <p:cNvSpPr/>
            <p:nvPr/>
          </p:nvSpPr>
          <p:spPr>
            <a:xfrm>
              <a:off x="5834129" y="4069724"/>
              <a:ext cx="695459" cy="4121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২৫</a:t>
              </a:r>
              <a:endParaRPr lang="en-US" sz="3200" b="1" dirty="0"/>
            </a:p>
          </p:txBody>
        </p:sp>
        <p:sp>
          <p:nvSpPr>
            <p:cNvPr id="19" name="Rectangle 18"/>
            <p:cNvSpPr/>
            <p:nvPr/>
          </p:nvSpPr>
          <p:spPr>
            <a:xfrm>
              <a:off x="5834129" y="3541691"/>
              <a:ext cx="695459" cy="3477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৪০</a:t>
              </a:r>
              <a:endParaRPr lang="en-US" sz="3200" b="1" dirty="0"/>
            </a:p>
          </p:txBody>
        </p:sp>
        <p:sp>
          <p:nvSpPr>
            <p:cNvPr id="20" name="Rectangle 19"/>
            <p:cNvSpPr/>
            <p:nvPr/>
          </p:nvSpPr>
          <p:spPr>
            <a:xfrm>
              <a:off x="5834130" y="2923505"/>
              <a:ext cx="695458" cy="4378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t>৫০</a:t>
              </a:r>
              <a:endParaRPr lang="en-US" sz="3200" b="1" dirty="0"/>
            </a:p>
          </p:txBody>
        </p:sp>
        <p:sp>
          <p:nvSpPr>
            <p:cNvPr id="21" name="Rectangle 20"/>
            <p:cNvSpPr/>
            <p:nvPr/>
          </p:nvSpPr>
          <p:spPr>
            <a:xfrm>
              <a:off x="6006905" y="1506828"/>
              <a:ext cx="934807" cy="4893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atin typeface="NikoshBAN" panose="02000000000000000000" pitchFamily="2" charset="0"/>
                  <a:cs typeface="NikoshBAN" panose="02000000000000000000" pitchFamily="2" charset="0"/>
                </a:rPr>
                <a:t>পাট</a:t>
              </a:r>
              <a:endParaRPr lang="en-US" sz="3600" b="1" dirty="0">
                <a:latin typeface="NikoshBAN" panose="02000000000000000000" pitchFamily="2" charset="0"/>
                <a:cs typeface="NikoshBAN" panose="02000000000000000000" pitchFamily="2" charset="0"/>
              </a:endParaRPr>
            </a:p>
          </p:txBody>
        </p:sp>
        <p:sp>
          <p:nvSpPr>
            <p:cNvPr id="22" name="Rectangle 21"/>
            <p:cNvSpPr/>
            <p:nvPr/>
          </p:nvSpPr>
          <p:spPr>
            <a:xfrm>
              <a:off x="10227211" y="5190978"/>
              <a:ext cx="603924" cy="3657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X</a:t>
              </a:r>
            </a:p>
          </p:txBody>
        </p:sp>
        <p:sp>
          <p:nvSpPr>
            <p:cNvPr id="23" name="Rectangle 22"/>
            <p:cNvSpPr/>
            <p:nvPr/>
          </p:nvSpPr>
          <p:spPr>
            <a:xfrm>
              <a:off x="6175717" y="2043095"/>
              <a:ext cx="650085" cy="32087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Y</a:t>
              </a:r>
            </a:p>
          </p:txBody>
        </p:sp>
        <p:sp>
          <p:nvSpPr>
            <p:cNvPr id="24" name="TextBox 23"/>
            <p:cNvSpPr txBox="1"/>
            <p:nvPr/>
          </p:nvSpPr>
          <p:spPr>
            <a:xfrm>
              <a:off x="7223393" y="5988676"/>
              <a:ext cx="2371368" cy="707886"/>
            </a:xfrm>
            <a:prstGeom prst="rect">
              <a:avLst/>
            </a:prstGeom>
            <a:noFill/>
          </p:spPr>
          <p:txBody>
            <a:bodyPr wrap="square" rtlCol="0">
              <a:spAutoFit/>
            </a:bodyPr>
            <a:lstStyle/>
            <a:p>
              <a:r>
                <a:rPr lang="en-US" sz="3200" b="1" dirty="0"/>
                <a:t> </a:t>
              </a:r>
              <a:r>
                <a:rPr lang="en-US" sz="4000" b="1" dirty="0" err="1">
                  <a:latin typeface="NikoshBAN" panose="02000000000000000000" pitchFamily="2" charset="0"/>
                  <a:cs typeface="NikoshBAN" panose="02000000000000000000" pitchFamily="2" charset="0"/>
                </a:rPr>
                <a:t>সুযোগ</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ব্যয়</a:t>
              </a:r>
              <a:endParaRPr lang="en-US" sz="3200" b="1" dirty="0">
                <a:latin typeface="NikoshBAN" panose="02000000000000000000" pitchFamily="2" charset="0"/>
                <a:cs typeface="NikoshBAN" panose="02000000000000000000" pitchFamily="2" charset="0"/>
              </a:endParaRPr>
            </a:p>
          </p:txBody>
        </p:sp>
      </p:grpSp>
      <p:sp>
        <p:nvSpPr>
          <p:cNvPr id="25" name="Freeform 24"/>
          <p:cNvSpPr/>
          <p:nvPr/>
        </p:nvSpPr>
        <p:spPr>
          <a:xfrm>
            <a:off x="6587548" y="2601532"/>
            <a:ext cx="2975020" cy="2279561"/>
          </a:xfrm>
          <a:custGeom>
            <a:avLst/>
            <a:gdLst>
              <a:gd name="connsiteX0" fmla="*/ 0 w 2975020"/>
              <a:gd name="connsiteY0" fmla="*/ 0 h 2279561"/>
              <a:gd name="connsiteX1" fmla="*/ 2099256 w 2975020"/>
              <a:gd name="connsiteY1" fmla="*/ 605307 h 2279561"/>
              <a:gd name="connsiteX2" fmla="*/ 2949262 w 2975020"/>
              <a:gd name="connsiteY2" fmla="*/ 2279561 h 2279561"/>
              <a:gd name="connsiteX3" fmla="*/ 2949262 w 2975020"/>
              <a:gd name="connsiteY3" fmla="*/ 2279561 h 2279561"/>
              <a:gd name="connsiteX4" fmla="*/ 2975020 w 2975020"/>
              <a:gd name="connsiteY4" fmla="*/ 2266682 h 2279561"/>
              <a:gd name="connsiteX5" fmla="*/ 2975020 w 2975020"/>
              <a:gd name="connsiteY5" fmla="*/ 2266682 h 227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5020" h="2279561">
                <a:moveTo>
                  <a:pt x="0" y="0"/>
                </a:moveTo>
                <a:cubicBezTo>
                  <a:pt x="803856" y="112690"/>
                  <a:pt x="1607712" y="225380"/>
                  <a:pt x="2099256" y="605307"/>
                </a:cubicBezTo>
                <a:cubicBezTo>
                  <a:pt x="2590800" y="985234"/>
                  <a:pt x="2949262" y="2279561"/>
                  <a:pt x="2949262" y="2279561"/>
                </a:cubicBezTo>
                <a:lnTo>
                  <a:pt x="2949262" y="2279561"/>
                </a:lnTo>
                <a:lnTo>
                  <a:pt x="2975020" y="2266682"/>
                </a:lnTo>
                <a:lnTo>
                  <a:pt x="2975020" y="2266682"/>
                </a:lnTo>
              </a:path>
            </a:pathLst>
          </a:custGeom>
          <a:ln w="508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26" name="Isosceles Triangle 25"/>
          <p:cNvSpPr/>
          <p:nvPr/>
        </p:nvSpPr>
        <p:spPr>
          <a:xfrm>
            <a:off x="6915954" y="3275350"/>
            <a:ext cx="167427" cy="24058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949440" y="3098582"/>
            <a:ext cx="494548" cy="584775"/>
          </a:xfrm>
          <a:prstGeom prst="rect">
            <a:avLst/>
          </a:prstGeom>
          <a:noFill/>
        </p:spPr>
        <p:txBody>
          <a:bodyPr wrap="square" rtlCol="0">
            <a:spAutoFit/>
          </a:bodyPr>
          <a:lstStyle/>
          <a:p>
            <a:r>
              <a:rPr lang="en-US" sz="3200" b="1" dirty="0"/>
              <a:t>Y</a:t>
            </a:r>
          </a:p>
        </p:txBody>
      </p:sp>
      <p:sp>
        <p:nvSpPr>
          <p:cNvPr id="28" name="Isosceles Triangle 27"/>
          <p:cNvSpPr/>
          <p:nvPr/>
        </p:nvSpPr>
        <p:spPr>
          <a:xfrm flipH="1">
            <a:off x="8622403" y="4327799"/>
            <a:ext cx="154552" cy="30607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699684" y="4230707"/>
            <a:ext cx="289769" cy="579550"/>
          </a:xfrm>
          <a:prstGeom prst="rect">
            <a:avLst/>
          </a:prstGeom>
          <a:noFill/>
        </p:spPr>
        <p:txBody>
          <a:bodyPr wrap="square" rtlCol="0">
            <a:spAutoFit/>
          </a:bodyPr>
          <a:lstStyle/>
          <a:p>
            <a:r>
              <a:rPr lang="en-US" sz="3200" b="1" dirty="0"/>
              <a:t>X</a:t>
            </a:r>
          </a:p>
        </p:txBody>
      </p:sp>
      <p:sp>
        <p:nvSpPr>
          <p:cNvPr id="30" name="Down Arrow 29"/>
          <p:cNvSpPr/>
          <p:nvPr/>
        </p:nvSpPr>
        <p:spPr>
          <a:xfrm>
            <a:off x="8176411" y="3220609"/>
            <a:ext cx="278575" cy="33186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8620942" y="3663844"/>
            <a:ext cx="354164" cy="27065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291993" y="3215356"/>
            <a:ext cx="808989" cy="369332"/>
          </a:xfrm>
          <a:prstGeom prst="rect">
            <a:avLst/>
          </a:prstGeom>
          <a:noFill/>
        </p:spPr>
        <p:txBody>
          <a:bodyPr wrap="square" rtlCol="0">
            <a:spAutoFit/>
          </a:bodyPr>
          <a:lstStyle/>
          <a:p>
            <a:r>
              <a:rPr lang="bn-IN" b="1" dirty="0">
                <a:solidFill>
                  <a:srgbClr val="FF0000"/>
                </a:solidFill>
                <a:latin typeface="NikoshBAN" panose="02000000000000000000" pitchFamily="2" charset="0"/>
                <a:cs typeface="NikoshBAN" panose="02000000000000000000" pitchFamily="2" charset="0"/>
              </a:rPr>
              <a:t>ব্যয়</a:t>
            </a:r>
            <a:endParaRPr lang="en-US" b="1" dirty="0">
              <a:solidFill>
                <a:srgbClr val="FF0000"/>
              </a:solidFill>
              <a:latin typeface="NikoshBAN" panose="02000000000000000000" pitchFamily="2" charset="0"/>
              <a:cs typeface="NikoshBAN" panose="02000000000000000000" pitchFamily="2" charset="0"/>
            </a:endParaRPr>
          </a:p>
        </p:txBody>
      </p:sp>
      <p:sp>
        <p:nvSpPr>
          <p:cNvPr id="33" name="TextBox 32"/>
          <p:cNvSpPr txBox="1"/>
          <p:nvPr/>
        </p:nvSpPr>
        <p:spPr>
          <a:xfrm rot="16200000">
            <a:off x="8479583" y="4023436"/>
            <a:ext cx="614073" cy="276999"/>
          </a:xfrm>
          <a:prstGeom prst="rect">
            <a:avLst/>
          </a:prstGeom>
          <a:noFill/>
        </p:spPr>
        <p:txBody>
          <a:bodyPr wrap="square" rtlCol="0">
            <a:spAutoFit/>
          </a:bodyPr>
          <a:lstStyle/>
          <a:p>
            <a:r>
              <a:rPr lang="bn-IN" sz="1200" b="1" dirty="0">
                <a:solidFill>
                  <a:srgbClr val="FF0000"/>
                </a:solidFill>
                <a:latin typeface="NikoshBAN" panose="02000000000000000000" pitchFamily="2" charset="0"/>
                <a:cs typeface="NikoshBAN" panose="02000000000000000000" pitchFamily="2" charset="0"/>
              </a:rPr>
              <a:t>সুযোগ</a:t>
            </a:r>
            <a:endParaRPr lang="en-US" sz="1200" b="1" dirty="0">
              <a:solidFill>
                <a:srgbClr val="FF0000"/>
              </a:solidFill>
              <a:latin typeface="NikoshBAN" panose="02000000000000000000" pitchFamily="2" charset="0"/>
              <a:cs typeface="NikoshBAN" panose="02000000000000000000" pitchFamily="2" charset="0"/>
            </a:endParaRPr>
          </a:p>
        </p:txBody>
      </p:sp>
      <p:sp>
        <p:nvSpPr>
          <p:cNvPr id="34" name="TextBox 33"/>
          <p:cNvSpPr txBox="1"/>
          <p:nvPr/>
        </p:nvSpPr>
        <p:spPr>
          <a:xfrm>
            <a:off x="274320" y="169817"/>
            <a:ext cx="11638636" cy="646331"/>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নিম্নে চিত্রের সাহায্যে সুযোগ ব্যয় ধারণাটি ব্যাখ্যা করা হলোঃ</a:t>
            </a:r>
            <a:endParaRPr lang="en-US" sz="3600" b="1" dirty="0">
              <a:solidFill>
                <a:srgbClr val="002060"/>
              </a:solidFill>
              <a:latin typeface="NikoshBAN" panose="02000000000000000000" pitchFamily="2" charset="0"/>
              <a:cs typeface="NikoshBAN" panose="02000000000000000000" pitchFamily="2" charset="0"/>
            </a:endParaRPr>
          </a:p>
        </p:txBody>
      </p:sp>
      <p:sp>
        <p:nvSpPr>
          <p:cNvPr id="35" name="TextBox 34"/>
          <p:cNvSpPr txBox="1"/>
          <p:nvPr/>
        </p:nvSpPr>
        <p:spPr>
          <a:xfrm>
            <a:off x="248561" y="620980"/>
            <a:ext cx="5340869" cy="6124754"/>
          </a:xfrm>
          <a:prstGeom prst="rect">
            <a:avLst/>
          </a:prstGeom>
          <a:noFill/>
        </p:spPr>
        <p:txBody>
          <a:bodyPr wrap="square" rtlCol="0">
            <a:spAutoFit/>
          </a:bodyPr>
          <a:lstStyle/>
          <a:p>
            <a:r>
              <a:rPr lang="bn-IN" sz="2800" b="1" dirty="0">
                <a:solidFill>
                  <a:srgbClr val="6600CC"/>
                </a:solidFill>
                <a:latin typeface="NikoshBAN" panose="02000000000000000000" pitchFamily="2" charset="0"/>
                <a:cs typeface="NikoshBAN" panose="02000000000000000000" pitchFamily="2" charset="0"/>
              </a:rPr>
              <a:t>চিত্রে ভূমি অক্ষে ধান এবং লম্ব অক্ষে পাট পরিমাপ করা হয়েছে । </a:t>
            </a:r>
            <a:r>
              <a:rPr lang="en-US" sz="2800" b="1" dirty="0">
                <a:solidFill>
                  <a:srgbClr val="6600CC"/>
                </a:solidFill>
                <a:latin typeface="NikoshBAN" panose="02000000000000000000" pitchFamily="2" charset="0"/>
                <a:cs typeface="NikoshBAN" panose="02000000000000000000" pitchFamily="2" charset="0"/>
              </a:rPr>
              <a:t>AD </a:t>
            </a:r>
            <a:r>
              <a:rPr lang="bn-IN" sz="2800" b="1" dirty="0">
                <a:solidFill>
                  <a:srgbClr val="6600CC"/>
                </a:solidFill>
                <a:latin typeface="NikoshBAN" panose="02000000000000000000" pitchFamily="2" charset="0"/>
                <a:cs typeface="NikoshBAN" panose="02000000000000000000" pitchFamily="2" charset="0"/>
              </a:rPr>
              <a:t>উৎপাদন সম্ভাবনা রেখা । উৎপাদক যদি পাট অপেক্ষা ধানের উৎপাদন অধিক প্রয়োজন মনে করে, তবে সে </a:t>
            </a:r>
            <a:r>
              <a:rPr lang="en-US" sz="2800" b="1" dirty="0">
                <a:solidFill>
                  <a:srgbClr val="6600CC"/>
                </a:solidFill>
                <a:latin typeface="NikoshBAN" panose="02000000000000000000" pitchFamily="2" charset="0"/>
                <a:cs typeface="NikoshBAN" panose="02000000000000000000" pitchFamily="2" charset="0"/>
              </a:rPr>
              <a:t>B </a:t>
            </a:r>
            <a:r>
              <a:rPr lang="bn-IN" sz="2800" b="1" dirty="0">
                <a:solidFill>
                  <a:srgbClr val="6600CC"/>
                </a:solidFill>
                <a:latin typeface="NikoshBAN" panose="02000000000000000000" pitchFamily="2" charset="0"/>
                <a:cs typeface="NikoshBAN" panose="02000000000000000000" pitchFamily="2" charset="0"/>
              </a:rPr>
              <a:t>বিন্দু অপেক্ষা </a:t>
            </a:r>
            <a:r>
              <a:rPr lang="en-US" sz="2800" b="1" dirty="0">
                <a:solidFill>
                  <a:srgbClr val="6600CC"/>
                </a:solidFill>
                <a:latin typeface="NikoshBAN" panose="02000000000000000000" pitchFamily="2" charset="0"/>
                <a:cs typeface="NikoshBAN" panose="02000000000000000000" pitchFamily="2" charset="0"/>
              </a:rPr>
              <a:t>C </a:t>
            </a:r>
            <a:r>
              <a:rPr lang="bn-IN" sz="2800" b="1" dirty="0">
                <a:solidFill>
                  <a:srgbClr val="6600CC"/>
                </a:solidFill>
                <a:latin typeface="NikoshBAN" panose="02000000000000000000" pitchFamily="2" charset="0"/>
                <a:cs typeface="NikoshBAN" panose="02000000000000000000" pitchFamily="2" charset="0"/>
              </a:rPr>
              <a:t>বিন্দুতে উৎপাদন নির্ধারন করতে পারে । এক্ষেত্রে তার ধানের উৎপাদন ২৫ মন থেকে ৪০ মনে বৃদ্ধি পাবে এবং পাটের উৎপাদন ৪০ মন থেকে ২৫ মনে হ্রাস পাবে । অর্থাৎ ১৫ মন ধান উৎপাদন বৃদ্ধির জন্য পাটের উৎপাদন ১৫ মন ত্যাগ করতে হয় । এখানে পাটের উৎপাদন ১৫মন   </a:t>
            </a:r>
            <a:r>
              <a:rPr lang="en-US" sz="2800" b="1" dirty="0">
                <a:solidFill>
                  <a:srgbClr val="6600CC"/>
                </a:solidFill>
                <a:latin typeface="NikoshBAN" panose="02000000000000000000" pitchFamily="2" charset="0"/>
                <a:cs typeface="NikoshBAN" panose="02000000000000000000" pitchFamily="2" charset="0"/>
              </a:rPr>
              <a:t>Y </a:t>
            </a:r>
            <a:r>
              <a:rPr lang="bn-IN" sz="2800" b="1" dirty="0">
                <a:solidFill>
                  <a:srgbClr val="6600CC"/>
                </a:solidFill>
                <a:latin typeface="NikoshBAN" panose="02000000000000000000" pitchFamily="2" charset="0"/>
                <a:cs typeface="NikoshBAN" panose="02000000000000000000" pitchFamily="2" charset="0"/>
              </a:rPr>
              <a:t>হ্রাস পাওয়ার কারণে এর পরিবর্তে ধানের উৎপাদন ১৫ মন   </a:t>
            </a:r>
            <a:r>
              <a:rPr lang="en-US" sz="2800" b="1" dirty="0">
                <a:solidFill>
                  <a:srgbClr val="6600CC"/>
                </a:solidFill>
                <a:latin typeface="NikoshBAN" panose="02000000000000000000" pitchFamily="2" charset="0"/>
                <a:cs typeface="NikoshBAN" panose="02000000000000000000" pitchFamily="2" charset="0"/>
              </a:rPr>
              <a:t>X </a:t>
            </a:r>
            <a:r>
              <a:rPr lang="bn-IN" sz="2800" b="1" dirty="0">
                <a:solidFill>
                  <a:srgbClr val="6600CC"/>
                </a:solidFill>
                <a:latin typeface="NikoshBAN" panose="02000000000000000000" pitchFamily="2" charset="0"/>
                <a:cs typeface="NikoshBAN" panose="02000000000000000000" pitchFamily="2" charset="0"/>
              </a:rPr>
              <a:t>পরিমান বৃদ্ধি পেয়েছে । তাই   </a:t>
            </a:r>
            <a:r>
              <a:rPr lang="en-US" sz="2800" b="1" dirty="0">
                <a:solidFill>
                  <a:srgbClr val="6600CC"/>
                </a:solidFill>
                <a:latin typeface="NikoshBAN" panose="02000000000000000000" pitchFamily="2" charset="0"/>
                <a:cs typeface="NikoshBAN" panose="02000000000000000000" pitchFamily="2" charset="0"/>
              </a:rPr>
              <a:t>X </a:t>
            </a:r>
            <a:r>
              <a:rPr lang="bn-IN" sz="2800" b="1" dirty="0">
                <a:solidFill>
                  <a:srgbClr val="6600CC"/>
                </a:solidFill>
                <a:latin typeface="NikoshBAN" panose="02000000000000000000" pitchFamily="2" charset="0"/>
                <a:cs typeface="NikoshBAN" panose="02000000000000000000" pitchFamily="2" charset="0"/>
              </a:rPr>
              <a:t>পরিমান ১৫ মন ধানের উৎপাদন বৃদ্ধিই হলো সুযোগ ব্যয় ।       </a:t>
            </a:r>
          </a:p>
        </p:txBody>
      </p:sp>
      <p:sp>
        <p:nvSpPr>
          <p:cNvPr id="36" name="Isosceles Triangle 35"/>
          <p:cNvSpPr/>
          <p:nvPr/>
        </p:nvSpPr>
        <p:spPr>
          <a:xfrm>
            <a:off x="3343440" y="5788827"/>
            <a:ext cx="217178" cy="2961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2815964" y="4971244"/>
            <a:ext cx="206062" cy="23704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4308763" y="5383367"/>
            <a:ext cx="180110" cy="28704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37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30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34">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0" fill="hold"/>
                                        <p:tgtEl>
                                          <p:spTgt spid="25"/>
                                        </p:tgtEl>
                                        <p:attrNameLst>
                                          <p:attrName>ppt_x</p:attrName>
                                        </p:attrNameLst>
                                      </p:cBhvr>
                                      <p:tavLst>
                                        <p:tav tm="0">
                                          <p:val>
                                            <p:strVal val="0-#ppt_w/2"/>
                                          </p:val>
                                        </p:tav>
                                        <p:tav tm="100000">
                                          <p:val>
                                            <p:strVal val="#ppt_x"/>
                                          </p:val>
                                        </p:tav>
                                      </p:tavLst>
                                    </p:anim>
                                    <p:anim calcmode="lin" valueType="num">
                                      <p:cBhvr additive="base">
                                        <p:cTn id="20" dur="50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3000" fill="hold"/>
                                        <p:tgtEl>
                                          <p:spTgt spid="26"/>
                                        </p:tgtEl>
                                        <p:attrNameLst>
                                          <p:attrName>ppt_x</p:attrName>
                                        </p:attrNameLst>
                                      </p:cBhvr>
                                      <p:tavLst>
                                        <p:tav tm="0">
                                          <p:val>
                                            <p:strVal val="#ppt_x"/>
                                          </p:val>
                                        </p:tav>
                                        <p:tav tm="100000">
                                          <p:val>
                                            <p:strVal val="#ppt_x"/>
                                          </p:val>
                                        </p:tav>
                                      </p:tavLst>
                                    </p:anim>
                                    <p:anim calcmode="lin" valueType="num">
                                      <p:cBhvr additive="base">
                                        <p:cTn id="26" dur="30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3000" fill="hold"/>
                                        <p:tgtEl>
                                          <p:spTgt spid="27"/>
                                        </p:tgtEl>
                                        <p:attrNameLst>
                                          <p:attrName>ppt_x</p:attrName>
                                        </p:attrNameLst>
                                      </p:cBhvr>
                                      <p:tavLst>
                                        <p:tav tm="0">
                                          <p:val>
                                            <p:strVal val="#ppt_x"/>
                                          </p:val>
                                        </p:tav>
                                        <p:tav tm="100000">
                                          <p:val>
                                            <p:strVal val="#ppt_x"/>
                                          </p:val>
                                        </p:tav>
                                      </p:tavLst>
                                    </p:anim>
                                    <p:anim calcmode="lin" valueType="num">
                                      <p:cBhvr additive="base">
                                        <p:cTn id="32" dur="30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voltag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3000" fill="hold"/>
                                        <p:tgtEl>
                                          <p:spTgt spid="32"/>
                                        </p:tgtEl>
                                        <p:attrNameLst>
                                          <p:attrName>ppt_x</p:attrName>
                                        </p:attrNameLst>
                                      </p:cBhvr>
                                      <p:tavLst>
                                        <p:tav tm="0">
                                          <p:val>
                                            <p:strVal val="#ppt_x"/>
                                          </p:val>
                                        </p:tav>
                                        <p:tav tm="100000">
                                          <p:val>
                                            <p:strVal val="#ppt_x"/>
                                          </p:val>
                                        </p:tav>
                                      </p:tavLst>
                                    </p:anim>
                                    <p:anim calcmode="lin" valueType="num">
                                      <p:cBhvr additive="base">
                                        <p:cTn id="38" dur="3000" fill="hold"/>
                                        <p:tgtEl>
                                          <p:spTgt spid="3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3000" fill="hold"/>
                                        <p:tgtEl>
                                          <p:spTgt spid="30"/>
                                        </p:tgtEl>
                                        <p:attrNameLst>
                                          <p:attrName>ppt_x</p:attrName>
                                        </p:attrNameLst>
                                      </p:cBhvr>
                                      <p:tavLst>
                                        <p:tav tm="0">
                                          <p:val>
                                            <p:strVal val="#ppt_x"/>
                                          </p:val>
                                        </p:tav>
                                        <p:tav tm="100000">
                                          <p:val>
                                            <p:strVal val="#ppt_x"/>
                                          </p:val>
                                        </p:tav>
                                      </p:tavLst>
                                    </p:anim>
                                    <p:anim calcmode="lin" valueType="num">
                                      <p:cBhvr additive="base">
                                        <p:cTn id="44" dur="3000" fill="hold"/>
                                        <p:tgtEl>
                                          <p:spTgt spid="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pu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3000" fill="hold"/>
                                        <p:tgtEl>
                                          <p:spTgt spid="28"/>
                                        </p:tgtEl>
                                        <p:attrNameLst>
                                          <p:attrName>ppt_x</p:attrName>
                                        </p:attrNameLst>
                                      </p:cBhvr>
                                      <p:tavLst>
                                        <p:tav tm="0">
                                          <p:val>
                                            <p:strVal val="#ppt_x"/>
                                          </p:val>
                                        </p:tav>
                                        <p:tav tm="100000">
                                          <p:val>
                                            <p:strVal val="#ppt_x"/>
                                          </p:val>
                                        </p:tav>
                                      </p:tavLst>
                                    </p:anim>
                                    <p:anim calcmode="lin" valueType="num">
                                      <p:cBhvr additive="base">
                                        <p:cTn id="50" dur="30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7" name="laser.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3000" fill="hold"/>
                                        <p:tgtEl>
                                          <p:spTgt spid="29"/>
                                        </p:tgtEl>
                                        <p:attrNameLst>
                                          <p:attrName>ppt_x</p:attrName>
                                        </p:attrNameLst>
                                      </p:cBhvr>
                                      <p:tavLst>
                                        <p:tav tm="0">
                                          <p:val>
                                            <p:strVal val="#ppt_x"/>
                                          </p:val>
                                        </p:tav>
                                        <p:tav tm="100000">
                                          <p:val>
                                            <p:strVal val="#ppt_x"/>
                                          </p:val>
                                        </p:tav>
                                      </p:tavLst>
                                    </p:anim>
                                    <p:anim calcmode="lin" valueType="num">
                                      <p:cBhvr additive="base">
                                        <p:cTn id="56" dur="3000" fill="hold"/>
                                        <p:tgtEl>
                                          <p:spTgt spid="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8" name="click.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3000" fill="hold"/>
                                        <p:tgtEl>
                                          <p:spTgt spid="31"/>
                                        </p:tgtEl>
                                        <p:attrNameLst>
                                          <p:attrName>ppt_x</p:attrName>
                                        </p:attrNameLst>
                                      </p:cBhvr>
                                      <p:tavLst>
                                        <p:tav tm="0">
                                          <p:val>
                                            <p:strVal val="0-#ppt_w/2"/>
                                          </p:val>
                                        </p:tav>
                                        <p:tav tm="100000">
                                          <p:val>
                                            <p:strVal val="#ppt_x"/>
                                          </p:val>
                                        </p:tav>
                                      </p:tavLst>
                                    </p:anim>
                                    <p:anim calcmode="lin" valueType="num">
                                      <p:cBhvr additive="base">
                                        <p:cTn id="62" dur="3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9" name="breez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additive="base">
                                        <p:cTn id="67" dur="30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68" dur="3000" fill="hold"/>
                                        <p:tgtEl>
                                          <p:spTgt spid="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10" name="explod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9"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3000" fill="hold"/>
                                        <p:tgtEl>
                                          <p:spTgt spid="37"/>
                                        </p:tgtEl>
                                        <p:attrNameLst>
                                          <p:attrName>ppt_x</p:attrName>
                                        </p:attrNameLst>
                                      </p:cBhvr>
                                      <p:tavLst>
                                        <p:tav tm="0">
                                          <p:val>
                                            <p:strVal val="0-#ppt_w/2"/>
                                          </p:val>
                                        </p:tav>
                                        <p:tav tm="100000">
                                          <p:val>
                                            <p:strVal val="#ppt_x"/>
                                          </p:val>
                                        </p:tav>
                                      </p:tavLst>
                                    </p:anim>
                                    <p:anim calcmode="lin" valueType="num">
                                      <p:cBhvr additive="base">
                                        <p:cTn id="74" dur="3000" fill="hold"/>
                                        <p:tgtEl>
                                          <p:spTgt spid="3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whoosh.wav"/>
                                        </p:tgtEl>
                                      </p:cMediaNode>
                                    </p:audio>
                                  </p:subTnLst>
                                </p:cTn>
                              </p:par>
                              <p:par>
                                <p:cTn id="75" presetID="2" presetClass="entr" presetSubtype="9"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3000" fill="hold"/>
                                        <p:tgtEl>
                                          <p:spTgt spid="38"/>
                                        </p:tgtEl>
                                        <p:attrNameLst>
                                          <p:attrName>ppt_x</p:attrName>
                                        </p:attrNameLst>
                                      </p:cBhvr>
                                      <p:tavLst>
                                        <p:tav tm="0">
                                          <p:val>
                                            <p:strVal val="0-#ppt_w/2"/>
                                          </p:val>
                                        </p:tav>
                                        <p:tav tm="100000">
                                          <p:val>
                                            <p:strVal val="#ppt_x"/>
                                          </p:val>
                                        </p:tav>
                                      </p:tavLst>
                                    </p:anim>
                                    <p:anim calcmode="lin" valueType="num">
                                      <p:cBhvr additive="base">
                                        <p:cTn id="78" dur="3000" fill="hold"/>
                                        <p:tgtEl>
                                          <p:spTgt spid="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5" name="whoosh.wav"/>
                                        </p:tgtEl>
                                      </p:cMediaNode>
                                    </p:audio>
                                  </p:subTnLst>
                                </p:cTn>
                              </p:par>
                              <p:par>
                                <p:cTn id="79" presetID="2" presetClass="entr" presetSubtype="9"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3000" fill="hold"/>
                                        <p:tgtEl>
                                          <p:spTgt spid="36"/>
                                        </p:tgtEl>
                                        <p:attrNameLst>
                                          <p:attrName>ppt_x</p:attrName>
                                        </p:attrNameLst>
                                      </p:cBhvr>
                                      <p:tavLst>
                                        <p:tav tm="0">
                                          <p:val>
                                            <p:strVal val="0-#ppt_w/2"/>
                                          </p:val>
                                        </p:tav>
                                        <p:tav tm="100000">
                                          <p:val>
                                            <p:strVal val="#ppt_x"/>
                                          </p:val>
                                        </p:tav>
                                      </p:tavLst>
                                    </p:anim>
                                    <p:anim calcmode="lin" valueType="num">
                                      <p:cBhvr additive="base">
                                        <p:cTn id="82" dur="3000" fill="hold"/>
                                        <p:tgtEl>
                                          <p:spTgt spid="3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5" name="whoosh.wav"/>
                                        </p:tgtEl>
                                      </p:cMediaNode>
                                    </p:audio>
                                  </p:subTnLst>
                                </p:cTn>
                              </p:par>
                              <p:par>
                                <p:cTn id="83" presetID="2" presetClass="entr" presetSubtype="9"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3000" fill="hold"/>
                                        <p:tgtEl>
                                          <p:spTgt spid="35"/>
                                        </p:tgtEl>
                                        <p:attrNameLst>
                                          <p:attrName>ppt_x</p:attrName>
                                        </p:attrNameLst>
                                      </p:cBhvr>
                                      <p:tavLst>
                                        <p:tav tm="0">
                                          <p:val>
                                            <p:strVal val="0-#ppt_w/2"/>
                                          </p:val>
                                        </p:tav>
                                        <p:tav tm="100000">
                                          <p:val>
                                            <p:strVal val="#ppt_x"/>
                                          </p:val>
                                        </p:tav>
                                      </p:tavLst>
                                    </p:anim>
                                    <p:anim calcmode="lin" valueType="num">
                                      <p:cBhvr additive="base">
                                        <p:cTn id="86" dur="3000" fill="hold"/>
                                        <p:tgtEl>
                                          <p:spTgt spid="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animBg="1"/>
      <p:bldP spid="29" grpId="0"/>
      <p:bldP spid="30" grpId="0" animBg="1"/>
      <p:bldP spid="31" grpId="0" animBg="1"/>
      <p:bldP spid="32" grpId="0"/>
      <p:bldP spid="35" grpId="0"/>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1099" y="734096"/>
            <a:ext cx="6460901" cy="6136783"/>
          </a:xfrm>
          <a:prstGeom prst="rect">
            <a:avLst/>
          </a:prstGeom>
        </p:spPr>
      </p:pic>
      <p:sp>
        <p:nvSpPr>
          <p:cNvPr id="3" name="TextBox 2"/>
          <p:cNvSpPr txBox="1"/>
          <p:nvPr/>
        </p:nvSpPr>
        <p:spPr>
          <a:xfrm>
            <a:off x="2717442" y="115910"/>
            <a:ext cx="6774288" cy="769441"/>
          </a:xfrm>
          <a:prstGeom prst="rect">
            <a:avLst/>
          </a:prstGeom>
          <a:noFill/>
        </p:spPr>
        <p:txBody>
          <a:bodyPr wrap="square" rtlCol="0">
            <a:spAutoFit/>
          </a:bodyPr>
          <a:lstStyle/>
          <a:p>
            <a:pPr algn="ctr"/>
            <a:r>
              <a:rPr lang="en-US" sz="4400" b="1" dirty="0" err="1">
                <a:solidFill>
                  <a:srgbClr val="FF0000"/>
                </a:solidFill>
                <a:latin typeface="NikoshBAN" panose="02000000000000000000" pitchFamily="2" charset="0"/>
                <a:cs typeface="NikoshBAN" panose="02000000000000000000" pitchFamily="2" charset="0"/>
              </a:rPr>
              <a:t>দলীয়</a:t>
            </a:r>
            <a:r>
              <a:rPr lang="en-US" sz="4400" b="1" dirty="0">
                <a:solidFill>
                  <a:srgbClr val="FF0000"/>
                </a:solidFill>
                <a:latin typeface="NikoshBAN" panose="02000000000000000000" pitchFamily="2" charset="0"/>
                <a:cs typeface="NikoshBAN" panose="02000000000000000000" pitchFamily="2" charset="0"/>
              </a:rPr>
              <a:t> কাজ</a:t>
            </a:r>
          </a:p>
        </p:txBody>
      </p:sp>
      <p:sp>
        <p:nvSpPr>
          <p:cNvPr id="4" name="TextBox 3"/>
          <p:cNvSpPr txBox="1"/>
          <p:nvPr/>
        </p:nvSpPr>
        <p:spPr>
          <a:xfrm>
            <a:off x="437882" y="1740384"/>
            <a:ext cx="5293217" cy="3046988"/>
          </a:xfrm>
          <a:prstGeom prst="rect">
            <a:avLst/>
          </a:prstGeom>
          <a:noFill/>
        </p:spPr>
        <p:txBody>
          <a:bodyPr wrap="square" rtlCol="0">
            <a:spAutoFit/>
          </a:bodyPr>
          <a:lstStyle/>
          <a:p>
            <a:r>
              <a:rPr lang="bn-IN" sz="3200" b="1" dirty="0">
                <a:solidFill>
                  <a:srgbClr val="800000"/>
                </a:solidFill>
                <a:latin typeface="NikoshBAN" panose="02000000000000000000" pitchFamily="2" charset="0"/>
                <a:cs typeface="NikoshBAN" panose="02000000000000000000" pitchFamily="2" charset="0"/>
              </a:rPr>
              <a:t>১নং দলঃ সুযোগ ব্যয় কিভাবে নির্ধারন হয়? বিশ্লেষন কর ।</a:t>
            </a:r>
          </a:p>
          <a:p>
            <a:endParaRPr lang="en-US" sz="3200" b="1" dirty="0">
              <a:solidFill>
                <a:srgbClr val="800000"/>
              </a:solidFill>
              <a:latin typeface="NikoshBAN" panose="02000000000000000000" pitchFamily="2" charset="0"/>
              <a:cs typeface="NikoshBAN" panose="02000000000000000000" pitchFamily="2" charset="0"/>
            </a:endParaRPr>
          </a:p>
          <a:p>
            <a:endParaRPr lang="en-US" sz="3200" b="1" dirty="0">
              <a:solidFill>
                <a:srgbClr val="800000"/>
              </a:solidFill>
              <a:latin typeface="NikoshBAN" panose="02000000000000000000" pitchFamily="2" charset="0"/>
              <a:cs typeface="NikoshBAN" panose="02000000000000000000" pitchFamily="2" charset="0"/>
            </a:endParaRPr>
          </a:p>
          <a:p>
            <a:r>
              <a:rPr lang="bn-IN" sz="3200" b="1" dirty="0">
                <a:solidFill>
                  <a:srgbClr val="800000"/>
                </a:solidFill>
                <a:latin typeface="NikoshBAN" panose="02000000000000000000" pitchFamily="2" charset="0"/>
                <a:cs typeface="NikoshBAN" panose="02000000000000000000" pitchFamily="2" charset="0"/>
              </a:rPr>
              <a:t>২নং দলঃ সুযোগ ব্যয়ের উদ্ভব ঘটে কেন? ব্যাখ্যা কর ।</a:t>
            </a:r>
            <a:endParaRPr lang="en-US" sz="3200" b="1" dirty="0">
              <a:solidFill>
                <a:srgbClr val="8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8777200"/>
      </p:ext>
    </p:extLst>
  </p:cSld>
  <p:clrMapOvr>
    <a:masterClrMapping/>
  </p:clrMapOvr>
  <mc:AlternateContent xmlns:mc="http://schemas.openxmlformats.org/markup-compatibility/2006" xmlns:p14="http://schemas.microsoft.com/office/powerpoint/2010/main">
    <mc:Choice Requires="p14">
      <p:transition spd="slow" p14:dur="10000">
        <p:blinds dir="vert"/>
        <p:sndAc>
          <p:stSnd>
            <p:snd r:embed="rId2" name="suction.wav"/>
          </p:stSnd>
        </p:sndAc>
      </p:transition>
    </mc:Choice>
    <mc:Fallback xmlns="">
      <p:transition spd="slow">
        <p:blinds dir="vert"/>
        <p:sndAc>
          <p:stSnd>
            <p:snd r:embed="rId7"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style.rotation</p:attrName>
                                        </p:attrNameLst>
                                      </p:cBhvr>
                                      <p:tavLst>
                                        <p:tav tm="0">
                                          <p:val>
                                            <p:fltVal val="90"/>
                                          </p:val>
                                        </p:tav>
                                        <p:tav tm="100000">
                                          <p:val>
                                            <p:fltVal val="0"/>
                                          </p:val>
                                        </p:tav>
                                      </p:tavLst>
                                    </p:anim>
                                    <p:animEffect transition="in" filter="fade">
                                      <p:cBhvr>
                                        <p:cTn id="17" dur="3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4" name="whoosh.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3000" fill="hold"/>
                                        <p:tgtEl>
                                          <p:spTgt spid="4"/>
                                        </p:tgtEl>
                                        <p:attrNameLst>
                                          <p:attrName>ppt_x</p:attrName>
                                        </p:attrNameLst>
                                      </p:cBhvr>
                                      <p:tavLst>
                                        <p:tav tm="0">
                                          <p:val>
                                            <p:strVal val="0-#ppt_w/2"/>
                                          </p:val>
                                        </p:tav>
                                        <p:tav tm="100000">
                                          <p:val>
                                            <p:strVal val="#ppt_x"/>
                                          </p:val>
                                        </p:tav>
                                      </p:tavLst>
                                    </p:anim>
                                    <p:anim calcmode="lin" valueType="num">
                                      <p:cBhvr additive="base">
                                        <p:cTn id="23" dur="3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7752" y="425003"/>
            <a:ext cx="4559121" cy="1015663"/>
          </a:xfrm>
          <a:prstGeom prst="rect">
            <a:avLst/>
          </a:prstGeom>
          <a:noFill/>
        </p:spPr>
        <p:txBody>
          <a:bodyPr wrap="square" rtlCol="0">
            <a:spAutoFit/>
          </a:bodyPr>
          <a:lstStyle/>
          <a:p>
            <a:pPr algn="ctr"/>
            <a:r>
              <a:rPr lang="bn-IN" sz="6000" b="1" dirty="0">
                <a:solidFill>
                  <a:srgbClr val="660066"/>
                </a:solidFill>
                <a:latin typeface="NikoshBAN" panose="02000000000000000000" pitchFamily="2" charset="0"/>
                <a:cs typeface="NikoshBAN" panose="02000000000000000000" pitchFamily="2" charset="0"/>
              </a:rPr>
              <a:t>মুল্যায়ন</a:t>
            </a:r>
            <a:endParaRPr lang="en-US" sz="6000" b="1" dirty="0">
              <a:solidFill>
                <a:srgbClr val="660066"/>
              </a:solidFill>
              <a:latin typeface="NikoshBAN" panose="02000000000000000000" pitchFamily="2" charset="0"/>
              <a:cs typeface="NikoshBAN" panose="02000000000000000000" pitchFamily="2" charset="0"/>
            </a:endParaRPr>
          </a:p>
        </p:txBody>
      </p:sp>
      <p:sp>
        <p:nvSpPr>
          <p:cNvPr id="3" name="TextBox 2"/>
          <p:cNvSpPr txBox="1"/>
          <p:nvPr/>
        </p:nvSpPr>
        <p:spPr>
          <a:xfrm>
            <a:off x="875763" y="2112135"/>
            <a:ext cx="9903854" cy="2308324"/>
          </a:xfrm>
          <a:prstGeom prst="rect">
            <a:avLst/>
          </a:prstGeom>
          <a:noFill/>
        </p:spPr>
        <p:txBody>
          <a:bodyPr wrap="square" rtlCol="0">
            <a:spAutoFit/>
          </a:bodyPr>
          <a:lstStyle/>
          <a:p>
            <a:pPr algn="ctr"/>
            <a:r>
              <a:rPr lang="bn-IN" sz="4800" b="1" dirty="0">
                <a:solidFill>
                  <a:srgbClr val="0066FF"/>
                </a:solidFill>
                <a:latin typeface="NikoshBAN" panose="02000000000000000000" pitchFamily="2" charset="0"/>
                <a:cs typeface="NikoshBAN" panose="02000000000000000000" pitchFamily="2" charset="0"/>
              </a:rPr>
              <a:t>১। </a:t>
            </a:r>
            <a:r>
              <a:rPr lang="en-US" sz="4800" b="1" dirty="0">
                <a:solidFill>
                  <a:srgbClr val="0066FF"/>
                </a:solidFill>
                <a:latin typeface="NikoshBAN" panose="02000000000000000000" pitchFamily="2" charset="0"/>
                <a:cs typeface="NikoshBAN" panose="02000000000000000000" pitchFamily="2" charset="0"/>
              </a:rPr>
              <a:t>PPC </a:t>
            </a:r>
            <a:r>
              <a:rPr lang="bn-IN" sz="4800" b="1" dirty="0">
                <a:solidFill>
                  <a:srgbClr val="0066FF"/>
                </a:solidFill>
                <a:latin typeface="NikoshBAN" panose="02000000000000000000" pitchFamily="2" charset="0"/>
                <a:cs typeface="NikoshBAN" panose="02000000000000000000" pitchFamily="2" charset="0"/>
              </a:rPr>
              <a:t>কি?</a:t>
            </a:r>
          </a:p>
          <a:p>
            <a:pPr algn="ctr"/>
            <a:r>
              <a:rPr lang="bn-IN" sz="4800" b="1" dirty="0">
                <a:solidFill>
                  <a:srgbClr val="0066FF"/>
                </a:solidFill>
                <a:latin typeface="NikoshBAN" panose="02000000000000000000" pitchFamily="2" charset="0"/>
                <a:cs typeface="NikoshBAN" panose="02000000000000000000" pitchFamily="2" charset="0"/>
              </a:rPr>
              <a:t>২।উৎপাদন সম্ভাবনা রেখার উপর কোন বিন্দুগুলো অধিক কাম্য বিন্দু?</a:t>
            </a:r>
            <a:endParaRPr lang="en-US" sz="4800" b="1" dirty="0">
              <a:solidFill>
                <a:srgbClr val="0066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0327954"/>
      </p:ext>
    </p:extLst>
  </p:cSld>
  <p:clrMapOvr>
    <a:masterClrMapping/>
  </p:clrMapOvr>
  <mc:AlternateContent xmlns:mc="http://schemas.openxmlformats.org/markup-compatibility/2006" xmlns:p14="http://schemas.microsoft.com/office/powerpoint/2010/main">
    <mc:Choice Requires="p14">
      <p:transition spd="slow" p14:dur="10000">
        <p14:prism isInverted="1"/>
        <p:sndAc>
          <p:stSnd>
            <p:snd r:embed="rId2" name="laser.wav"/>
          </p:stSnd>
        </p:sndAc>
      </p:transition>
    </mc:Choice>
    <mc:Fallback xmlns="">
      <p:transition spd="slow">
        <p:fade/>
        <p:sndAc>
          <p:stSnd>
            <p:snd r:embed="rId5"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2">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3000"/>
                                        <p:tgtEl>
                                          <p:spTgt spid="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bomb.wav"/>
                                        </p:tgtEl>
                                      </p:cMediaNode>
                                    </p:audio>
                                  </p:subTnLst>
                                </p:cTn>
                              </p:par>
                              <p:par>
                                <p:cTn id="14" presetID="8"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amond(in)">
                                      <p:cBhvr>
                                        <p:cTn id="16" dur="3000"/>
                                        <p:tgtEl>
                                          <p:spTgt spid="3">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4194" y="169817"/>
            <a:ext cx="7302137" cy="830997"/>
          </a:xfrm>
          <a:prstGeom prst="rect">
            <a:avLst/>
          </a:prstGeom>
          <a:noFill/>
        </p:spPr>
        <p:txBody>
          <a:bodyPr wrap="square" rtlCol="0">
            <a:spAutoFit/>
          </a:bodyPr>
          <a:lstStyle/>
          <a:p>
            <a:pPr algn="ctr"/>
            <a:r>
              <a:rPr lang="en-US" sz="4800" b="1" dirty="0" err="1">
                <a:latin typeface="NikoshBAN" panose="02000000000000000000" pitchFamily="2" charset="0"/>
                <a:cs typeface="NikoshBAN" panose="02000000000000000000" pitchFamily="2" charset="0"/>
              </a:rPr>
              <a:t>বহুনির্বাচনী</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প্রশ্ন</a:t>
            </a:r>
            <a:endParaRPr lang="en-US" sz="4800" b="1" dirty="0">
              <a:latin typeface="NikoshBAN" panose="02000000000000000000" pitchFamily="2" charset="0"/>
              <a:cs typeface="NikoshBAN" panose="02000000000000000000" pitchFamily="2" charset="0"/>
            </a:endParaRPr>
          </a:p>
        </p:txBody>
      </p:sp>
      <p:sp>
        <p:nvSpPr>
          <p:cNvPr id="3" name="TextBox 2"/>
          <p:cNvSpPr txBox="1"/>
          <p:nvPr/>
        </p:nvSpPr>
        <p:spPr>
          <a:xfrm>
            <a:off x="418195" y="1000814"/>
            <a:ext cx="11364686" cy="4893647"/>
          </a:xfrm>
          <a:prstGeom prst="rect">
            <a:avLst/>
          </a:prstGeom>
          <a:noFill/>
        </p:spPr>
        <p:txBody>
          <a:bodyPr wrap="square" rtlCol="0">
            <a:spAutoFit/>
          </a:bodyPr>
          <a:lstStyle/>
          <a:p>
            <a:r>
              <a:rPr lang="bn-IN" sz="2400" b="1" dirty="0">
                <a:solidFill>
                  <a:srgbClr val="6600CC"/>
                </a:solidFill>
                <a:latin typeface="NikoshBAN" panose="02000000000000000000" pitchFamily="2" charset="0"/>
                <a:cs typeface="NikoshBAN" panose="02000000000000000000" pitchFamily="2" charset="0"/>
              </a:rPr>
              <a:t>১। সাধারণত উৎপাদন সম্ভাবনা রেখার আকৃতি হলো-</a:t>
            </a:r>
          </a:p>
          <a:p>
            <a:r>
              <a:rPr lang="bn-IN" sz="2400" b="1" dirty="0">
                <a:solidFill>
                  <a:srgbClr val="6600CC"/>
                </a:solidFill>
                <a:latin typeface="NikoshBAN" panose="02000000000000000000" pitchFamily="2" charset="0"/>
                <a:cs typeface="NikoshBAN" panose="02000000000000000000" pitchFamily="2" charset="0"/>
              </a:rPr>
              <a:t>ক)মুল বিন্দুর দিকে উত্তল খ)মুল বিন্দুর দিকে অবতল গ)নিম্নগামী সরল রেখা ঘ)উর্ধগামী সরল রেখা</a:t>
            </a:r>
          </a:p>
          <a:p>
            <a:r>
              <a:rPr lang="bn-IN" sz="2400" b="1" dirty="0">
                <a:solidFill>
                  <a:srgbClr val="6600CC"/>
                </a:solidFill>
                <a:latin typeface="NikoshBAN" panose="02000000000000000000" pitchFamily="2" charset="0"/>
                <a:cs typeface="NikoshBAN" panose="02000000000000000000" pitchFamily="2" charset="0"/>
              </a:rPr>
              <a:t>২। উৎপাদন সম্ভাবনা রেখার উপরিস্থিত বিন্দু কি নির্দেশ করে?</a:t>
            </a:r>
          </a:p>
          <a:p>
            <a:r>
              <a:rPr lang="bn-IN" sz="2400" b="1" dirty="0">
                <a:solidFill>
                  <a:srgbClr val="6600CC"/>
                </a:solidFill>
                <a:latin typeface="NikoshBAN" panose="02000000000000000000" pitchFamily="2" charset="0"/>
                <a:cs typeface="NikoshBAN" panose="02000000000000000000" pitchFamily="2" charset="0"/>
              </a:rPr>
              <a:t>ক)বেকারত্ব খ)পুর্ণ নিয়োগ গ) অ-অর্জনযোগ্য ঘ)স্বল্প উৎপাদন</a:t>
            </a:r>
          </a:p>
          <a:p>
            <a:r>
              <a:rPr lang="bn-IN" sz="2400" b="1" dirty="0">
                <a:solidFill>
                  <a:srgbClr val="6600CC"/>
                </a:solidFill>
                <a:latin typeface="NikoshBAN" panose="02000000000000000000" pitchFamily="2" charset="0"/>
                <a:cs typeface="NikoshBAN" panose="02000000000000000000" pitchFamily="2" charset="0"/>
              </a:rPr>
              <a:t>৩। উৎপাদন সম্ভাবনা রেখার বৈশিষ্ট্য-</a:t>
            </a:r>
          </a:p>
          <a:p>
            <a:r>
              <a:rPr lang="en-US" sz="2400" b="1" dirty="0" err="1">
                <a:solidFill>
                  <a:srgbClr val="6600CC"/>
                </a:solidFill>
                <a:latin typeface="NikoshBAN" panose="02000000000000000000" pitchFamily="2" charset="0"/>
                <a:cs typeface="NikoshBAN" panose="02000000000000000000" pitchFamily="2" charset="0"/>
              </a:rPr>
              <a:t>i</a:t>
            </a:r>
            <a:r>
              <a:rPr lang="en-US" sz="2400" b="1" dirty="0">
                <a:solidFill>
                  <a:srgbClr val="6600CC"/>
                </a:solidFill>
                <a:latin typeface="NikoshBAN" panose="02000000000000000000" pitchFamily="2" charset="0"/>
                <a:cs typeface="NikoshBAN" panose="02000000000000000000" pitchFamily="2" charset="0"/>
              </a:rPr>
              <a:t>.</a:t>
            </a:r>
            <a:r>
              <a:rPr lang="bn-IN" sz="2400" b="1" dirty="0">
                <a:solidFill>
                  <a:srgbClr val="6600CC"/>
                </a:solidFill>
                <a:latin typeface="NikoshBAN" panose="02000000000000000000" pitchFamily="2" charset="0"/>
                <a:cs typeface="NikoshBAN" panose="02000000000000000000" pitchFamily="2" charset="0"/>
              </a:rPr>
              <a:t>সুযোগ ব্যয় ব্যাখ্যা  </a:t>
            </a:r>
            <a:r>
              <a:rPr lang="en-US" sz="2400" b="1" dirty="0">
                <a:solidFill>
                  <a:srgbClr val="6600CC"/>
                </a:solidFill>
                <a:latin typeface="NikoshBAN" panose="02000000000000000000" pitchFamily="2" charset="0"/>
                <a:cs typeface="NikoshBAN" panose="02000000000000000000" pitchFamily="2" charset="0"/>
              </a:rPr>
              <a:t>ii. </a:t>
            </a:r>
            <a:r>
              <a:rPr lang="bn-IN" sz="2400" b="1" dirty="0">
                <a:solidFill>
                  <a:srgbClr val="6600CC"/>
                </a:solidFill>
                <a:latin typeface="NikoshBAN" panose="02000000000000000000" pitchFamily="2" charset="0"/>
                <a:cs typeface="NikoshBAN" panose="02000000000000000000" pitchFamily="2" charset="0"/>
              </a:rPr>
              <a:t>বেকারত্ব সম্পর্কে ধারণা </a:t>
            </a:r>
            <a:r>
              <a:rPr lang="en-US" sz="2400" b="1" dirty="0">
                <a:solidFill>
                  <a:srgbClr val="6600CC"/>
                </a:solidFill>
                <a:latin typeface="NikoshBAN" panose="02000000000000000000" pitchFamily="2" charset="0"/>
                <a:cs typeface="NikoshBAN" panose="02000000000000000000" pitchFamily="2" charset="0"/>
              </a:rPr>
              <a:t>iii. </a:t>
            </a:r>
            <a:r>
              <a:rPr lang="bn-IN" sz="2400" b="1" dirty="0">
                <a:solidFill>
                  <a:srgbClr val="6600CC"/>
                </a:solidFill>
                <a:latin typeface="NikoshBAN" panose="02000000000000000000" pitchFamily="2" charset="0"/>
                <a:cs typeface="NikoshBAN" panose="02000000000000000000" pitchFamily="2" charset="0"/>
              </a:rPr>
              <a:t>সম্পদের সীমাবদ্ধতা প্রকাশ</a:t>
            </a:r>
          </a:p>
          <a:p>
            <a:r>
              <a:rPr lang="bn-IN" sz="2400" b="1" dirty="0">
                <a:solidFill>
                  <a:srgbClr val="6600CC"/>
                </a:solidFill>
                <a:latin typeface="NikoshBAN" panose="02000000000000000000" pitchFamily="2" charset="0"/>
                <a:cs typeface="NikoshBAN" panose="02000000000000000000" pitchFamily="2" charset="0"/>
              </a:rPr>
              <a:t>নিচের কোনটি সঠিক?</a:t>
            </a:r>
          </a:p>
          <a:p>
            <a:r>
              <a:rPr lang="bn-IN" sz="2400" b="1" dirty="0">
                <a:solidFill>
                  <a:srgbClr val="6600CC"/>
                </a:solidFill>
                <a:latin typeface="NikoshBAN" panose="02000000000000000000" pitchFamily="2" charset="0"/>
                <a:cs typeface="NikoshBAN" panose="02000000000000000000" pitchFamily="2" charset="0"/>
              </a:rPr>
              <a:t>ক)</a:t>
            </a:r>
            <a:r>
              <a:rPr lang="en-US" sz="2400" b="1" dirty="0">
                <a:solidFill>
                  <a:srgbClr val="6600CC"/>
                </a:solidFill>
                <a:latin typeface="NikoshBAN" panose="02000000000000000000" pitchFamily="2" charset="0"/>
                <a:cs typeface="NikoshBAN" panose="02000000000000000000" pitchFamily="2" charset="0"/>
              </a:rPr>
              <a:t> I </a:t>
            </a:r>
            <a:r>
              <a:rPr lang="bn-IN" sz="2400" b="1" dirty="0">
                <a:solidFill>
                  <a:srgbClr val="6600CC"/>
                </a:solidFill>
                <a:latin typeface="NikoshBAN" panose="02000000000000000000" pitchFamily="2" charset="0"/>
                <a:cs typeface="NikoshBAN" panose="02000000000000000000" pitchFamily="2" charset="0"/>
              </a:rPr>
              <a:t>ও </a:t>
            </a:r>
            <a:r>
              <a:rPr lang="en-US" sz="2400" b="1" dirty="0">
                <a:solidFill>
                  <a:srgbClr val="6600CC"/>
                </a:solidFill>
                <a:latin typeface="NikoshBAN" panose="02000000000000000000" pitchFamily="2" charset="0"/>
                <a:cs typeface="NikoshBAN" panose="02000000000000000000" pitchFamily="2" charset="0"/>
              </a:rPr>
              <a:t>ii  </a:t>
            </a:r>
            <a:r>
              <a:rPr lang="bn-IN" sz="2400" b="1" dirty="0">
                <a:solidFill>
                  <a:srgbClr val="6600CC"/>
                </a:solidFill>
                <a:latin typeface="NikoshBAN" panose="02000000000000000000" pitchFamily="2" charset="0"/>
                <a:cs typeface="NikoshBAN" panose="02000000000000000000" pitchFamily="2" charset="0"/>
              </a:rPr>
              <a:t>খ) </a:t>
            </a:r>
            <a:r>
              <a:rPr lang="en-US" sz="2400" b="1" dirty="0">
                <a:solidFill>
                  <a:srgbClr val="6600CC"/>
                </a:solidFill>
                <a:latin typeface="NikoshBAN" panose="02000000000000000000" pitchFamily="2" charset="0"/>
                <a:cs typeface="NikoshBAN" panose="02000000000000000000" pitchFamily="2" charset="0"/>
              </a:rPr>
              <a:t>ii </a:t>
            </a:r>
            <a:r>
              <a:rPr lang="bn-IN" sz="2400" b="1" dirty="0">
                <a:solidFill>
                  <a:srgbClr val="6600CC"/>
                </a:solidFill>
                <a:latin typeface="NikoshBAN" panose="02000000000000000000" pitchFamily="2" charset="0"/>
                <a:cs typeface="NikoshBAN" panose="02000000000000000000" pitchFamily="2" charset="0"/>
              </a:rPr>
              <a:t>ও </a:t>
            </a:r>
            <a:r>
              <a:rPr lang="en-US" sz="2400" b="1" dirty="0">
                <a:solidFill>
                  <a:srgbClr val="6600CC"/>
                </a:solidFill>
                <a:latin typeface="NikoshBAN" panose="02000000000000000000" pitchFamily="2" charset="0"/>
                <a:cs typeface="NikoshBAN" panose="02000000000000000000" pitchFamily="2" charset="0"/>
              </a:rPr>
              <a:t>iii </a:t>
            </a:r>
            <a:r>
              <a:rPr lang="bn-IN" sz="2400" b="1" dirty="0">
                <a:solidFill>
                  <a:srgbClr val="6600CC"/>
                </a:solidFill>
                <a:latin typeface="NikoshBAN" panose="02000000000000000000" pitchFamily="2" charset="0"/>
                <a:cs typeface="NikoshBAN" panose="02000000000000000000" pitchFamily="2" charset="0"/>
              </a:rPr>
              <a:t>গ)</a:t>
            </a:r>
            <a:r>
              <a:rPr lang="en-US" sz="2400" b="1" dirty="0">
                <a:solidFill>
                  <a:srgbClr val="6600CC"/>
                </a:solidFill>
                <a:latin typeface="NikoshBAN" panose="02000000000000000000" pitchFamily="2" charset="0"/>
                <a:cs typeface="NikoshBAN" panose="02000000000000000000" pitchFamily="2" charset="0"/>
              </a:rPr>
              <a:t> </a:t>
            </a:r>
            <a:r>
              <a:rPr lang="en-US" sz="2400" b="1" dirty="0" err="1">
                <a:solidFill>
                  <a:srgbClr val="6600CC"/>
                </a:solidFill>
                <a:latin typeface="NikoshBAN" panose="02000000000000000000" pitchFamily="2" charset="0"/>
                <a:cs typeface="NikoshBAN" panose="02000000000000000000" pitchFamily="2" charset="0"/>
              </a:rPr>
              <a:t>i</a:t>
            </a:r>
            <a:r>
              <a:rPr lang="bn-IN" sz="2400" b="1" dirty="0">
                <a:solidFill>
                  <a:srgbClr val="6600CC"/>
                </a:solidFill>
                <a:latin typeface="NikoshBAN" panose="02000000000000000000" pitchFamily="2" charset="0"/>
                <a:cs typeface="NikoshBAN" panose="02000000000000000000" pitchFamily="2" charset="0"/>
              </a:rPr>
              <a:t>ও </a:t>
            </a:r>
            <a:r>
              <a:rPr lang="en-US" sz="2400" b="1" dirty="0">
                <a:solidFill>
                  <a:srgbClr val="6600CC"/>
                </a:solidFill>
                <a:latin typeface="NikoshBAN" panose="02000000000000000000" pitchFamily="2" charset="0"/>
                <a:cs typeface="NikoshBAN" panose="02000000000000000000" pitchFamily="2" charset="0"/>
              </a:rPr>
              <a:t>iii  </a:t>
            </a:r>
            <a:r>
              <a:rPr lang="bn-IN" sz="2400" b="1" dirty="0">
                <a:solidFill>
                  <a:srgbClr val="6600CC"/>
                </a:solidFill>
                <a:latin typeface="NikoshBAN" panose="02000000000000000000" pitchFamily="2" charset="0"/>
                <a:cs typeface="NikoshBAN" panose="02000000000000000000" pitchFamily="2" charset="0"/>
              </a:rPr>
              <a:t>ঘ) </a:t>
            </a:r>
            <a:r>
              <a:rPr lang="en-US" sz="2400" b="1" dirty="0">
                <a:solidFill>
                  <a:srgbClr val="6600CC"/>
                </a:solidFill>
                <a:latin typeface="NikoshBAN" panose="02000000000000000000" pitchFamily="2" charset="0"/>
                <a:cs typeface="NikoshBAN" panose="02000000000000000000" pitchFamily="2" charset="0"/>
              </a:rPr>
              <a:t>I, ii </a:t>
            </a:r>
            <a:r>
              <a:rPr lang="bn-IN" sz="2400" b="1" dirty="0">
                <a:solidFill>
                  <a:srgbClr val="6600CC"/>
                </a:solidFill>
                <a:latin typeface="NikoshBAN" panose="02000000000000000000" pitchFamily="2" charset="0"/>
                <a:cs typeface="NikoshBAN" panose="02000000000000000000" pitchFamily="2" charset="0"/>
              </a:rPr>
              <a:t>ও </a:t>
            </a:r>
            <a:r>
              <a:rPr lang="en-US" sz="2400" b="1" dirty="0">
                <a:solidFill>
                  <a:srgbClr val="6600CC"/>
                </a:solidFill>
                <a:latin typeface="NikoshBAN" panose="02000000000000000000" pitchFamily="2" charset="0"/>
                <a:cs typeface="NikoshBAN" panose="02000000000000000000" pitchFamily="2" charset="0"/>
              </a:rPr>
              <a:t>iii</a:t>
            </a:r>
          </a:p>
          <a:p>
            <a:r>
              <a:rPr lang="bn-IN" sz="2400" b="1" dirty="0">
                <a:solidFill>
                  <a:srgbClr val="6600CC"/>
                </a:solidFill>
                <a:latin typeface="NikoshBAN" panose="02000000000000000000" pitchFamily="2" charset="0"/>
                <a:cs typeface="NikoshBAN" panose="02000000000000000000" pitchFamily="2" charset="0"/>
              </a:rPr>
              <a:t>উৎপাদন সম্ভাবনা রেখার চিত্রানুযায়ী ৪ ও ৫ নং প্রশ্নের উত্তর দাও।</a:t>
            </a:r>
          </a:p>
          <a:p>
            <a:r>
              <a:rPr lang="bn-IN" sz="2400" b="1" dirty="0">
                <a:solidFill>
                  <a:srgbClr val="6600CC"/>
                </a:solidFill>
                <a:latin typeface="NikoshBAN" panose="02000000000000000000" pitchFamily="2" charset="0"/>
                <a:cs typeface="NikoshBAN" panose="02000000000000000000" pitchFamily="2" charset="0"/>
              </a:rPr>
              <a:t>৪। ৫০ মণ পাটের সুযোগ ব্যয় কত?</a:t>
            </a:r>
          </a:p>
          <a:p>
            <a:r>
              <a:rPr lang="bn-IN" sz="2400" b="1" dirty="0">
                <a:solidFill>
                  <a:srgbClr val="6600CC"/>
                </a:solidFill>
                <a:latin typeface="NikoshBAN" panose="02000000000000000000" pitchFamily="2" charset="0"/>
                <a:cs typeface="NikoshBAN" panose="02000000000000000000" pitchFamily="2" charset="0"/>
              </a:rPr>
              <a:t>ক) ০ মণ খ) ২৫ মণ গ) ৪০ মণ ঘ) ৫০ মণ</a:t>
            </a:r>
          </a:p>
          <a:p>
            <a:r>
              <a:rPr lang="bn-IN" sz="2400" b="1" dirty="0">
                <a:solidFill>
                  <a:srgbClr val="6600CC"/>
                </a:solidFill>
                <a:latin typeface="NikoshBAN" panose="02000000000000000000" pitchFamily="2" charset="0"/>
                <a:cs typeface="NikoshBAN" panose="02000000000000000000" pitchFamily="2" charset="0"/>
              </a:rPr>
              <a:t>৫। কোন বিন্দু অপুর্ণ নিয়োগ নির্দেশ করে?</a:t>
            </a:r>
          </a:p>
          <a:p>
            <a:r>
              <a:rPr lang="bn-IN" sz="2400" b="1" dirty="0">
                <a:solidFill>
                  <a:srgbClr val="6600CC"/>
                </a:solidFill>
                <a:latin typeface="NikoshBAN" panose="02000000000000000000" pitchFamily="2" charset="0"/>
                <a:cs typeface="NikoshBAN" panose="02000000000000000000" pitchFamily="2" charset="0"/>
              </a:rPr>
              <a:t>ক) </a:t>
            </a:r>
            <a:r>
              <a:rPr lang="en-US" sz="2400" b="1" dirty="0">
                <a:solidFill>
                  <a:srgbClr val="6600CC"/>
                </a:solidFill>
                <a:latin typeface="NikoshBAN" panose="02000000000000000000" pitchFamily="2" charset="0"/>
                <a:cs typeface="NikoshBAN" panose="02000000000000000000" pitchFamily="2" charset="0"/>
              </a:rPr>
              <a:t>A  </a:t>
            </a:r>
            <a:r>
              <a:rPr lang="bn-IN" sz="2400" b="1" dirty="0">
                <a:solidFill>
                  <a:srgbClr val="6600CC"/>
                </a:solidFill>
                <a:latin typeface="NikoshBAN" panose="02000000000000000000" pitchFamily="2" charset="0"/>
                <a:cs typeface="NikoshBAN" panose="02000000000000000000" pitchFamily="2" charset="0"/>
              </a:rPr>
              <a:t>খ) </a:t>
            </a:r>
            <a:r>
              <a:rPr lang="en-US" sz="2400" b="1" dirty="0">
                <a:solidFill>
                  <a:srgbClr val="6600CC"/>
                </a:solidFill>
                <a:latin typeface="NikoshBAN" panose="02000000000000000000" pitchFamily="2" charset="0"/>
                <a:cs typeface="NikoshBAN" panose="02000000000000000000" pitchFamily="2" charset="0"/>
              </a:rPr>
              <a:t>B  </a:t>
            </a:r>
            <a:r>
              <a:rPr lang="bn-IN" sz="2400" b="1" dirty="0">
                <a:solidFill>
                  <a:srgbClr val="6600CC"/>
                </a:solidFill>
                <a:latin typeface="NikoshBAN" panose="02000000000000000000" pitchFamily="2" charset="0"/>
                <a:cs typeface="NikoshBAN" panose="02000000000000000000" pitchFamily="2" charset="0"/>
              </a:rPr>
              <a:t>গ) </a:t>
            </a:r>
            <a:r>
              <a:rPr lang="en-US" sz="2400" b="1" dirty="0">
                <a:solidFill>
                  <a:srgbClr val="6600CC"/>
                </a:solidFill>
                <a:latin typeface="NikoshBAN" panose="02000000000000000000" pitchFamily="2" charset="0"/>
                <a:cs typeface="NikoshBAN" panose="02000000000000000000" pitchFamily="2" charset="0"/>
              </a:rPr>
              <a:t>C  </a:t>
            </a:r>
            <a:r>
              <a:rPr lang="bn-IN" sz="2400" b="1" dirty="0">
                <a:solidFill>
                  <a:srgbClr val="6600CC"/>
                </a:solidFill>
                <a:latin typeface="NikoshBAN" panose="02000000000000000000" pitchFamily="2" charset="0"/>
                <a:cs typeface="NikoshBAN" panose="02000000000000000000" pitchFamily="2" charset="0"/>
              </a:rPr>
              <a:t>ঘ)</a:t>
            </a:r>
            <a:r>
              <a:rPr lang="en-US" sz="2400" b="1" dirty="0">
                <a:solidFill>
                  <a:srgbClr val="6600CC"/>
                </a:solidFill>
                <a:latin typeface="NikoshBAN" panose="02000000000000000000" pitchFamily="2" charset="0"/>
                <a:cs typeface="NikoshBAN" panose="02000000000000000000" pitchFamily="2" charset="0"/>
              </a:rPr>
              <a:t> F</a:t>
            </a:r>
          </a:p>
        </p:txBody>
      </p:sp>
      <p:sp>
        <p:nvSpPr>
          <p:cNvPr id="15" name="Freeform 14"/>
          <p:cNvSpPr/>
          <p:nvPr/>
        </p:nvSpPr>
        <p:spPr>
          <a:xfrm>
            <a:off x="2837644" y="1313647"/>
            <a:ext cx="321972" cy="328124"/>
          </a:xfrm>
          <a:custGeom>
            <a:avLst/>
            <a:gdLst>
              <a:gd name="connsiteX0" fmla="*/ 0 w 791285"/>
              <a:gd name="connsiteY0" fmla="*/ 232369 h 405948"/>
              <a:gd name="connsiteX1" fmla="*/ 244698 w 791285"/>
              <a:gd name="connsiteY1" fmla="*/ 399794 h 405948"/>
              <a:gd name="connsiteX2" fmla="*/ 746975 w 791285"/>
              <a:gd name="connsiteY2" fmla="*/ 39186 h 405948"/>
              <a:gd name="connsiteX3" fmla="*/ 734096 w 791285"/>
              <a:gd name="connsiteY3" fmla="*/ 26307 h 405948"/>
            </a:gdLst>
            <a:ahLst/>
            <a:cxnLst>
              <a:cxn ang="0">
                <a:pos x="connsiteX0" y="connsiteY0"/>
              </a:cxn>
              <a:cxn ang="0">
                <a:pos x="connsiteX1" y="connsiteY1"/>
              </a:cxn>
              <a:cxn ang="0">
                <a:pos x="connsiteX2" y="connsiteY2"/>
              </a:cxn>
              <a:cxn ang="0">
                <a:pos x="connsiteX3" y="connsiteY3"/>
              </a:cxn>
            </a:cxnLst>
            <a:rect l="l" t="t" r="r" b="b"/>
            <a:pathLst>
              <a:path w="791285" h="405948">
                <a:moveTo>
                  <a:pt x="0" y="232369"/>
                </a:moveTo>
                <a:cubicBezTo>
                  <a:pt x="60101" y="332180"/>
                  <a:pt x="120202" y="431991"/>
                  <a:pt x="244698" y="399794"/>
                </a:cubicBezTo>
                <a:cubicBezTo>
                  <a:pt x="369194" y="367597"/>
                  <a:pt x="665409" y="101434"/>
                  <a:pt x="746975" y="39186"/>
                </a:cubicBezTo>
                <a:cubicBezTo>
                  <a:pt x="828541" y="-23062"/>
                  <a:pt x="781318" y="1622"/>
                  <a:pt x="734096" y="263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stretch>
            <a:fillRect/>
          </a:stretch>
        </p:blipFill>
        <p:spPr>
          <a:xfrm>
            <a:off x="1588086" y="2041509"/>
            <a:ext cx="377985" cy="384081"/>
          </a:xfrm>
          <a:prstGeom prst="rect">
            <a:avLst/>
          </a:prstGeom>
        </p:spPr>
      </p:pic>
      <p:pic>
        <p:nvPicPr>
          <p:cNvPr id="17" name="Picture 16"/>
          <p:cNvPicPr>
            <a:picLocks noChangeAspect="1"/>
          </p:cNvPicPr>
          <p:nvPr/>
        </p:nvPicPr>
        <p:blipFill>
          <a:blip r:embed="rId5"/>
          <a:stretch>
            <a:fillRect/>
          </a:stretch>
        </p:blipFill>
        <p:spPr>
          <a:xfrm>
            <a:off x="2781631" y="3496575"/>
            <a:ext cx="377985" cy="384081"/>
          </a:xfrm>
          <a:prstGeom prst="rect">
            <a:avLst/>
          </a:prstGeom>
        </p:spPr>
      </p:pic>
      <p:pic>
        <p:nvPicPr>
          <p:cNvPr id="18" name="Picture 17"/>
          <p:cNvPicPr>
            <a:picLocks noChangeAspect="1"/>
          </p:cNvPicPr>
          <p:nvPr/>
        </p:nvPicPr>
        <p:blipFill>
          <a:blip r:embed="rId5"/>
          <a:stretch>
            <a:fillRect/>
          </a:stretch>
        </p:blipFill>
        <p:spPr>
          <a:xfrm>
            <a:off x="3395626" y="4630462"/>
            <a:ext cx="377985" cy="384081"/>
          </a:xfrm>
          <a:prstGeom prst="rect">
            <a:avLst/>
          </a:prstGeom>
        </p:spPr>
      </p:pic>
      <p:pic>
        <p:nvPicPr>
          <p:cNvPr id="19" name="Picture 18"/>
          <p:cNvPicPr>
            <a:picLocks noChangeAspect="1"/>
          </p:cNvPicPr>
          <p:nvPr/>
        </p:nvPicPr>
        <p:blipFill>
          <a:blip r:embed="rId5"/>
          <a:stretch>
            <a:fillRect/>
          </a:stretch>
        </p:blipFill>
        <p:spPr>
          <a:xfrm>
            <a:off x="2504040" y="5351379"/>
            <a:ext cx="377985" cy="384081"/>
          </a:xfrm>
          <a:prstGeom prst="rect">
            <a:avLst/>
          </a:prstGeom>
        </p:spPr>
      </p:pic>
    </p:spTree>
    <p:extLst>
      <p:ext uri="{BB962C8B-B14F-4D97-AF65-F5344CB8AC3E}">
        <p14:creationId xmlns:p14="http://schemas.microsoft.com/office/powerpoint/2010/main" val="4266987672"/>
      </p:ext>
    </p:extLst>
  </p:cSld>
  <p:clrMapOvr>
    <a:masterClrMapping/>
  </p:clrMapOvr>
  <mc:AlternateContent xmlns:mc="http://schemas.openxmlformats.org/markup-compatibility/2006" xmlns:p14="http://schemas.microsoft.com/office/powerpoint/2010/main">
    <mc:Choice Requires="p14">
      <p:transition spd="slow" p14:dur="11250">
        <p:checker/>
        <p:sndAc>
          <p:stSnd>
            <p:snd r:embed="rId2" name="suction.wav"/>
          </p:stSnd>
        </p:sndAc>
      </p:transition>
    </mc:Choice>
    <mc:Fallback xmlns="">
      <p:transition spd="slow">
        <p:checker/>
        <p:sndAc>
          <p:stSnd>
            <p:snd r:embed="rId6"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anim calcmode="lin" valueType="num">
                                      <p:cBhvr>
                                        <p:cTn id="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2">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0" fill="hold"/>
                                        <p:tgtEl>
                                          <p:spTgt spid="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6" presetID="2" presetClass="entr" presetSubtype="9"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0" fill="hold"/>
                                        <p:tgtEl>
                                          <p:spTgt spid="3">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20" presetID="2" presetClass="entr" presetSubtype="9"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0" fill="hold"/>
                                        <p:tgtEl>
                                          <p:spTgt spid="3">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par>
                                <p:cTn id="24" presetID="2" presetClass="entr" presetSubtype="9"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5000" fill="hold"/>
                                        <p:tgtEl>
                                          <p:spTgt spid="3">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par>
                                <p:cTn id="28" presetID="2" presetClass="entr" presetSubtype="9"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0" fill="hold"/>
                                        <p:tgtEl>
                                          <p:spTgt spid="3">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par>
                                <p:cTn id="32" presetID="2" presetClass="entr" presetSubtype="9"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5" dur="5000" fill="hold"/>
                                        <p:tgtEl>
                                          <p:spTgt spid="3">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par>
                                <p:cTn id="36" presetID="2" presetClass="entr" presetSubtype="9"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9" dur="5000" fill="hold"/>
                                        <p:tgtEl>
                                          <p:spTgt spid="3">
                                            <p:txEl>
                                              <p:pRg st="6" end="6"/>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par>
                                <p:cTn id="40" presetID="2" presetClass="entr" presetSubtype="9"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3" dur="5000" fill="hold"/>
                                        <p:tgtEl>
                                          <p:spTgt spid="3">
                                            <p:txEl>
                                              <p:pRg st="7" end="7"/>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par>
                                <p:cTn id="44" presetID="2" presetClass="entr" presetSubtype="9"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7" dur="5000" fill="hold"/>
                                        <p:tgtEl>
                                          <p:spTgt spid="3">
                                            <p:txEl>
                                              <p:pRg st="8" end="8"/>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par>
                                <p:cTn id="48" presetID="2" presetClass="entr" presetSubtype="9"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1" dur="5000" fill="hold"/>
                                        <p:tgtEl>
                                          <p:spTgt spid="3">
                                            <p:txEl>
                                              <p:pRg st="9" end="9"/>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chimes.wav"/>
                                        </p:tgtEl>
                                      </p:cMediaNode>
                                    </p:audio>
                                  </p:subTnLst>
                                </p:cTn>
                              </p:par>
                              <p:par>
                                <p:cTn id="52" presetID="2" presetClass="entr" presetSubtype="9"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additive="base">
                                        <p:cTn id="54" dur="5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5" dur="5000" fill="hold"/>
                                        <p:tgtEl>
                                          <p:spTgt spid="3">
                                            <p:txEl>
                                              <p:pRg st="10" end="1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chimes.wav"/>
                                        </p:tgtEl>
                                      </p:cMediaNode>
                                    </p:audio>
                                  </p:subTnLst>
                                </p:cTn>
                              </p:par>
                              <p:par>
                                <p:cTn id="56" presetID="2" presetClass="entr" presetSubtype="9"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 calcmode="lin" valueType="num">
                                      <p:cBhvr additive="base">
                                        <p:cTn id="58" dur="5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9" dur="5000" fill="hold"/>
                                        <p:tgtEl>
                                          <p:spTgt spid="3">
                                            <p:txEl>
                                              <p:pRg st="11" end="1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par>
                                <p:cTn id="60" presetID="2" presetClass="entr" presetSubtype="9" fill="hold" nodeType="with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 calcmode="lin" valueType="num">
                                      <p:cBhvr additive="base">
                                        <p:cTn id="62" dur="50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3" dur="5000" fill="hold"/>
                                        <p:tgtEl>
                                          <p:spTgt spid="3">
                                            <p:txEl>
                                              <p:pRg st="12" end="1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3" name="chimes.wav"/>
                                        </p:tgtEl>
                                      </p:cMediaNode>
                                    </p:audio>
                                  </p:sub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3000"/>
                                        <p:tgtEl>
                                          <p:spTgt spid="15"/>
                                        </p:tgtEl>
                                      </p:cBhvr>
                                    </p:animEffect>
                                  </p:childTnLst>
                                  <p:subTnLst>
                                    <p:audio>
                                      <p:cMediaNode>
                                        <p:cTn display="0" masterRel="sameClick">
                                          <p:stCondLst>
                                            <p:cond evt="begin" delay="0">
                                              <p:tn val="66"/>
                                            </p:cond>
                                          </p:stCondLst>
                                          <p:endCondLst>
                                            <p:cond evt="onStopAudio" delay="0">
                                              <p:tgtEl>
                                                <p:sldTgt/>
                                              </p:tgtEl>
                                            </p:cond>
                                          </p:endCondLst>
                                        </p:cTn>
                                        <p:tgtEl>
                                          <p:sndTgt r:embed="rId4" name="applause.wav"/>
                                        </p:tgtEl>
                                      </p:cMediaNode>
                                    </p:audio>
                                  </p:sub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circle(in)">
                                      <p:cBhvr>
                                        <p:cTn id="73" dur="3000"/>
                                        <p:tgtEl>
                                          <p:spTgt spid="16"/>
                                        </p:tgtEl>
                                      </p:cBhvr>
                                    </p:animEffect>
                                  </p:childTnLst>
                                  <p:subTnLst>
                                    <p:audio>
                                      <p:cMediaNode>
                                        <p:cTn display="0" masterRel="sameClick">
                                          <p:stCondLst>
                                            <p:cond evt="begin" delay="0">
                                              <p:tn val="71"/>
                                            </p:cond>
                                          </p:stCondLst>
                                          <p:endCondLst>
                                            <p:cond evt="onStopAudio" delay="0">
                                              <p:tgtEl>
                                                <p:sldTgt/>
                                              </p:tgtEl>
                                            </p:cond>
                                          </p:endCondLst>
                                        </p:cTn>
                                        <p:tgtEl>
                                          <p:sndTgt r:embed="rId4" name="applause.wav"/>
                                        </p:tgtEl>
                                      </p:cMediaNode>
                                    </p:audio>
                                  </p:sub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circle(in)">
                                      <p:cBhvr>
                                        <p:cTn id="78" dur="3000"/>
                                        <p:tgtEl>
                                          <p:spTgt spid="17"/>
                                        </p:tgtEl>
                                      </p:cBhvr>
                                    </p:animEffect>
                                  </p:childTnLst>
                                  <p:subTnLst>
                                    <p:audio>
                                      <p:cMediaNode>
                                        <p:cTn display="0" masterRel="sameClick">
                                          <p:stCondLst>
                                            <p:cond evt="begin" delay="0">
                                              <p:tn val="76"/>
                                            </p:cond>
                                          </p:stCondLst>
                                          <p:endCondLst>
                                            <p:cond evt="onStopAudio" delay="0">
                                              <p:tgtEl>
                                                <p:sldTgt/>
                                              </p:tgtEl>
                                            </p:cond>
                                          </p:endCondLst>
                                        </p:cTn>
                                        <p:tgtEl>
                                          <p:sndTgt r:embed="rId4" name="applause.wav"/>
                                        </p:tgtEl>
                                      </p:cMediaNode>
                                    </p:audio>
                                  </p:sub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circle(in)">
                                      <p:cBhvr>
                                        <p:cTn id="83" dur="3000"/>
                                        <p:tgtEl>
                                          <p:spTgt spid="18"/>
                                        </p:tgtEl>
                                      </p:cBhvr>
                                    </p:animEffect>
                                  </p:childTnLst>
                                  <p:subTnLst>
                                    <p:audio>
                                      <p:cMediaNode>
                                        <p:cTn display="0" masterRel="sameClick">
                                          <p:stCondLst>
                                            <p:cond evt="begin" delay="0">
                                              <p:tn val="81"/>
                                            </p:cond>
                                          </p:stCondLst>
                                          <p:endCondLst>
                                            <p:cond evt="onStopAudio" delay="0">
                                              <p:tgtEl>
                                                <p:sldTgt/>
                                              </p:tgtEl>
                                            </p:cond>
                                          </p:endCondLst>
                                        </p:cTn>
                                        <p:tgtEl>
                                          <p:sndTgt r:embed="rId4" name="applause.wav"/>
                                        </p:tgtEl>
                                      </p:cMediaNode>
                                    </p:audio>
                                  </p:sub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circle(in)">
                                      <p:cBhvr>
                                        <p:cTn id="88" dur="3000"/>
                                        <p:tgtEl>
                                          <p:spTgt spid="19"/>
                                        </p:tgtEl>
                                      </p:cBhvr>
                                    </p:animEffect>
                                  </p:childTnLst>
                                  <p:subTnLst>
                                    <p:audio>
                                      <p:cMediaNode>
                                        <p:cTn display="0" masterRel="sameClick">
                                          <p:stCondLst>
                                            <p:cond evt="begin" delay="0">
                                              <p:tn val="8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03031"/>
            <a:ext cx="5620871" cy="6542468"/>
            <a:chOff x="2411896" y="56177"/>
            <a:chExt cx="8706677" cy="5846819"/>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896" y="56177"/>
              <a:ext cx="8706677" cy="58468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4017" y="3876820"/>
              <a:ext cx="3026388" cy="1588854"/>
            </a:xfrm>
            <a:prstGeom prst="ellipse">
              <a:avLst/>
            </a:prstGeom>
            <a:ln>
              <a:noFill/>
            </a:ln>
            <a:effectLst>
              <a:softEdge rad="112500"/>
            </a:effectLst>
          </p:spPr>
        </p:pic>
      </p:grpSp>
      <p:sp>
        <p:nvSpPr>
          <p:cNvPr id="5" name="TextBox 4"/>
          <p:cNvSpPr txBox="1"/>
          <p:nvPr/>
        </p:nvSpPr>
        <p:spPr>
          <a:xfrm>
            <a:off x="5620871" y="103031"/>
            <a:ext cx="5205213" cy="1015663"/>
          </a:xfrm>
          <a:prstGeom prst="rect">
            <a:avLst/>
          </a:prstGeom>
          <a:noFill/>
        </p:spPr>
        <p:txBody>
          <a:bodyPr wrap="square" rtlCol="0">
            <a:spAutoFit/>
          </a:bodyPr>
          <a:lstStyle/>
          <a:p>
            <a:pPr algn="ctr"/>
            <a:r>
              <a:rPr lang="en-US" sz="6000" b="1" dirty="0">
                <a:solidFill>
                  <a:srgbClr val="002060"/>
                </a:solidFill>
                <a:latin typeface="NikoshBAN" panose="02000000000000000000" pitchFamily="2" charset="0"/>
                <a:cs typeface="NikoshBAN" panose="02000000000000000000" pitchFamily="2" charset="0"/>
              </a:rPr>
              <a:t>বাড়ীর কাজ</a:t>
            </a:r>
          </a:p>
        </p:txBody>
      </p:sp>
      <p:sp>
        <p:nvSpPr>
          <p:cNvPr id="6" name="TextBox 5"/>
          <p:cNvSpPr txBox="1"/>
          <p:nvPr/>
        </p:nvSpPr>
        <p:spPr>
          <a:xfrm>
            <a:off x="5620871" y="865886"/>
            <a:ext cx="6252882" cy="3785652"/>
          </a:xfrm>
          <a:prstGeom prst="rect">
            <a:avLst/>
          </a:prstGeom>
          <a:noFill/>
        </p:spPr>
        <p:txBody>
          <a:bodyPr wrap="square" rtlCol="0">
            <a:spAutoFit/>
          </a:bodyPr>
          <a:lstStyle/>
          <a:p>
            <a:r>
              <a:rPr lang="bn-IN" sz="4000" b="1" dirty="0">
                <a:solidFill>
                  <a:srgbClr val="0070C0"/>
                </a:solidFill>
                <a:latin typeface="NikoshBAN" panose="02000000000000000000" pitchFamily="2" charset="0"/>
                <a:cs typeface="NikoshBAN" panose="02000000000000000000" pitchFamily="2" charset="0"/>
              </a:rPr>
              <a:t>১।উৎপাদন সম্ভাবনা রেখা চিত্রের </a:t>
            </a:r>
            <a:r>
              <a:rPr lang="en-US" sz="4000" b="1" dirty="0">
                <a:solidFill>
                  <a:srgbClr val="0070C0"/>
                </a:solidFill>
                <a:latin typeface="NikoshBAN" panose="02000000000000000000" pitchFamily="2" charset="0"/>
                <a:cs typeface="NikoshBAN" panose="02000000000000000000" pitchFamily="2" charset="0"/>
              </a:rPr>
              <a:t>E </a:t>
            </a:r>
            <a:r>
              <a:rPr lang="bn-IN" sz="4000" b="1" dirty="0">
                <a:solidFill>
                  <a:srgbClr val="0070C0"/>
                </a:solidFill>
                <a:latin typeface="NikoshBAN" panose="02000000000000000000" pitchFamily="2" charset="0"/>
                <a:cs typeface="NikoshBAN" panose="02000000000000000000" pitchFamily="2" charset="0"/>
              </a:rPr>
              <a:t>এবং </a:t>
            </a:r>
            <a:r>
              <a:rPr lang="en-US" sz="4000" b="1" dirty="0">
                <a:solidFill>
                  <a:srgbClr val="0070C0"/>
                </a:solidFill>
                <a:latin typeface="NikoshBAN" panose="02000000000000000000" pitchFamily="2" charset="0"/>
                <a:cs typeface="NikoshBAN" panose="02000000000000000000" pitchFamily="2" charset="0"/>
              </a:rPr>
              <a:t>F</a:t>
            </a:r>
            <a:r>
              <a:rPr lang="bn-IN" sz="4000" b="1" dirty="0">
                <a:solidFill>
                  <a:srgbClr val="0070C0"/>
                </a:solidFill>
                <a:latin typeface="NikoshBAN" panose="02000000000000000000" pitchFamily="2" charset="0"/>
                <a:cs typeface="NikoshBAN" panose="02000000000000000000" pitchFamily="2" charset="0"/>
              </a:rPr>
              <a:t> বিন্দুতে উৎপাদনের যৌক্তিকতা ব্যাখ্যা কর।</a:t>
            </a:r>
          </a:p>
          <a:p>
            <a:r>
              <a:rPr lang="bn-IN" sz="4000" b="1" dirty="0">
                <a:solidFill>
                  <a:srgbClr val="0070C0"/>
                </a:solidFill>
                <a:latin typeface="NikoshBAN" panose="02000000000000000000" pitchFamily="2" charset="0"/>
                <a:cs typeface="NikoshBAN" panose="02000000000000000000" pitchFamily="2" charset="0"/>
              </a:rPr>
              <a:t>২। </a:t>
            </a:r>
            <a:r>
              <a:rPr lang="en-US" sz="4000" b="1" dirty="0">
                <a:solidFill>
                  <a:srgbClr val="0070C0"/>
                </a:solidFill>
                <a:latin typeface="NikoshBAN" panose="02000000000000000000" pitchFamily="2" charset="0"/>
                <a:cs typeface="NikoshBAN" panose="02000000000000000000" pitchFamily="2" charset="0"/>
              </a:rPr>
              <a:t>X </a:t>
            </a:r>
            <a:r>
              <a:rPr lang="bn-IN" sz="4000" b="1" dirty="0">
                <a:solidFill>
                  <a:srgbClr val="0070C0"/>
                </a:solidFill>
                <a:latin typeface="NikoshBAN" panose="02000000000000000000" pitchFamily="2" charset="0"/>
                <a:cs typeface="NikoshBAN" panose="02000000000000000000" pitchFamily="2" charset="0"/>
              </a:rPr>
              <a:t>দ্রব্যের উৎপাদন ২৫ মণ অবস্থায় </a:t>
            </a:r>
            <a:r>
              <a:rPr lang="en-US" sz="4000" b="1" dirty="0">
                <a:solidFill>
                  <a:srgbClr val="0070C0"/>
                </a:solidFill>
                <a:latin typeface="NikoshBAN" panose="02000000000000000000" pitchFamily="2" charset="0"/>
                <a:cs typeface="NikoshBAN" panose="02000000000000000000" pitchFamily="2" charset="0"/>
              </a:rPr>
              <a:t>Y </a:t>
            </a:r>
            <a:r>
              <a:rPr lang="bn-IN" sz="4000" b="1" dirty="0">
                <a:solidFill>
                  <a:srgbClr val="0070C0"/>
                </a:solidFill>
                <a:latin typeface="NikoshBAN" panose="02000000000000000000" pitchFamily="2" charset="0"/>
                <a:cs typeface="NikoshBAN" panose="02000000000000000000" pitchFamily="2" charset="0"/>
              </a:rPr>
              <a:t>দ্রব্যের উৎপাদন ২৫ মণ সম্ভব কিনা? তোমার উত্তরের স্বপক্ষে যুক্তি দাও।</a:t>
            </a:r>
          </a:p>
        </p:txBody>
      </p:sp>
    </p:spTree>
    <p:extLst>
      <p:ext uri="{BB962C8B-B14F-4D97-AF65-F5344CB8AC3E}">
        <p14:creationId xmlns:p14="http://schemas.microsoft.com/office/powerpoint/2010/main" val="4005393723"/>
      </p:ext>
    </p:extLst>
  </p:cSld>
  <p:clrMapOvr>
    <a:masterClrMapping/>
  </p:clrMapOvr>
  <mc:AlternateContent xmlns:mc="http://schemas.openxmlformats.org/markup-compatibility/2006" xmlns:p14="http://schemas.microsoft.com/office/powerpoint/2010/main">
    <mc:Choice Requires="p14">
      <p:transition spd="slow" p14:dur="9250">
        <p:comb/>
        <p:sndAc>
          <p:stSnd>
            <p:snd r:embed="rId2" name="whoosh.wav"/>
          </p:stSnd>
        </p:sndAc>
      </p:transition>
    </mc:Choice>
    <mc:Fallback xmlns="">
      <p:transition spd="slow">
        <p:comb/>
        <p:sndAc>
          <p:stSnd>
            <p:snd r:embed="rId6"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6232"/>
          <a:stretch/>
        </p:blipFill>
        <p:spPr>
          <a:xfrm>
            <a:off x="0" y="0"/>
            <a:ext cx="12192000" cy="6858000"/>
          </a:xfrm>
          <a:prstGeom prst="rect">
            <a:avLst/>
          </a:prstGeom>
          <a:solidFill>
            <a:schemeClr val="accent6">
              <a:lumMod val="60000"/>
              <a:lumOff val="4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0" y="90153"/>
            <a:ext cx="12192000" cy="1107996"/>
          </a:xfrm>
          <a:prstGeom prst="rect">
            <a:avLst/>
          </a:prstGeom>
          <a:noFill/>
        </p:spPr>
        <p:txBody>
          <a:bodyPr wrap="square" rtlCol="0">
            <a:spAutoFit/>
          </a:bodyPr>
          <a:lstStyle/>
          <a:p>
            <a:pPr algn="ctr"/>
            <a:r>
              <a:rPr lang="bn-IN" sz="6600" b="1" dirty="0">
                <a:solidFill>
                  <a:srgbClr val="FFFF00"/>
                </a:solidFill>
                <a:latin typeface="NikoshBAN" panose="02000000000000000000" pitchFamily="2" charset="0"/>
                <a:cs typeface="NikoshBAN" panose="02000000000000000000" pitchFamily="2" charset="0"/>
              </a:rPr>
              <a:t>ধন্যবাদ</a:t>
            </a:r>
            <a:endParaRPr lang="en-US" sz="66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129222"/>
      </p:ext>
    </p:extLst>
  </p:cSld>
  <p:clrMapOvr>
    <a:masterClrMapping/>
  </p:clrMapOvr>
  <mc:AlternateContent xmlns:mc="http://schemas.openxmlformats.org/markup-compatibility/2006" xmlns:p14="http://schemas.microsoft.com/office/powerpoint/2010/main">
    <mc:Choice Requires="p14">
      <p:transition spd="slow" p14:dur="11000">
        <p14:vortex dir="r"/>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30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0"/>
                                        <p:tgtEl>
                                          <p:spTgt spid="2"/>
                                        </p:tgtEl>
                                      </p:cBhvr>
                                    </p:animEffect>
                                    <p:anim calcmode="lin" valueType="num">
                                      <p:cBhvr>
                                        <p:cTn id="16" dur="3000" fill="hold"/>
                                        <p:tgtEl>
                                          <p:spTgt spid="2"/>
                                        </p:tgtEl>
                                        <p:attrNameLst>
                                          <p:attrName>ppt_w</p:attrName>
                                        </p:attrNameLst>
                                      </p:cBhvr>
                                      <p:tavLst>
                                        <p:tav tm="0" fmla="#ppt_w*sin(2.5*pi*$)">
                                          <p:val>
                                            <p:fltVal val="0"/>
                                          </p:val>
                                        </p:tav>
                                        <p:tav tm="100000">
                                          <p:val>
                                            <p:fltVal val="1"/>
                                          </p:val>
                                        </p:tav>
                                      </p:tavLst>
                                    </p:anim>
                                    <p:anim calcmode="lin" valueType="num">
                                      <p:cBhvr>
                                        <p:cTn id="17" dur="3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3"/>
            <a:ext cx="12191999" cy="6740307"/>
          </a:xfrm>
          <a:prstGeom prst="rect">
            <a:avLst/>
          </a:prstGeom>
        </p:spPr>
        <p:txBody>
          <a:bodyPr wrap="square">
            <a:spAutoFit/>
          </a:bodyPr>
          <a:lstStyle/>
          <a:p>
            <a:pPr algn="ctr"/>
            <a:r>
              <a:rPr lang="bn-IN" sz="5400" b="1" dirty="0">
                <a:solidFill>
                  <a:srgbClr val="009900"/>
                </a:solidFill>
                <a:latin typeface="NikoshBAN" panose="02000000000000000000" pitchFamily="2" charset="0"/>
                <a:cs typeface="NikoshBAN" panose="02000000000000000000" pitchFamily="2" charset="0"/>
              </a:rPr>
              <a:t>শিক্ষক পরিচিতি </a:t>
            </a:r>
          </a:p>
          <a:p>
            <a:pPr algn="ctr"/>
            <a:endParaRPr lang="en-US" sz="5400" b="1" dirty="0">
              <a:solidFill>
                <a:srgbClr val="6600CC"/>
              </a:solidFill>
              <a:latin typeface="NikoshBAN" panose="02000000000000000000" pitchFamily="2" charset="0"/>
              <a:cs typeface="NikoshBAN" panose="02000000000000000000" pitchFamily="2" charset="0"/>
            </a:endParaRPr>
          </a:p>
          <a:p>
            <a:pPr algn="ctr"/>
            <a:endParaRPr lang="en-US" sz="5400" b="1" dirty="0">
              <a:solidFill>
                <a:srgbClr val="6600CC"/>
              </a:solidFill>
              <a:latin typeface="NikoshBAN" panose="02000000000000000000" pitchFamily="2" charset="0"/>
              <a:cs typeface="NikoshBAN" panose="02000000000000000000" pitchFamily="2" charset="0"/>
            </a:endParaRPr>
          </a:p>
          <a:p>
            <a:pPr algn="ctr"/>
            <a:endParaRPr lang="en-US" sz="5400" b="1" dirty="0">
              <a:solidFill>
                <a:srgbClr val="6600CC"/>
              </a:solidFill>
              <a:latin typeface="NikoshBAN" panose="02000000000000000000" pitchFamily="2" charset="0"/>
              <a:cs typeface="NikoshBAN" panose="02000000000000000000" pitchFamily="2" charset="0"/>
            </a:endParaRPr>
          </a:p>
          <a:p>
            <a:pPr algn="ctr"/>
            <a:r>
              <a:rPr lang="bn-IN" sz="5400" b="1" dirty="0">
                <a:solidFill>
                  <a:srgbClr val="6600CC"/>
                </a:solidFill>
                <a:latin typeface="NikoshBAN" panose="02000000000000000000" pitchFamily="2" charset="0"/>
                <a:cs typeface="NikoshBAN" panose="02000000000000000000" pitchFamily="2" charset="0"/>
              </a:rPr>
              <a:t>গাজী মোঃ আব্দুল হান্নান</a:t>
            </a:r>
          </a:p>
          <a:p>
            <a:pPr algn="ctr"/>
            <a:r>
              <a:rPr lang="bn-IN" sz="5400" b="1" dirty="0">
                <a:solidFill>
                  <a:srgbClr val="6600CC"/>
                </a:solidFill>
                <a:latin typeface="NikoshBAN" panose="02000000000000000000" pitchFamily="2" charset="0"/>
                <a:cs typeface="NikoshBAN" panose="02000000000000000000" pitchFamily="2" charset="0"/>
              </a:rPr>
              <a:t>সহকারী অধ্যাপক- অর্থনীতি</a:t>
            </a:r>
          </a:p>
          <a:p>
            <a:pPr algn="ctr"/>
            <a:r>
              <a:rPr lang="bn-IN" sz="5400" b="1" dirty="0">
                <a:solidFill>
                  <a:srgbClr val="6600CC"/>
                </a:solidFill>
                <a:latin typeface="NikoshBAN" panose="02000000000000000000" pitchFamily="2" charset="0"/>
                <a:cs typeface="NikoshBAN" panose="02000000000000000000" pitchFamily="2" charset="0"/>
              </a:rPr>
              <a:t>পুঠিয়া ইসলামীয়া মহিলা ডিগ্রী কলেজ</a:t>
            </a:r>
          </a:p>
          <a:p>
            <a:pPr algn="ctr"/>
            <a:r>
              <a:rPr lang="bn-IN" sz="5400" b="1" dirty="0">
                <a:solidFill>
                  <a:srgbClr val="6600CC"/>
                </a:solidFill>
                <a:latin typeface="NikoshBAN" panose="02000000000000000000" pitchFamily="2" charset="0"/>
                <a:cs typeface="NikoshBAN" panose="02000000000000000000" pitchFamily="2" charset="0"/>
              </a:rPr>
              <a:t>পুঠিয়া,রাজশাহী।</a:t>
            </a:r>
            <a:endParaRPr lang="en-US" sz="5400" b="1" dirty="0">
              <a:solidFill>
                <a:srgbClr val="6600CC"/>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447" y="946381"/>
            <a:ext cx="2009104" cy="2260458"/>
          </a:xfrm>
          <a:prstGeom prst="rect">
            <a:avLst/>
          </a:prstGeom>
        </p:spPr>
      </p:pic>
    </p:spTree>
    <p:extLst>
      <p:ext uri="{BB962C8B-B14F-4D97-AF65-F5344CB8AC3E}">
        <p14:creationId xmlns:p14="http://schemas.microsoft.com/office/powerpoint/2010/main" val="3796729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1500">
        <p15:prstTrans prst="curtains"/>
        <p:sndAc>
          <p:stSnd>
            <p:snd r:embed="rId2" name="bomb.wav"/>
          </p:stSnd>
        </p:sndAc>
      </p:transition>
    </mc:Choice>
    <mc:Fallback xmlns="">
      <p:transition spd="slow">
        <p:fade/>
        <p:sndAc>
          <p:stSnd>
            <p:snd r:embed="rId6"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0-#ppt_w/2"/>
                                          </p:val>
                                        </p:tav>
                                        <p:tav tm="100000">
                                          <p:val>
                                            <p:strVal val="#ppt_x"/>
                                          </p:val>
                                        </p:tav>
                                      </p:tavLst>
                                    </p:anim>
                                    <p:anim calcmode="lin" valueType="num">
                                      <p:cBhvr additive="base">
                                        <p:cTn id="12" dur="50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2" y="270876"/>
            <a:ext cx="11050073" cy="5755422"/>
          </a:xfrm>
          <a:prstGeom prst="rect">
            <a:avLst/>
          </a:prstGeom>
        </p:spPr>
        <p:txBody>
          <a:bodyPr wrap="square">
            <a:spAutoFit/>
          </a:bodyPr>
          <a:lstStyle/>
          <a:p>
            <a:pPr algn="ctr"/>
            <a:r>
              <a:rPr lang="bn-IN" sz="8000" b="1" dirty="0">
                <a:solidFill>
                  <a:srgbClr val="FF0000"/>
                </a:solidFill>
                <a:latin typeface="NikoshBAN" panose="02000000000000000000" pitchFamily="2" charset="0"/>
                <a:cs typeface="NikoshBAN" panose="02000000000000000000" pitchFamily="2" charset="0"/>
              </a:rPr>
              <a:t>পাঠ পরিচিতি</a:t>
            </a:r>
          </a:p>
          <a:p>
            <a:pPr algn="ctr"/>
            <a:endParaRPr lang="bn-IN" sz="3200" b="1" dirty="0">
              <a:latin typeface="NikoshBAN" panose="02000000000000000000" pitchFamily="2" charset="0"/>
              <a:cs typeface="NikoshBAN" panose="02000000000000000000" pitchFamily="2" charset="0"/>
            </a:endParaRPr>
          </a:p>
          <a:p>
            <a:pPr algn="ctr"/>
            <a:r>
              <a:rPr lang="bn-IN" sz="3200" b="1" dirty="0">
                <a:latin typeface="NikoshBAN" panose="02000000000000000000" pitchFamily="2" charset="0"/>
                <a:cs typeface="NikoshBAN" panose="02000000000000000000" pitchFamily="2" charset="0"/>
              </a:rPr>
              <a:t>শ্রেণীঃ একাদশ</a:t>
            </a:r>
            <a:r>
              <a:rPr lang="en-US" sz="3200" b="1" dirty="0">
                <a:latin typeface="NikoshBAN" panose="02000000000000000000" pitchFamily="2" charset="0"/>
                <a:cs typeface="NikoshBAN" panose="02000000000000000000" pitchFamily="2" charset="0"/>
              </a:rPr>
              <a:t>-</a:t>
            </a:r>
            <a:r>
              <a:rPr lang="bn-IN" sz="3200" b="1" dirty="0">
                <a:latin typeface="NikoshBAN" panose="02000000000000000000" pitchFamily="2" charset="0"/>
                <a:cs typeface="NikoshBAN" panose="02000000000000000000" pitchFamily="2" charset="0"/>
              </a:rPr>
              <a:t>দ্বাদশ</a:t>
            </a:r>
          </a:p>
          <a:p>
            <a:pPr algn="ctr"/>
            <a:r>
              <a:rPr lang="bn-IN" sz="3200" b="1" dirty="0">
                <a:latin typeface="NikoshBAN" panose="02000000000000000000" pitchFamily="2" charset="0"/>
                <a:cs typeface="NikoshBAN" panose="02000000000000000000" pitchFamily="2" charset="0"/>
              </a:rPr>
              <a:t>শাখাঃ মানবিক</a:t>
            </a:r>
          </a:p>
          <a:p>
            <a:pPr algn="ctr"/>
            <a:r>
              <a:rPr lang="bn-IN" sz="3200" b="1" dirty="0">
                <a:latin typeface="NikoshBAN" panose="02000000000000000000" pitchFamily="2" charset="0"/>
                <a:cs typeface="NikoshBAN" panose="02000000000000000000" pitchFamily="2" charset="0"/>
              </a:rPr>
              <a:t>বিষয়ঃ অর্থনীতি ১ম পত্র</a:t>
            </a:r>
          </a:p>
          <a:p>
            <a:pPr algn="ctr"/>
            <a:r>
              <a:rPr lang="bn-IN" sz="3200" b="1" dirty="0">
                <a:latin typeface="NikoshBAN" panose="02000000000000000000" pitchFamily="2" charset="0"/>
                <a:cs typeface="NikoshBAN" panose="02000000000000000000" pitchFamily="2" charset="0"/>
              </a:rPr>
              <a:t>অধ্যায়ঃ প্রথম</a:t>
            </a:r>
          </a:p>
          <a:p>
            <a:pPr algn="ctr"/>
            <a:r>
              <a:rPr lang="bn-IN" sz="3200" b="1" dirty="0">
                <a:latin typeface="NikoshBAN" panose="02000000000000000000" pitchFamily="2" charset="0"/>
                <a:cs typeface="NikoshBAN" panose="02000000000000000000" pitchFamily="2" charset="0"/>
              </a:rPr>
              <a:t>পাঠ শিরোনামঃ মৌলিক অর্থনৈতিক সমস্যা এবং এর সমাধান </a:t>
            </a:r>
          </a:p>
          <a:p>
            <a:pPr algn="ctr"/>
            <a:r>
              <a:rPr lang="bn-IN" sz="3200" b="1" dirty="0">
                <a:latin typeface="NikoshBAN" panose="02000000000000000000" pitchFamily="2" charset="0"/>
                <a:cs typeface="NikoshBAN" panose="02000000000000000000" pitchFamily="2" charset="0"/>
              </a:rPr>
              <a:t>পাঠ্যাংশঃ  উৎপাদন</a:t>
            </a: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সম্ভাবনা রেখা</a:t>
            </a:r>
          </a:p>
          <a:p>
            <a:pPr algn="ctr"/>
            <a:r>
              <a:rPr lang="bn-IN" sz="3200" b="1" dirty="0">
                <a:latin typeface="NikoshBAN" panose="02000000000000000000" pitchFamily="2" charset="0"/>
                <a:cs typeface="NikoshBAN" panose="02000000000000000000" pitchFamily="2" charset="0"/>
              </a:rPr>
              <a:t>সময়ঃ ৪৫ মিনিট</a:t>
            </a:r>
          </a:p>
          <a:p>
            <a:pPr algn="ctr"/>
            <a:r>
              <a:rPr lang="bn-IN" sz="3200" b="1" dirty="0">
                <a:latin typeface="NikoshBAN" panose="02000000000000000000" pitchFamily="2" charset="0"/>
                <a:cs typeface="NikoshBAN" panose="02000000000000000000" pitchFamily="2" charset="0"/>
              </a:rPr>
              <a:t>তারিখঃ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2715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1500">
        <p15:prstTrans prst="wind"/>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0"/>
                                        <p:tgtEl>
                                          <p:spTgt spid="2">
                                            <p:txEl>
                                              <p:pRg st="0" end="0"/>
                                            </p:txEl>
                                          </p:spTgt>
                                        </p:tgtEl>
                                      </p:cBhvr>
                                    </p:animEffect>
                                    <p:anim calcmode="lin" valueType="num">
                                      <p:cBhvr>
                                        <p:cTn id="8"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2">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0"/>
                                        <p:tgtEl>
                                          <p:spTgt spid="2">
                                            <p:txEl>
                                              <p:pRg st="2" end="2"/>
                                            </p:txEl>
                                          </p:spTgt>
                                        </p:tgtEl>
                                      </p:cBhvr>
                                    </p:animEffect>
                                    <p:anim calcmode="lin" valueType="num">
                                      <p:cBhvr>
                                        <p:cTn id="13" dur="5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5000" fill="hold"/>
                                        <p:tgtEl>
                                          <p:spTgt spid="2">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0"/>
                                        <p:tgtEl>
                                          <p:spTgt spid="2">
                                            <p:txEl>
                                              <p:pRg st="3" end="3"/>
                                            </p:txEl>
                                          </p:spTgt>
                                        </p:tgtEl>
                                      </p:cBhvr>
                                    </p:animEffect>
                                    <p:anim calcmode="lin" valueType="num">
                                      <p:cBhvr>
                                        <p:cTn id="18" dur="5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5000" fill="hold"/>
                                        <p:tgtEl>
                                          <p:spTgt spid="2">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breeze.wav"/>
                                        </p:tgtEl>
                                      </p:cMediaNode>
                                    </p:audio>
                                  </p:sub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0"/>
                                        <p:tgtEl>
                                          <p:spTgt spid="2">
                                            <p:txEl>
                                              <p:pRg st="4" end="4"/>
                                            </p:txEl>
                                          </p:spTgt>
                                        </p:tgtEl>
                                      </p:cBhvr>
                                    </p:animEffect>
                                    <p:anim calcmode="lin" valueType="num">
                                      <p:cBhvr>
                                        <p:cTn id="23" dur="5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5000" fill="hold"/>
                                        <p:tgtEl>
                                          <p:spTgt spid="2">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breeze.wav"/>
                                        </p:tgtEl>
                                      </p:cMediaNode>
                                    </p:audio>
                                  </p:sub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0"/>
                                        <p:tgtEl>
                                          <p:spTgt spid="2">
                                            <p:txEl>
                                              <p:pRg st="5" end="5"/>
                                            </p:txEl>
                                          </p:spTgt>
                                        </p:tgtEl>
                                      </p:cBhvr>
                                    </p:animEffect>
                                    <p:anim calcmode="lin" valueType="num">
                                      <p:cBhvr>
                                        <p:cTn id="28" dur="5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5000" fill="hold"/>
                                        <p:tgtEl>
                                          <p:spTgt spid="2">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breeze.wav"/>
                                        </p:tgtEl>
                                      </p:cMediaNode>
                                    </p:audio>
                                  </p:sub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0"/>
                                        <p:tgtEl>
                                          <p:spTgt spid="2">
                                            <p:txEl>
                                              <p:pRg st="6" end="6"/>
                                            </p:txEl>
                                          </p:spTgt>
                                        </p:tgtEl>
                                      </p:cBhvr>
                                    </p:animEffect>
                                    <p:anim calcmode="lin" valueType="num">
                                      <p:cBhvr>
                                        <p:cTn id="33" dur="5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5000" fill="hold"/>
                                        <p:tgtEl>
                                          <p:spTgt spid="2">
                                            <p:txEl>
                                              <p:pRg st="6" end="6"/>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breeze.wav"/>
                                        </p:tgtEl>
                                      </p:cMediaNode>
                                    </p:audio>
                                  </p:subTnLst>
                                </p:cTn>
                              </p:par>
                              <p:par>
                                <p:cTn id="35" presetID="42"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0"/>
                                        <p:tgtEl>
                                          <p:spTgt spid="2">
                                            <p:txEl>
                                              <p:pRg st="7" end="7"/>
                                            </p:txEl>
                                          </p:spTgt>
                                        </p:tgtEl>
                                      </p:cBhvr>
                                    </p:animEffect>
                                    <p:anim calcmode="lin" valueType="num">
                                      <p:cBhvr>
                                        <p:cTn id="38" dur="5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9" dur="5000" fill="hold"/>
                                        <p:tgtEl>
                                          <p:spTgt spid="2">
                                            <p:txEl>
                                              <p:pRg st="7" end="7"/>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breeze.wav"/>
                                        </p:tgtEl>
                                      </p:cMediaNode>
                                    </p:audio>
                                  </p:subTnLst>
                                </p:cTn>
                              </p:par>
                              <p:par>
                                <p:cTn id="40" presetID="42" presetClass="entr" presetSubtype="0"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0"/>
                                        <p:tgtEl>
                                          <p:spTgt spid="2">
                                            <p:txEl>
                                              <p:pRg st="8" end="8"/>
                                            </p:txEl>
                                          </p:spTgt>
                                        </p:tgtEl>
                                      </p:cBhvr>
                                    </p:animEffect>
                                    <p:anim calcmode="lin" valueType="num">
                                      <p:cBhvr>
                                        <p:cTn id="43" dur="5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4" dur="5000" fill="hold"/>
                                        <p:tgtEl>
                                          <p:spTgt spid="2">
                                            <p:txEl>
                                              <p:pRg st="8" end="8"/>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breeze.wav"/>
                                        </p:tgtEl>
                                      </p:cMediaNode>
                                    </p:audio>
                                  </p:subTnLst>
                                </p:cTn>
                              </p:par>
                              <p:par>
                                <p:cTn id="45" presetID="42" presetClass="entr" presetSubtype="0"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0"/>
                                        <p:tgtEl>
                                          <p:spTgt spid="2">
                                            <p:txEl>
                                              <p:pRg st="9" end="9"/>
                                            </p:txEl>
                                          </p:spTgt>
                                        </p:tgtEl>
                                      </p:cBhvr>
                                    </p:animEffect>
                                    <p:anim calcmode="lin" valueType="num">
                                      <p:cBhvr>
                                        <p:cTn id="48" dur="5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9" dur="5000" fill="hold"/>
                                        <p:tgtEl>
                                          <p:spTgt spid="2">
                                            <p:txEl>
                                              <p:pRg st="9" end="9"/>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231820"/>
            <a:ext cx="11062952" cy="5724644"/>
          </a:xfrm>
          <a:prstGeom prst="rect">
            <a:avLst/>
          </a:prstGeom>
          <a:noFill/>
        </p:spPr>
        <p:txBody>
          <a:bodyPr wrap="square" rtlCol="0">
            <a:spAutoFit/>
          </a:bodyPr>
          <a:lstStyle/>
          <a:p>
            <a:pPr algn="ctr"/>
            <a:r>
              <a:rPr lang="bn-IN" sz="9600" b="1" dirty="0">
                <a:solidFill>
                  <a:srgbClr val="00B050"/>
                </a:solidFill>
                <a:latin typeface="NikoshBAN" panose="02000000000000000000" pitchFamily="2" charset="0"/>
                <a:cs typeface="NikoshBAN" panose="02000000000000000000" pitchFamily="2" charset="0"/>
              </a:rPr>
              <a:t>শিখনফল</a:t>
            </a:r>
          </a:p>
          <a:p>
            <a:r>
              <a:rPr lang="bn-IN" sz="5400" b="1" dirty="0">
                <a:solidFill>
                  <a:srgbClr val="00B050"/>
                </a:solidFill>
                <a:latin typeface="NikoshBAN" panose="02000000000000000000" pitchFamily="2" charset="0"/>
                <a:cs typeface="NikoshBAN" panose="02000000000000000000" pitchFamily="2" charset="0"/>
              </a:rPr>
              <a:t>১।উৎপাদন সম্ভাবনা রেখার ধারনা বলতে পারবে।</a:t>
            </a:r>
          </a:p>
          <a:p>
            <a:r>
              <a:rPr lang="bn-IN" sz="5400" b="1" dirty="0">
                <a:solidFill>
                  <a:srgbClr val="00B050"/>
                </a:solidFill>
                <a:latin typeface="NikoshBAN" panose="02000000000000000000" pitchFamily="2" charset="0"/>
                <a:cs typeface="NikoshBAN" panose="02000000000000000000" pitchFamily="2" charset="0"/>
              </a:rPr>
              <a:t>২।</a:t>
            </a:r>
            <a:r>
              <a:rPr lang="en-US" sz="5400" b="1" dirty="0">
                <a:solidFill>
                  <a:srgbClr val="00B050"/>
                </a:solidFill>
                <a:latin typeface="NikoshBAN" panose="02000000000000000000" pitchFamily="2" charset="0"/>
                <a:cs typeface="NikoshBAN" panose="02000000000000000000" pitchFamily="2" charset="0"/>
              </a:rPr>
              <a:t>নির্বাচন সমস্যা,</a:t>
            </a:r>
            <a:r>
              <a:rPr lang="bn-IN" sz="5400" b="1" dirty="0">
                <a:solidFill>
                  <a:srgbClr val="00B050"/>
                </a:solidFill>
                <a:latin typeface="NikoshBAN" panose="02000000000000000000" pitchFamily="2" charset="0"/>
                <a:cs typeface="NikoshBAN" panose="02000000000000000000" pitchFamily="2" charset="0"/>
              </a:rPr>
              <a:t>উৎপাদন সম্ভাবনা রেখা অংকন </a:t>
            </a:r>
            <a:r>
              <a:rPr lang="en-US" sz="5400" b="1" dirty="0">
                <a:solidFill>
                  <a:srgbClr val="00B050"/>
                </a:solidFill>
                <a:latin typeface="NikoshBAN" panose="02000000000000000000" pitchFamily="2" charset="0"/>
                <a:cs typeface="NikoshBAN" panose="02000000000000000000" pitchFamily="2" charset="0"/>
              </a:rPr>
              <a:t>করে দেখাতে</a:t>
            </a:r>
            <a:r>
              <a:rPr lang="bn-IN" sz="5400" b="1" dirty="0">
                <a:solidFill>
                  <a:srgbClr val="00B050"/>
                </a:solidFill>
                <a:latin typeface="NikoshBAN" panose="02000000000000000000" pitchFamily="2" charset="0"/>
                <a:cs typeface="NikoshBAN" panose="02000000000000000000" pitchFamily="2" charset="0"/>
              </a:rPr>
              <a:t> পারবে।</a:t>
            </a:r>
          </a:p>
          <a:p>
            <a:r>
              <a:rPr lang="bn-IN" sz="5400" b="1" dirty="0">
                <a:solidFill>
                  <a:srgbClr val="00B050"/>
                </a:solidFill>
                <a:latin typeface="NikoshBAN" panose="02000000000000000000" pitchFamily="2" charset="0"/>
                <a:cs typeface="NikoshBAN" panose="02000000000000000000" pitchFamily="2" charset="0"/>
              </a:rPr>
              <a:t>৩।উৎপাদন সম্ভাবনা রেখার সাহায্যে সুযোগ ব্যয় ব্যাখ্যা করতে পারবে।</a:t>
            </a:r>
            <a:endParaRPr lang="en-US" sz="54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436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1250">
        <p15:prstTrans prst="fractur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5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5000"/>
                                        <p:tgtEl>
                                          <p:spTgt spid="2">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cashreg.wav"/>
                                        </p:tgtEl>
                                      </p:cMediaNode>
                                    </p:audio>
                                  </p:sub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5000"/>
                                        <p:tgtEl>
                                          <p:spTgt spid="2">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5000"/>
                                        <p:tgtEl>
                                          <p:spTgt spid="2">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extBox 1"/>
          <p:cNvSpPr txBox="1"/>
          <p:nvPr/>
        </p:nvSpPr>
        <p:spPr>
          <a:xfrm>
            <a:off x="360608" y="180304"/>
            <a:ext cx="11539471" cy="646331"/>
          </a:xfrm>
          <a:prstGeom prst="rect">
            <a:avLst/>
          </a:prstGeom>
          <a:noFill/>
        </p:spPr>
        <p:txBody>
          <a:bodyPr wrap="square" rtlCol="0">
            <a:spAutoFit/>
          </a:bodyPr>
          <a:lstStyle/>
          <a:p>
            <a:pPr algn="ctr"/>
            <a:r>
              <a:rPr lang="bn-IN" sz="3600" b="1" dirty="0">
                <a:solidFill>
                  <a:srgbClr val="00B0F0"/>
                </a:solidFill>
                <a:latin typeface="NikoshBAN" panose="02000000000000000000" pitchFamily="2" charset="0"/>
                <a:cs typeface="NikoshBAN" panose="02000000000000000000" pitchFamily="2" charset="0"/>
              </a:rPr>
              <a:t>উৎপাদন সম্ভাবনা রেখার ধারণা প্রদানকারী অর্থনীতিবিদ</a:t>
            </a:r>
            <a:endParaRPr lang="en-US" sz="3600" b="1"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9973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1000">
        <p15:prstTrans prst="crush"/>
        <p:sndAc>
          <p:stSnd>
            <p:snd r:embed="rId2" name="coin.wav"/>
          </p:stSnd>
        </p:sndAc>
      </p:transition>
    </mc:Choice>
    <mc:Fallback xmlns="">
      <p:transition spd="slow">
        <p:fade/>
        <p:sndAc>
          <p:stSnd>
            <p:snd r:embed="rId5"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181859"/>
          </a:xfrm>
          <a:prstGeom prst="rect">
            <a:avLst/>
          </a:prstGeom>
        </p:spPr>
      </p:pic>
      <p:sp>
        <p:nvSpPr>
          <p:cNvPr id="3" name="TextBox 2"/>
          <p:cNvSpPr txBox="1"/>
          <p:nvPr/>
        </p:nvSpPr>
        <p:spPr>
          <a:xfrm>
            <a:off x="334851" y="6091707"/>
            <a:ext cx="11578107" cy="830997"/>
          </a:xfrm>
          <a:prstGeom prst="rect">
            <a:avLst/>
          </a:prstGeom>
          <a:noFill/>
        </p:spPr>
        <p:txBody>
          <a:bodyPr wrap="square" rtlCol="0">
            <a:spAutoFit/>
          </a:bodyPr>
          <a:lstStyle/>
          <a:p>
            <a:pPr algn="ctr"/>
            <a:r>
              <a:rPr lang="en-US" sz="4800" b="1" dirty="0"/>
              <a:t>Professor R. G. </a:t>
            </a:r>
            <a:r>
              <a:rPr lang="en-US" sz="4800" b="1" dirty="0" err="1"/>
              <a:t>Lipsey</a:t>
            </a:r>
            <a:endParaRPr lang="en-US" sz="4800" b="1" dirty="0"/>
          </a:p>
        </p:txBody>
      </p:sp>
    </p:spTree>
    <p:extLst>
      <p:ext uri="{BB962C8B-B14F-4D97-AF65-F5344CB8AC3E}">
        <p14:creationId xmlns:p14="http://schemas.microsoft.com/office/powerpoint/2010/main" val="3162355033"/>
      </p:ext>
    </p:extLst>
  </p:cSld>
  <p:clrMapOvr>
    <a:masterClrMapping/>
  </p:clrMapOvr>
  <mc:AlternateContent xmlns:mc="http://schemas.openxmlformats.org/markup-compatibility/2006" xmlns:p14="http://schemas.microsoft.com/office/powerpoint/2010/main">
    <mc:Choice Requires="p14">
      <p:transition spd="slow" p14:dur="6250">
        <p14:warp dir="in"/>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487" y="193183"/>
            <a:ext cx="11513713" cy="707886"/>
          </a:xfrm>
          <a:prstGeom prst="rect">
            <a:avLst/>
          </a:prstGeom>
          <a:noFill/>
        </p:spPr>
        <p:txBody>
          <a:bodyPr wrap="square" rtlCol="0">
            <a:spAutoFit/>
          </a:bodyPr>
          <a:lstStyle/>
          <a:p>
            <a:r>
              <a:rPr lang="bn-IN" sz="4000" b="1" dirty="0">
                <a:solidFill>
                  <a:srgbClr val="C00000"/>
                </a:solidFill>
                <a:latin typeface="NikoshBAN" panose="02000000000000000000" pitchFamily="2" charset="0"/>
                <a:cs typeface="NikoshBAN" panose="02000000000000000000" pitchFamily="2" charset="0"/>
              </a:rPr>
              <a:t>উৎপাদন সম্ভাবনা রেখা (</a:t>
            </a:r>
            <a:r>
              <a:rPr lang="en-US" sz="4000" b="1" dirty="0">
                <a:solidFill>
                  <a:srgbClr val="C00000"/>
                </a:solidFill>
                <a:latin typeface="NikoshBAN" panose="02000000000000000000" pitchFamily="2" charset="0"/>
                <a:cs typeface="NikoshBAN" panose="02000000000000000000" pitchFamily="2" charset="0"/>
              </a:rPr>
              <a:t>Production Possibility Curve)</a:t>
            </a:r>
          </a:p>
        </p:txBody>
      </p:sp>
      <p:sp>
        <p:nvSpPr>
          <p:cNvPr id="3" name="TextBox 2"/>
          <p:cNvSpPr txBox="1"/>
          <p:nvPr/>
        </p:nvSpPr>
        <p:spPr>
          <a:xfrm>
            <a:off x="528034" y="1030310"/>
            <a:ext cx="11243256" cy="3970318"/>
          </a:xfrm>
          <a:prstGeom prst="rect">
            <a:avLst/>
          </a:prstGeom>
          <a:noFill/>
        </p:spPr>
        <p:txBody>
          <a:bodyPr wrap="square" rtlCol="0">
            <a:spAutoFit/>
          </a:bodyPr>
          <a:lstStyle/>
          <a:p>
            <a:r>
              <a:rPr lang="bn-IN" sz="2800" b="1" dirty="0">
                <a:latin typeface="NikoshBAN" panose="02000000000000000000" pitchFamily="2" charset="0"/>
                <a:cs typeface="NikoshBAN" panose="02000000000000000000" pitchFamily="2" charset="0"/>
              </a:rPr>
              <a:t>উৎপাদন সম্ভাবনা রেখা হলো এমন একটি রেখা, যে রেখার বিভিন্ন বিন্দুতে নির্দিষ্ট পরিমাণ সম্পদ ও চলতি সাপেক্ষে দুটি উৎপন্ন দ্রব্যের সম্ভব্য বিভিন্ন সংমিশ্রন নির্দেশ করে।</a:t>
            </a:r>
          </a:p>
          <a:p>
            <a:r>
              <a:rPr lang="bn-IN" sz="2800" b="1" dirty="0">
                <a:latin typeface="NikoshBAN" panose="02000000000000000000" pitchFamily="2" charset="0"/>
                <a:cs typeface="NikoshBAN" panose="02000000000000000000" pitchFamily="2" charset="0"/>
              </a:rPr>
              <a:t>অধ্যাপক আর,জি,লিপসি এর মতে, “উৎপাদন রেখা হলো এমন একটি রেখা, যে রেখা সম্পদের পুর্ণব্যবহারের মাধ্যমে বিভিন্ন দ্রব্যের এরুপ বিকল্প সমন্বয়সমুহ উপস্থাপন করে,যা অর্জন করা সম্ভব।”</a:t>
            </a:r>
            <a:endParaRPr lang="en-US" sz="2800" b="1" dirty="0">
              <a:latin typeface="NikoshBAN" panose="02000000000000000000" pitchFamily="2" charset="0"/>
              <a:cs typeface="NikoshBAN" panose="02000000000000000000" pitchFamily="2" charset="0"/>
            </a:endParaRPr>
          </a:p>
          <a:p>
            <a:r>
              <a:rPr lang="bn-IN" sz="2800" b="1" dirty="0">
                <a:latin typeface="NikoshBAN" panose="02000000000000000000" pitchFamily="2" charset="0"/>
                <a:cs typeface="NikoshBAN" panose="02000000000000000000" pitchFamily="2" charset="0"/>
              </a:rPr>
              <a:t>অর্থনীতিবিদ পল,এ,স্যামুয়েলসনের মতে, “স্থির প্রযুক্তিগত জ্ঞান ও প্রাপ্তব্য উৎপাদনের সাহায্যে অর্থনীতিতে অর্জিত সর্বোচ্চ উৎপাদনের পরিমানসমুহ উৎপাদন সম্ভাবনা রেখা নির্দেশ করে।”</a:t>
            </a:r>
          </a:p>
          <a:p>
            <a:r>
              <a:rPr lang="bn-IN" sz="2800" b="1" dirty="0">
                <a:latin typeface="NikoshBAN" panose="02000000000000000000" pitchFamily="2" charset="0"/>
                <a:cs typeface="NikoshBAN" panose="02000000000000000000" pitchFamily="2" charset="0"/>
              </a:rPr>
              <a:t>সুতরাং উৎপাদন সম্ভাবনা রেখা এমন একটি বিন্দুর সঞ্চারপথ যা কোন সমাজের বিদ্যমান সম্পদের দুষ্প্রাপ্যতা ও অভাবের নির্বাচন সাপেক্ষে উৎপাদনযোগ্য দুটি দ্রব্যের সকল সম্ভাব্য সংমিশ্রণ নির্দেশ করে। এ রেখাকে অর্জনযোগ্যতার সীমানা রেখাও বলে।</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9016707"/>
      </p:ext>
    </p:extLst>
  </p:cSld>
  <p:clrMapOvr>
    <a:masterClrMapping/>
  </p:clrMapOvr>
  <mc:AlternateContent xmlns:mc="http://schemas.openxmlformats.org/markup-compatibility/2006" xmlns:p14="http://schemas.microsoft.com/office/powerpoint/2010/main">
    <mc:Choice Requires="p14">
      <p:transition spd="slow" p14:dur="10500">
        <p14:honeycomb/>
        <p:sndAc>
          <p:stSnd>
            <p:snd r:embed="rId2" name="hammer.wav"/>
          </p:stSnd>
        </p:sndAc>
      </p:transition>
    </mc:Choice>
    <mc:Fallback xmlns="">
      <p:transition spd="slow">
        <p:fade/>
        <p:sndAc>
          <p:stSnd>
            <p:snd r:embed="rId7"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coin.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3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drumroll.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7566" y="811369"/>
            <a:ext cx="6014434" cy="6046631"/>
          </a:xfrm>
          <a:prstGeom prst="rect">
            <a:avLst/>
          </a:prstGeom>
          <a:ln>
            <a:solidFill>
              <a:schemeClr val="tx1"/>
            </a:solidFill>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11369"/>
            <a:ext cx="6030059" cy="6046631"/>
          </a:xfrm>
          <a:prstGeom prst="rect">
            <a:avLst/>
          </a:prstGeom>
        </p:spPr>
      </p:pic>
      <p:sp>
        <p:nvSpPr>
          <p:cNvPr id="4" name="TextBox 3"/>
          <p:cNvSpPr txBox="1"/>
          <p:nvPr/>
        </p:nvSpPr>
        <p:spPr>
          <a:xfrm>
            <a:off x="260324" y="0"/>
            <a:ext cx="11539470" cy="830997"/>
          </a:xfrm>
          <a:prstGeom prst="rect">
            <a:avLst/>
          </a:prstGeom>
          <a:noFill/>
        </p:spPr>
        <p:txBody>
          <a:bodyPr wrap="square" rtlCol="0">
            <a:spAutoFit/>
          </a:bodyPr>
          <a:lstStyle/>
          <a:p>
            <a:pPr algn="ctr"/>
            <a:r>
              <a:rPr lang="en-US" sz="4800" b="1" dirty="0" err="1">
                <a:solidFill>
                  <a:srgbClr val="660066"/>
                </a:solidFill>
                <a:latin typeface="NikoshBAN" panose="02000000000000000000" pitchFamily="2" charset="0"/>
                <a:cs typeface="NikoshBAN" panose="02000000000000000000" pitchFamily="2" charset="0"/>
              </a:rPr>
              <a:t>পাটের</a:t>
            </a:r>
            <a:r>
              <a:rPr lang="en-US" sz="4800" b="1" dirty="0">
                <a:solidFill>
                  <a:srgbClr val="660066"/>
                </a:solidFill>
                <a:latin typeface="NikoshBAN" panose="02000000000000000000" pitchFamily="2" charset="0"/>
                <a:cs typeface="NikoshBAN" panose="02000000000000000000" pitchFamily="2" charset="0"/>
              </a:rPr>
              <a:t> </a:t>
            </a:r>
            <a:r>
              <a:rPr lang="en-US" sz="4800" b="1" dirty="0" err="1">
                <a:solidFill>
                  <a:srgbClr val="660066"/>
                </a:solidFill>
                <a:latin typeface="NikoshBAN" panose="02000000000000000000" pitchFamily="2" charset="0"/>
                <a:cs typeface="NikoshBAN" panose="02000000000000000000" pitchFamily="2" charset="0"/>
              </a:rPr>
              <a:t>পরিবর্তে</a:t>
            </a:r>
            <a:r>
              <a:rPr lang="en-US" sz="4800" b="1" dirty="0">
                <a:solidFill>
                  <a:srgbClr val="660066"/>
                </a:solidFill>
                <a:latin typeface="NikoshBAN" panose="02000000000000000000" pitchFamily="2" charset="0"/>
                <a:cs typeface="NikoshBAN" panose="02000000000000000000" pitchFamily="2" charset="0"/>
              </a:rPr>
              <a:t> </a:t>
            </a:r>
            <a:r>
              <a:rPr lang="en-US" sz="4800" b="1" dirty="0" err="1">
                <a:solidFill>
                  <a:srgbClr val="660066"/>
                </a:solidFill>
                <a:latin typeface="NikoshBAN" panose="02000000000000000000" pitchFamily="2" charset="0"/>
                <a:cs typeface="NikoshBAN" panose="02000000000000000000" pitchFamily="2" charset="0"/>
              </a:rPr>
              <a:t>ধান</a:t>
            </a:r>
            <a:r>
              <a:rPr lang="en-US" sz="4800" b="1" dirty="0">
                <a:solidFill>
                  <a:srgbClr val="660066"/>
                </a:solidFill>
                <a:latin typeface="NikoshBAN" panose="02000000000000000000" pitchFamily="2" charset="0"/>
                <a:cs typeface="NikoshBAN" panose="02000000000000000000" pitchFamily="2" charset="0"/>
              </a:rPr>
              <a:t> </a:t>
            </a:r>
            <a:r>
              <a:rPr lang="en-US" sz="4800" b="1" dirty="0" err="1">
                <a:solidFill>
                  <a:srgbClr val="660066"/>
                </a:solidFill>
                <a:latin typeface="NikoshBAN" panose="02000000000000000000" pitchFamily="2" charset="0"/>
                <a:cs typeface="NikoshBAN" panose="02000000000000000000" pitchFamily="2" charset="0"/>
              </a:rPr>
              <a:t>অথবা</a:t>
            </a:r>
            <a:r>
              <a:rPr lang="en-US" sz="4800" b="1" dirty="0">
                <a:solidFill>
                  <a:srgbClr val="660066"/>
                </a:solidFill>
                <a:latin typeface="NikoshBAN" panose="02000000000000000000" pitchFamily="2" charset="0"/>
                <a:cs typeface="NikoshBAN" panose="02000000000000000000" pitchFamily="2" charset="0"/>
              </a:rPr>
              <a:t> </a:t>
            </a:r>
            <a:r>
              <a:rPr lang="en-US" sz="4800" b="1" dirty="0" err="1">
                <a:solidFill>
                  <a:srgbClr val="660066"/>
                </a:solidFill>
                <a:latin typeface="NikoshBAN" panose="02000000000000000000" pitchFamily="2" charset="0"/>
                <a:cs typeface="NikoshBAN" panose="02000000000000000000" pitchFamily="2" charset="0"/>
              </a:rPr>
              <a:t>ধানের</a:t>
            </a:r>
            <a:r>
              <a:rPr lang="en-US" sz="4800" b="1" dirty="0">
                <a:solidFill>
                  <a:srgbClr val="660066"/>
                </a:solidFill>
                <a:latin typeface="NikoshBAN" panose="02000000000000000000" pitchFamily="2" charset="0"/>
                <a:cs typeface="NikoshBAN" panose="02000000000000000000" pitchFamily="2" charset="0"/>
              </a:rPr>
              <a:t> </a:t>
            </a:r>
            <a:r>
              <a:rPr lang="en-US" sz="4800" b="1" dirty="0" err="1">
                <a:solidFill>
                  <a:srgbClr val="660066"/>
                </a:solidFill>
                <a:latin typeface="NikoshBAN" panose="02000000000000000000" pitchFamily="2" charset="0"/>
                <a:cs typeface="NikoshBAN" panose="02000000000000000000" pitchFamily="2" charset="0"/>
              </a:rPr>
              <a:t>পরিবর্তে</a:t>
            </a:r>
            <a:r>
              <a:rPr lang="en-US" sz="4800" b="1" dirty="0">
                <a:solidFill>
                  <a:srgbClr val="660066"/>
                </a:solidFill>
                <a:latin typeface="NikoshBAN" panose="02000000000000000000" pitchFamily="2" charset="0"/>
                <a:cs typeface="NikoshBAN" panose="02000000000000000000" pitchFamily="2" charset="0"/>
              </a:rPr>
              <a:t> </a:t>
            </a:r>
            <a:r>
              <a:rPr lang="en-US" sz="4800" b="1" dirty="0" err="1">
                <a:solidFill>
                  <a:srgbClr val="660066"/>
                </a:solidFill>
                <a:latin typeface="NikoshBAN" panose="02000000000000000000" pitchFamily="2" charset="0"/>
                <a:cs typeface="NikoshBAN" panose="02000000000000000000" pitchFamily="2" charset="0"/>
              </a:rPr>
              <a:t>পাট</a:t>
            </a:r>
            <a:r>
              <a:rPr lang="en-US" sz="4800" b="1" dirty="0">
                <a:solidFill>
                  <a:srgbClr val="660066"/>
                </a:solidFill>
                <a:latin typeface="NikoshBAN" panose="02000000000000000000" pitchFamily="2" charset="0"/>
                <a:cs typeface="NikoshBAN" panose="02000000000000000000" pitchFamily="2" charset="0"/>
              </a:rPr>
              <a:t> </a:t>
            </a:r>
            <a:r>
              <a:rPr lang="en-US" sz="4800" b="1" dirty="0" err="1">
                <a:solidFill>
                  <a:srgbClr val="660066"/>
                </a:solidFill>
                <a:latin typeface="NikoshBAN" panose="02000000000000000000" pitchFamily="2" charset="0"/>
                <a:cs typeface="NikoshBAN" panose="02000000000000000000" pitchFamily="2" charset="0"/>
              </a:rPr>
              <a:t>উৎপাদন</a:t>
            </a:r>
            <a:endParaRPr lang="en-US" sz="4800" b="1" dirty="0">
              <a:solidFill>
                <a:srgbClr val="66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49417073"/>
      </p:ext>
    </p:extLst>
  </p:cSld>
  <p:clrMapOvr>
    <a:masterClrMapping/>
  </p:clrMapOvr>
  <mc:AlternateContent xmlns:mc="http://schemas.openxmlformats.org/markup-compatibility/2006" xmlns:p14="http://schemas.microsoft.com/office/powerpoint/2010/main">
    <mc:Choice Requires="p14">
      <p:transition spd="slow" p14:dur="10000">
        <p:randomBar dir="vert"/>
        <p:sndAc>
          <p:stSnd>
            <p:snd r:embed="rId2" name="arrow.wav"/>
          </p:stSnd>
        </p:sndAc>
      </p:transition>
    </mc:Choice>
    <mc:Fallback xmlns="">
      <p:transition spd="slow">
        <p:randomBar dir="vert"/>
        <p:sndAc>
          <p:stSnd>
            <p:snd r:embed="rId8"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30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4" name="push.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3000" fill="hold"/>
                                        <p:tgtEl>
                                          <p:spTgt spid="2"/>
                                        </p:tgtEl>
                                        <p:attrNameLst>
                                          <p:attrName>ppt_w</p:attrName>
                                        </p:attrNameLst>
                                      </p:cBhvr>
                                      <p:tavLst>
                                        <p:tav tm="0">
                                          <p:val>
                                            <p:fltVal val="0"/>
                                          </p:val>
                                        </p:tav>
                                        <p:tav tm="100000">
                                          <p:val>
                                            <p:strVal val="#ppt_w"/>
                                          </p:val>
                                        </p:tav>
                                      </p:tavLst>
                                    </p:anim>
                                    <p:anim calcmode="lin" valueType="num">
                                      <p:cBhvr>
                                        <p:cTn id="19" dur="3000" fill="hold"/>
                                        <p:tgtEl>
                                          <p:spTgt spid="2"/>
                                        </p:tgtEl>
                                        <p:attrNameLst>
                                          <p:attrName>ppt_h</p:attrName>
                                        </p:attrNameLst>
                                      </p:cBhvr>
                                      <p:tavLst>
                                        <p:tav tm="0">
                                          <p:val>
                                            <p:fltVal val="0"/>
                                          </p:val>
                                        </p:tav>
                                        <p:tav tm="100000">
                                          <p:val>
                                            <p:strVal val="#ppt_h"/>
                                          </p:val>
                                        </p:tav>
                                      </p:tavLst>
                                    </p:anim>
                                    <p:animEffect transition="in" filter="fade">
                                      <p:cBhvr>
                                        <p:cTn id="20" dur="3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093" y="180304"/>
            <a:ext cx="11590986" cy="1138773"/>
          </a:xfrm>
          <a:prstGeom prst="rect">
            <a:avLst/>
          </a:prstGeom>
          <a:noFill/>
        </p:spPr>
        <p:txBody>
          <a:bodyPr wrap="square" rtlCol="0">
            <a:spAutoFit/>
          </a:bodyPr>
          <a:lstStyle/>
          <a:p>
            <a:r>
              <a:rPr lang="bn-IN" sz="4000" b="1" dirty="0">
                <a:solidFill>
                  <a:srgbClr val="00B050"/>
                </a:solidFill>
                <a:latin typeface="NikoshBAN" panose="02000000000000000000" pitchFamily="2" charset="0"/>
                <a:cs typeface="NikoshBAN" panose="02000000000000000000" pitchFamily="2" charset="0"/>
              </a:rPr>
              <a:t>উৎপাদন সম্ভাবনা সুচিঃ </a:t>
            </a:r>
            <a:r>
              <a:rPr lang="bn-IN" sz="2800" b="1" dirty="0">
                <a:solidFill>
                  <a:srgbClr val="00B0F0"/>
                </a:solidFill>
                <a:latin typeface="NikoshBAN" panose="02000000000000000000" pitchFamily="2" charset="0"/>
                <a:cs typeface="NikoshBAN" panose="02000000000000000000" pitchFamily="2" charset="0"/>
              </a:rPr>
              <a:t>দুটি দ্রব্যের উৎপাদনের সম্ভাবনার পরিমাণ ও সংমিশ্রন তালিকার সাহায্যে দেখানো হলে তাকে উৎপাদন সম্ভাবনা সুচি বলে। নীচে একটি উৎপাদন সম্ভাবনা সুচি দেখানো হলো।</a:t>
            </a:r>
            <a:endParaRPr lang="en-US" sz="2800" b="1" dirty="0">
              <a:solidFill>
                <a:srgbClr val="00B0F0"/>
              </a:solidFill>
              <a:latin typeface="NikoshBAN" panose="02000000000000000000" pitchFamily="2" charset="0"/>
              <a:cs typeface="NikoshBAN" panose="02000000000000000000" pitchFamily="2" charset="0"/>
            </a:endParaRPr>
          </a:p>
        </p:txBody>
      </p:sp>
      <p:sp>
        <p:nvSpPr>
          <p:cNvPr id="3" name="TextBox 2"/>
          <p:cNvSpPr txBox="1"/>
          <p:nvPr/>
        </p:nvSpPr>
        <p:spPr>
          <a:xfrm>
            <a:off x="2653048" y="1749964"/>
            <a:ext cx="5782614" cy="707886"/>
          </a:xfrm>
          <a:prstGeom prst="rect">
            <a:avLst/>
          </a:prstGeom>
          <a:noFill/>
        </p:spPr>
        <p:txBody>
          <a:bodyPr wrap="square" rtlCol="0">
            <a:spAutoFit/>
          </a:bodyPr>
          <a:lstStyle/>
          <a:p>
            <a:pPr algn="ctr"/>
            <a:r>
              <a:rPr lang="bn-IN" sz="4000" b="1" dirty="0">
                <a:solidFill>
                  <a:srgbClr val="002060"/>
                </a:solidFill>
                <a:latin typeface="NikoshBAN" panose="02000000000000000000" pitchFamily="2" charset="0"/>
                <a:cs typeface="NikoshBAN" panose="02000000000000000000" pitchFamily="2" charset="0"/>
              </a:rPr>
              <a:t>উৎপাদন সম্ভাবনা সুচিঃ</a:t>
            </a:r>
            <a:endParaRPr lang="en-US" sz="4000" b="1" dirty="0">
              <a:solidFill>
                <a:srgbClr val="002060"/>
              </a:solidFill>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90620454"/>
              </p:ext>
            </p:extLst>
          </p:nvPr>
        </p:nvGraphicFramePr>
        <p:xfrm>
          <a:off x="592428" y="2316178"/>
          <a:ext cx="10921283" cy="4369888"/>
        </p:xfrm>
        <a:graphic>
          <a:graphicData uri="http://schemas.openxmlformats.org/drawingml/2006/table">
            <a:tbl>
              <a:tblPr firstRow="1" bandRow="1">
                <a:tableStyleId>{5C22544A-7EE6-4342-B048-85BDC9FD1C3A}</a:tableStyleId>
              </a:tblPr>
              <a:tblGrid>
                <a:gridCol w="2821461">
                  <a:extLst>
                    <a:ext uri="{9D8B030D-6E8A-4147-A177-3AD203B41FA5}">
                      <a16:colId xmlns:a16="http://schemas.microsoft.com/office/drawing/2014/main" val="51729159"/>
                    </a:ext>
                  </a:extLst>
                </a:gridCol>
                <a:gridCol w="4049911">
                  <a:extLst>
                    <a:ext uri="{9D8B030D-6E8A-4147-A177-3AD203B41FA5}">
                      <a16:colId xmlns:a16="http://schemas.microsoft.com/office/drawing/2014/main" val="2144936424"/>
                    </a:ext>
                  </a:extLst>
                </a:gridCol>
                <a:gridCol w="4049911">
                  <a:extLst>
                    <a:ext uri="{9D8B030D-6E8A-4147-A177-3AD203B41FA5}">
                      <a16:colId xmlns:a16="http://schemas.microsoft.com/office/drawing/2014/main" val="2247133441"/>
                    </a:ext>
                  </a:extLst>
                </a:gridCol>
              </a:tblGrid>
              <a:tr h="832191">
                <a:tc>
                  <a:txBody>
                    <a:bodyPr/>
                    <a:lstStyle/>
                    <a:p>
                      <a:pPr algn="ctr"/>
                      <a:r>
                        <a:rPr lang="en-US" sz="4000" b="1" dirty="0">
                          <a:solidFill>
                            <a:srgbClr val="C00000"/>
                          </a:solidFill>
                          <a:latin typeface="NikoshBAN" panose="02000000000000000000" pitchFamily="2" charset="0"/>
                          <a:cs typeface="NikoshBAN" panose="02000000000000000000" pitchFamily="2" charset="0"/>
                        </a:rPr>
                        <a:t>উৎপাদন</a:t>
                      </a:r>
                      <a:r>
                        <a:rPr lang="en-US" sz="3200" b="1" baseline="0" dirty="0">
                          <a:solidFill>
                            <a:srgbClr val="C00000"/>
                          </a:solidFill>
                          <a:latin typeface="NikoshBAN" panose="02000000000000000000" pitchFamily="2" charset="0"/>
                          <a:cs typeface="NikoshBAN" panose="02000000000000000000" pitchFamily="2" charset="0"/>
                        </a:rPr>
                        <a:t> </a:t>
                      </a:r>
                      <a:r>
                        <a:rPr lang="bn-IN" sz="3200" b="1" dirty="0">
                          <a:solidFill>
                            <a:srgbClr val="C00000"/>
                          </a:solidFill>
                          <a:latin typeface="NikoshBAN" panose="02000000000000000000" pitchFamily="2" charset="0"/>
                          <a:cs typeface="NikoshBAN" panose="02000000000000000000" pitchFamily="2" charset="0"/>
                        </a:rPr>
                        <a:t>সংমিশ্রণ</a:t>
                      </a:r>
                      <a:endParaRPr lang="en-US" sz="3200" b="1"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IN" sz="4000" b="1" dirty="0">
                          <a:solidFill>
                            <a:srgbClr val="C00000"/>
                          </a:solidFill>
                          <a:latin typeface="NikoshBAN" panose="02000000000000000000" pitchFamily="2" charset="0"/>
                          <a:cs typeface="NikoshBAN" panose="02000000000000000000" pitchFamily="2" charset="0"/>
                        </a:rPr>
                        <a:t>ধান ( </a:t>
                      </a:r>
                      <a:r>
                        <a:rPr lang="en-US" sz="4000" b="1" dirty="0">
                          <a:solidFill>
                            <a:srgbClr val="C00000"/>
                          </a:solidFill>
                          <a:latin typeface="NikoshBAN" panose="02000000000000000000" pitchFamily="2" charset="0"/>
                          <a:cs typeface="NikoshBAN" panose="02000000000000000000" pitchFamily="2" charset="0"/>
                        </a:rPr>
                        <a:t>X</a:t>
                      </a:r>
                      <a:r>
                        <a:rPr lang="en-US" sz="4000" b="1" baseline="0" dirty="0">
                          <a:solidFill>
                            <a:srgbClr val="C00000"/>
                          </a:solidFill>
                          <a:latin typeface="NikoshBAN" panose="02000000000000000000" pitchFamily="2" charset="0"/>
                          <a:cs typeface="NikoshBAN" panose="02000000000000000000" pitchFamily="2" charset="0"/>
                        </a:rPr>
                        <a:t> )                 </a:t>
                      </a:r>
                      <a:r>
                        <a:rPr lang="bn-IN" sz="4000" b="1" dirty="0">
                          <a:solidFill>
                            <a:srgbClr val="C00000"/>
                          </a:solidFill>
                          <a:latin typeface="NikoshBAN" panose="02000000000000000000" pitchFamily="2" charset="0"/>
                          <a:cs typeface="NikoshBAN" panose="02000000000000000000" pitchFamily="2" charset="0"/>
                        </a:rPr>
                        <a:t>(</a:t>
                      </a:r>
                      <a:r>
                        <a:rPr lang="bn-IN" sz="4000" b="1" baseline="0" dirty="0">
                          <a:solidFill>
                            <a:srgbClr val="C00000"/>
                          </a:solidFill>
                          <a:latin typeface="NikoshBAN" panose="02000000000000000000" pitchFamily="2" charset="0"/>
                          <a:cs typeface="NikoshBAN" panose="02000000000000000000" pitchFamily="2" charset="0"/>
                        </a:rPr>
                        <a:t>মণ)</a:t>
                      </a:r>
                      <a:endParaRPr lang="en-US" sz="4000" b="1"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IN" sz="4000" b="1" dirty="0">
                          <a:solidFill>
                            <a:srgbClr val="C00000"/>
                          </a:solidFill>
                          <a:latin typeface="NikoshBAN" panose="02000000000000000000" pitchFamily="2" charset="0"/>
                          <a:cs typeface="NikoshBAN" panose="02000000000000000000" pitchFamily="2" charset="0"/>
                        </a:rPr>
                        <a:t>পাট</a:t>
                      </a:r>
                      <a:r>
                        <a:rPr lang="en-US" sz="4000" b="1" dirty="0">
                          <a:solidFill>
                            <a:srgbClr val="C00000"/>
                          </a:solidFill>
                          <a:latin typeface="NikoshBAN" panose="02000000000000000000" pitchFamily="2" charset="0"/>
                          <a:cs typeface="NikoshBAN" panose="02000000000000000000" pitchFamily="2" charset="0"/>
                        </a:rPr>
                        <a:t> (Y)  </a:t>
                      </a:r>
                    </a:p>
                    <a:p>
                      <a:pPr algn="ctr"/>
                      <a:r>
                        <a:rPr lang="bn-IN" sz="4000" b="1" dirty="0">
                          <a:solidFill>
                            <a:srgbClr val="C00000"/>
                          </a:solidFill>
                          <a:latin typeface="NikoshBAN" panose="02000000000000000000" pitchFamily="2" charset="0"/>
                          <a:cs typeface="NikoshBAN" panose="02000000000000000000" pitchFamily="2" charset="0"/>
                        </a:rPr>
                        <a:t>(মণ)</a:t>
                      </a:r>
                      <a:endParaRPr lang="en-US" sz="4000" b="1" dirty="0">
                        <a:solidFill>
                          <a:srgbClr val="C00000"/>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414681"/>
                  </a:ext>
                </a:extLst>
              </a:tr>
              <a:tr h="764812">
                <a:tc>
                  <a:txBody>
                    <a:bodyPr/>
                    <a:lstStyle/>
                    <a:p>
                      <a:pPr algn="ctr"/>
                      <a:r>
                        <a:rPr lang="en-US" sz="4000" b="1"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IN" sz="4000" b="1" dirty="0">
                          <a:solidFill>
                            <a:schemeClr val="tx1"/>
                          </a:solidFill>
                        </a:rPr>
                        <a:t>০</a:t>
                      </a:r>
                      <a:endParaRPr lang="en-US"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IN" sz="4000" b="1" dirty="0">
                          <a:solidFill>
                            <a:schemeClr val="tx1"/>
                          </a:solidFill>
                        </a:rPr>
                        <a:t>৫০</a:t>
                      </a:r>
                      <a:endParaRPr lang="en-US"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187952"/>
                  </a:ext>
                </a:extLst>
              </a:tr>
              <a:tr h="764812">
                <a:tc>
                  <a:txBody>
                    <a:bodyPr/>
                    <a:lstStyle/>
                    <a:p>
                      <a:pPr algn="ctr"/>
                      <a:r>
                        <a:rPr lang="en-US" sz="4000" b="1"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IN" sz="4000" b="1" dirty="0">
                          <a:solidFill>
                            <a:schemeClr val="tx1"/>
                          </a:solidFill>
                        </a:rPr>
                        <a:t>২৫</a:t>
                      </a:r>
                      <a:endParaRPr lang="en-US"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IN" sz="4000" b="1" dirty="0">
                          <a:solidFill>
                            <a:schemeClr val="tx1"/>
                          </a:solidFill>
                        </a:rPr>
                        <a:t>৪০</a:t>
                      </a:r>
                      <a:endParaRPr lang="en-US"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660166"/>
                  </a:ext>
                </a:extLst>
              </a:tr>
              <a:tr h="764812">
                <a:tc>
                  <a:txBody>
                    <a:bodyPr/>
                    <a:lstStyle/>
                    <a:p>
                      <a:pPr algn="ctr"/>
                      <a:r>
                        <a:rPr lang="en-US" sz="4000" b="1"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IN" sz="4000" b="1" dirty="0">
                          <a:solidFill>
                            <a:schemeClr val="tx1"/>
                          </a:solidFill>
                        </a:rPr>
                        <a:t>৪০</a:t>
                      </a:r>
                      <a:endParaRPr lang="en-US"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IN" sz="4000" b="1" dirty="0">
                          <a:solidFill>
                            <a:schemeClr val="tx1"/>
                          </a:solidFill>
                        </a:rPr>
                        <a:t>২৫</a:t>
                      </a:r>
                      <a:endParaRPr lang="en-US"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0099838"/>
                  </a:ext>
                </a:extLst>
              </a:tr>
              <a:tr h="764812">
                <a:tc>
                  <a:txBody>
                    <a:bodyPr/>
                    <a:lstStyle/>
                    <a:p>
                      <a:pPr algn="ctr"/>
                      <a:r>
                        <a:rPr lang="en-US" sz="4000" b="1"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IN" sz="4000" b="1" dirty="0">
                          <a:solidFill>
                            <a:schemeClr val="tx1"/>
                          </a:solidFill>
                        </a:rPr>
                        <a:t>৫০</a:t>
                      </a:r>
                      <a:endParaRPr lang="en-US"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bn-IN" sz="4000" b="1" dirty="0">
                          <a:solidFill>
                            <a:schemeClr val="tx1"/>
                          </a:solidFill>
                        </a:rPr>
                        <a:t>০</a:t>
                      </a:r>
                      <a:endParaRPr lang="en-US" sz="4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315891"/>
                  </a:ext>
                </a:extLst>
              </a:tr>
            </a:tbl>
          </a:graphicData>
        </a:graphic>
      </p:graphicFrame>
    </p:spTree>
    <p:extLst>
      <p:ext uri="{BB962C8B-B14F-4D97-AF65-F5344CB8AC3E}">
        <p14:creationId xmlns:p14="http://schemas.microsoft.com/office/powerpoint/2010/main" val="226215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9250">
        <p15:prstTrans prst="airplane"/>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0"/>
                                        <p:tgtEl>
                                          <p:spTgt spid="2">
                                            <p:txEl>
                                              <p:pRg st="0" end="0"/>
                                            </p:txEl>
                                          </p:spTgt>
                                        </p:tgtEl>
                                      </p:cBhvr>
                                    </p:animEffect>
                                    <p:anim calcmode="lin" valueType="num">
                                      <p:cBhvr>
                                        <p:cTn id="8"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2">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hammer.wav"/>
                                        </p:tgtEl>
                                      </p:cMediaNode>
                                    </p:audio>
                                  </p:sub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5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TotalTime>
  <Words>907</Words>
  <Application>Microsoft Office PowerPoint</Application>
  <PresentationFormat>Widescreen</PresentationFormat>
  <Paragraphs>123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SAKIB</dc:creator>
  <cp:lastModifiedBy>SAKIB</cp:lastModifiedBy>
  <cp:revision>254</cp:revision>
  <dcterms:created xsi:type="dcterms:W3CDTF">2020-03-28T14:09:39Z</dcterms:created>
  <dcterms:modified xsi:type="dcterms:W3CDTF">2020-04-07T10:02:50Z</dcterms:modified>
</cp:coreProperties>
</file>