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0" r:id="rId4"/>
    <p:sldId id="257" r:id="rId5"/>
    <p:sldId id="258" r:id="rId6"/>
    <p:sldId id="267" r:id="rId7"/>
    <p:sldId id="275" r:id="rId8"/>
    <p:sldId id="269" r:id="rId9"/>
    <p:sldId id="270" r:id="rId10"/>
    <p:sldId id="268" r:id="rId11"/>
    <p:sldId id="259" r:id="rId12"/>
    <p:sldId id="264" r:id="rId13"/>
    <p:sldId id="261" r:id="rId14"/>
    <p:sldId id="263" r:id="rId15"/>
    <p:sldId id="265"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86ECB0-A3EA-42E1-8D62-F685866CCD87}"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28BFB-7934-4BDC-809C-A4B21BD2BB03}" type="slidenum">
              <a:rPr lang="en-US" smtClean="0"/>
              <a:t>‹#›</a:t>
            </a:fld>
            <a:endParaRPr lang="en-US"/>
          </a:p>
        </p:txBody>
      </p:sp>
    </p:spTree>
    <p:extLst>
      <p:ext uri="{BB962C8B-B14F-4D97-AF65-F5344CB8AC3E}">
        <p14:creationId xmlns:p14="http://schemas.microsoft.com/office/powerpoint/2010/main" val="66738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86ECB0-A3EA-42E1-8D62-F685866CCD87}"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28BFB-7934-4BDC-809C-A4B21BD2BB03}" type="slidenum">
              <a:rPr lang="en-US" smtClean="0"/>
              <a:t>‹#›</a:t>
            </a:fld>
            <a:endParaRPr lang="en-US"/>
          </a:p>
        </p:txBody>
      </p:sp>
    </p:spTree>
    <p:extLst>
      <p:ext uri="{BB962C8B-B14F-4D97-AF65-F5344CB8AC3E}">
        <p14:creationId xmlns:p14="http://schemas.microsoft.com/office/powerpoint/2010/main" val="118118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86ECB0-A3EA-42E1-8D62-F685866CCD87}"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28BFB-7934-4BDC-809C-A4B21BD2BB03}" type="slidenum">
              <a:rPr lang="en-US" smtClean="0"/>
              <a:t>‹#›</a:t>
            </a:fld>
            <a:endParaRPr lang="en-US"/>
          </a:p>
        </p:txBody>
      </p:sp>
    </p:spTree>
    <p:extLst>
      <p:ext uri="{BB962C8B-B14F-4D97-AF65-F5344CB8AC3E}">
        <p14:creationId xmlns:p14="http://schemas.microsoft.com/office/powerpoint/2010/main" val="317268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86ECB0-A3EA-42E1-8D62-F685866CCD87}"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28BFB-7934-4BDC-809C-A4B21BD2BB03}" type="slidenum">
              <a:rPr lang="en-US" smtClean="0"/>
              <a:t>‹#›</a:t>
            </a:fld>
            <a:endParaRPr lang="en-US"/>
          </a:p>
        </p:txBody>
      </p:sp>
    </p:spTree>
    <p:extLst>
      <p:ext uri="{BB962C8B-B14F-4D97-AF65-F5344CB8AC3E}">
        <p14:creationId xmlns:p14="http://schemas.microsoft.com/office/powerpoint/2010/main" val="83914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86ECB0-A3EA-42E1-8D62-F685866CCD87}"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28BFB-7934-4BDC-809C-A4B21BD2BB03}" type="slidenum">
              <a:rPr lang="en-US" smtClean="0"/>
              <a:t>‹#›</a:t>
            </a:fld>
            <a:endParaRPr lang="en-US"/>
          </a:p>
        </p:txBody>
      </p:sp>
    </p:spTree>
    <p:extLst>
      <p:ext uri="{BB962C8B-B14F-4D97-AF65-F5344CB8AC3E}">
        <p14:creationId xmlns:p14="http://schemas.microsoft.com/office/powerpoint/2010/main" val="122197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86ECB0-A3EA-42E1-8D62-F685866CCD87}"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28BFB-7934-4BDC-809C-A4B21BD2BB03}" type="slidenum">
              <a:rPr lang="en-US" smtClean="0"/>
              <a:t>‹#›</a:t>
            </a:fld>
            <a:endParaRPr lang="en-US"/>
          </a:p>
        </p:txBody>
      </p:sp>
    </p:spTree>
    <p:extLst>
      <p:ext uri="{BB962C8B-B14F-4D97-AF65-F5344CB8AC3E}">
        <p14:creationId xmlns:p14="http://schemas.microsoft.com/office/powerpoint/2010/main" val="367527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86ECB0-A3EA-42E1-8D62-F685866CCD87}" type="datetimeFigureOut">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C28BFB-7934-4BDC-809C-A4B21BD2BB03}" type="slidenum">
              <a:rPr lang="en-US" smtClean="0"/>
              <a:t>‹#›</a:t>
            </a:fld>
            <a:endParaRPr lang="en-US"/>
          </a:p>
        </p:txBody>
      </p:sp>
    </p:spTree>
    <p:extLst>
      <p:ext uri="{BB962C8B-B14F-4D97-AF65-F5344CB8AC3E}">
        <p14:creationId xmlns:p14="http://schemas.microsoft.com/office/powerpoint/2010/main" val="1648996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86ECB0-A3EA-42E1-8D62-F685866CCD87}" type="datetimeFigureOut">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28BFB-7934-4BDC-809C-A4B21BD2BB03}" type="slidenum">
              <a:rPr lang="en-US" smtClean="0"/>
              <a:t>‹#›</a:t>
            </a:fld>
            <a:endParaRPr lang="en-US"/>
          </a:p>
        </p:txBody>
      </p:sp>
    </p:spTree>
    <p:extLst>
      <p:ext uri="{BB962C8B-B14F-4D97-AF65-F5344CB8AC3E}">
        <p14:creationId xmlns:p14="http://schemas.microsoft.com/office/powerpoint/2010/main" val="318848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86ECB0-A3EA-42E1-8D62-F685866CCD87}" type="datetimeFigureOut">
              <a:rPr lang="en-US" smtClean="0"/>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C28BFB-7934-4BDC-809C-A4B21BD2BB03}" type="slidenum">
              <a:rPr lang="en-US" smtClean="0"/>
              <a:t>‹#›</a:t>
            </a:fld>
            <a:endParaRPr lang="en-US"/>
          </a:p>
        </p:txBody>
      </p:sp>
    </p:spTree>
    <p:extLst>
      <p:ext uri="{BB962C8B-B14F-4D97-AF65-F5344CB8AC3E}">
        <p14:creationId xmlns:p14="http://schemas.microsoft.com/office/powerpoint/2010/main" val="26252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86ECB0-A3EA-42E1-8D62-F685866CCD87}"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28BFB-7934-4BDC-809C-A4B21BD2BB03}" type="slidenum">
              <a:rPr lang="en-US" smtClean="0"/>
              <a:t>‹#›</a:t>
            </a:fld>
            <a:endParaRPr lang="en-US"/>
          </a:p>
        </p:txBody>
      </p:sp>
    </p:spTree>
    <p:extLst>
      <p:ext uri="{BB962C8B-B14F-4D97-AF65-F5344CB8AC3E}">
        <p14:creationId xmlns:p14="http://schemas.microsoft.com/office/powerpoint/2010/main" val="84744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86ECB0-A3EA-42E1-8D62-F685866CCD87}"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28BFB-7934-4BDC-809C-A4B21BD2BB03}" type="slidenum">
              <a:rPr lang="en-US" smtClean="0"/>
              <a:t>‹#›</a:t>
            </a:fld>
            <a:endParaRPr lang="en-US"/>
          </a:p>
        </p:txBody>
      </p:sp>
    </p:spTree>
    <p:extLst>
      <p:ext uri="{BB962C8B-B14F-4D97-AF65-F5344CB8AC3E}">
        <p14:creationId xmlns:p14="http://schemas.microsoft.com/office/powerpoint/2010/main" val="1999082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6ECB0-A3EA-42E1-8D62-F685866CCD87}" type="datetimeFigureOut">
              <a:rPr lang="en-US" smtClean="0"/>
              <a:t>4/7/2020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28BFB-7934-4BDC-809C-A4B21BD2BB03}" type="slidenum">
              <a:rPr lang="en-US" smtClean="0"/>
              <a:t>‹#›</a:t>
            </a:fld>
            <a:endParaRPr lang="en-US"/>
          </a:p>
        </p:txBody>
      </p:sp>
    </p:spTree>
    <p:extLst>
      <p:ext uri="{BB962C8B-B14F-4D97-AF65-F5344CB8AC3E}">
        <p14:creationId xmlns:p14="http://schemas.microsoft.com/office/powerpoint/2010/main" val="4260589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jpg"/><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186" y="1403797"/>
            <a:ext cx="10740980" cy="5087155"/>
          </a:xfrm>
          <a:prstGeom prst="rect">
            <a:avLst/>
          </a:prstGeom>
        </p:spPr>
      </p:pic>
      <p:sp>
        <p:nvSpPr>
          <p:cNvPr id="3" name="TextBox 2"/>
          <p:cNvSpPr txBox="1"/>
          <p:nvPr/>
        </p:nvSpPr>
        <p:spPr>
          <a:xfrm>
            <a:off x="618185" y="328987"/>
            <a:ext cx="10740980" cy="830997"/>
          </a:xfrm>
          <a:prstGeom prst="rect">
            <a:avLst/>
          </a:prstGeom>
          <a:solidFill>
            <a:schemeClr val="accent1">
              <a:lumMod val="60000"/>
              <a:lumOff val="40000"/>
            </a:schemeClr>
          </a:solidFill>
          <a:scene3d>
            <a:camera prst="orthographicFront"/>
            <a:lightRig rig="threePt" dir="t"/>
          </a:scene3d>
          <a:sp3d>
            <a:bevelT w="152400" h="50800" prst="softRound"/>
          </a:sp3d>
        </p:spPr>
        <p:txBody>
          <a:bodyPr wrap="square" rtlCol="0">
            <a:spAutoFit/>
          </a:bodyPr>
          <a:lstStyle/>
          <a:p>
            <a:pPr algn="ctr"/>
            <a:r>
              <a:rPr lang="en-US" sz="4800" b="1" dirty="0" err="1" smtClean="0">
                <a:latin typeface="NikoshBAN"/>
              </a:rPr>
              <a:t>সবাইকে</a:t>
            </a:r>
            <a:r>
              <a:rPr lang="en-US" sz="4800" b="1" dirty="0" smtClean="0">
                <a:latin typeface="NikoshBAN"/>
              </a:rPr>
              <a:t> </a:t>
            </a:r>
            <a:r>
              <a:rPr lang="en-US" sz="4800" b="1" dirty="0" err="1" smtClean="0">
                <a:latin typeface="NikoshBAN"/>
              </a:rPr>
              <a:t>করোনা</a:t>
            </a:r>
            <a:r>
              <a:rPr lang="en-US" sz="4800" b="1" dirty="0" smtClean="0">
                <a:latin typeface="NikoshBAN"/>
              </a:rPr>
              <a:t> </a:t>
            </a:r>
            <a:r>
              <a:rPr lang="en-US" sz="4800" b="1" dirty="0" err="1" smtClean="0">
                <a:latin typeface="NikoshBAN"/>
              </a:rPr>
              <a:t>ভাইরাস</a:t>
            </a:r>
            <a:r>
              <a:rPr lang="en-US" sz="4800" b="1" dirty="0" smtClean="0">
                <a:latin typeface="NikoshBAN"/>
              </a:rPr>
              <a:t> </a:t>
            </a:r>
            <a:r>
              <a:rPr lang="en-US" sz="4800" b="1" dirty="0" err="1" smtClean="0">
                <a:latin typeface="NikoshBAN"/>
              </a:rPr>
              <a:t>থেকেমুক্ত</a:t>
            </a:r>
            <a:r>
              <a:rPr lang="en-US" sz="4800" b="1" dirty="0" smtClean="0">
                <a:latin typeface="NikoshBAN"/>
              </a:rPr>
              <a:t> </a:t>
            </a:r>
            <a:r>
              <a:rPr lang="en-US" sz="4800" b="1" dirty="0" err="1" smtClean="0">
                <a:latin typeface="NikoshBAN"/>
              </a:rPr>
              <a:t>থাকার</a:t>
            </a:r>
            <a:r>
              <a:rPr lang="en-US" sz="4800" b="1" dirty="0" smtClean="0">
                <a:latin typeface="NikoshBAN"/>
              </a:rPr>
              <a:t> </a:t>
            </a:r>
            <a:r>
              <a:rPr lang="en-US" sz="4800" b="1" dirty="0" err="1" smtClean="0">
                <a:latin typeface="NikoshBAN"/>
              </a:rPr>
              <a:t>অভিন্দন</a:t>
            </a:r>
            <a:endParaRPr lang="en-US" sz="4800" b="1" dirty="0">
              <a:latin typeface="NikoshBAN"/>
            </a:endParaRPr>
          </a:p>
        </p:txBody>
      </p:sp>
    </p:spTree>
    <p:extLst>
      <p:ext uri="{BB962C8B-B14F-4D97-AF65-F5344CB8AC3E}">
        <p14:creationId xmlns:p14="http://schemas.microsoft.com/office/powerpoint/2010/main" val="27930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0766" y="478665"/>
            <a:ext cx="7679311" cy="584775"/>
          </a:xfrm>
          <a:prstGeom prst="rect">
            <a:avLst/>
          </a:prstGeom>
          <a:solidFill>
            <a:schemeClr val="accent1">
              <a:lumMod val="60000"/>
              <a:lumOff val="40000"/>
            </a:schemeClr>
          </a:solidFill>
        </p:spPr>
        <p:txBody>
          <a:bodyPr wrap="square">
            <a:spAutoFit/>
          </a:bodyPr>
          <a:lstStyle/>
          <a:p>
            <a:pPr algn="ctr"/>
            <a:r>
              <a:rPr lang="bn-IN" sz="32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করোনা ভাইরাসে আক্রান্ত হলে কীভাবে বুঝবেন? </a:t>
            </a:r>
            <a:endParaRPr lang="en-US" sz="32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98" y="1707383"/>
            <a:ext cx="11728361" cy="4944272"/>
          </a:xfrm>
          <a:prstGeom prst="rect">
            <a:avLst/>
          </a:prstGeom>
        </p:spPr>
      </p:pic>
    </p:spTree>
    <p:extLst>
      <p:ext uri="{BB962C8B-B14F-4D97-AF65-F5344CB8AC3E}">
        <p14:creationId xmlns:p14="http://schemas.microsoft.com/office/powerpoint/2010/main" val="390398504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921" y="1352282"/>
            <a:ext cx="8551571" cy="481669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TextBox 1"/>
          <p:cNvSpPr txBox="1"/>
          <p:nvPr/>
        </p:nvSpPr>
        <p:spPr>
          <a:xfrm>
            <a:off x="3953815" y="463639"/>
            <a:ext cx="5383369" cy="646331"/>
          </a:xfrm>
          <a:prstGeom prst="rect">
            <a:avLst/>
          </a:prstGeom>
          <a:solidFill>
            <a:schemeClr val="accent1">
              <a:lumMod val="40000"/>
              <a:lumOff val="60000"/>
            </a:schemeClr>
          </a:solidFill>
          <a:effectLst>
            <a:glow rad="228600">
              <a:schemeClr val="accent2">
                <a:satMod val="175000"/>
                <a:alpha val="40000"/>
              </a:schemeClr>
            </a:glow>
          </a:effectLst>
        </p:spPr>
        <p:txBody>
          <a:bodyPr wrap="square" rtlCol="0">
            <a:spAutoFit/>
          </a:bodyPr>
          <a:lstStyle/>
          <a:p>
            <a:pPr algn="ctr"/>
            <a:r>
              <a:rPr lang="en-US" sz="3600" dirty="0" err="1" smtClean="0"/>
              <a:t>করোনা</a:t>
            </a:r>
            <a:r>
              <a:rPr lang="en-US" sz="3600" dirty="0" smtClean="0"/>
              <a:t> </a:t>
            </a:r>
            <a:r>
              <a:rPr lang="en-US" sz="3600" dirty="0" err="1" smtClean="0"/>
              <a:t>ভাইরাস</a:t>
            </a:r>
            <a:r>
              <a:rPr lang="en-US" sz="3600" dirty="0" smtClean="0"/>
              <a:t> </a:t>
            </a:r>
            <a:r>
              <a:rPr lang="en-US" sz="3600" dirty="0" err="1" smtClean="0"/>
              <a:t>যে</a:t>
            </a:r>
            <a:r>
              <a:rPr lang="en-US" sz="3600" dirty="0" smtClean="0"/>
              <a:t> </a:t>
            </a:r>
            <a:r>
              <a:rPr lang="en-US" sz="3600" dirty="0" err="1" smtClean="0"/>
              <a:t>ভাবে</a:t>
            </a:r>
            <a:r>
              <a:rPr lang="en-US" sz="3600" dirty="0" smtClean="0"/>
              <a:t> </a:t>
            </a:r>
            <a:r>
              <a:rPr lang="en-US" sz="3600" dirty="0" err="1" smtClean="0"/>
              <a:t>ছড়ায়</a:t>
            </a:r>
            <a:endParaRPr lang="en-US" sz="3600" dirty="0"/>
          </a:p>
        </p:txBody>
      </p:sp>
    </p:spTree>
    <p:extLst>
      <p:ext uri="{BB962C8B-B14F-4D97-AF65-F5344CB8AC3E}">
        <p14:creationId xmlns:p14="http://schemas.microsoft.com/office/powerpoint/2010/main" val="132779903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132" y="1480856"/>
            <a:ext cx="8190963" cy="458694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Box 3"/>
          <p:cNvSpPr txBox="1"/>
          <p:nvPr/>
        </p:nvSpPr>
        <p:spPr>
          <a:xfrm>
            <a:off x="2781838" y="373487"/>
            <a:ext cx="5383369" cy="646331"/>
          </a:xfrm>
          <a:prstGeom prst="rect">
            <a:avLst/>
          </a:prstGeom>
          <a:solidFill>
            <a:schemeClr val="accent1">
              <a:lumMod val="40000"/>
              <a:lumOff val="60000"/>
            </a:schemeClr>
          </a:solidFill>
          <a:effectLst>
            <a:glow rad="228600">
              <a:schemeClr val="accent2">
                <a:satMod val="175000"/>
                <a:alpha val="40000"/>
              </a:schemeClr>
            </a:glow>
          </a:effectLst>
        </p:spPr>
        <p:txBody>
          <a:bodyPr wrap="square" rtlCol="0">
            <a:spAutoFit/>
          </a:bodyPr>
          <a:lstStyle/>
          <a:p>
            <a:pPr algn="ctr"/>
            <a:r>
              <a:rPr lang="en-US" sz="3600" dirty="0" err="1" smtClean="0"/>
              <a:t>করোনা</a:t>
            </a:r>
            <a:r>
              <a:rPr lang="en-US" sz="3600" dirty="0" smtClean="0"/>
              <a:t> </a:t>
            </a:r>
            <a:r>
              <a:rPr lang="en-US" sz="3600" dirty="0" err="1" smtClean="0"/>
              <a:t>ভাইরাস</a:t>
            </a:r>
            <a:r>
              <a:rPr lang="en-US" sz="3600" dirty="0" smtClean="0"/>
              <a:t> </a:t>
            </a:r>
            <a:r>
              <a:rPr lang="en-US" sz="3600" dirty="0" err="1" smtClean="0"/>
              <a:t>যে</a:t>
            </a:r>
            <a:r>
              <a:rPr lang="en-US" sz="3600" dirty="0" smtClean="0"/>
              <a:t> </a:t>
            </a:r>
            <a:r>
              <a:rPr lang="en-US" sz="3600" dirty="0" err="1" smtClean="0"/>
              <a:t>ভাবে</a:t>
            </a:r>
            <a:r>
              <a:rPr lang="en-US" sz="3600" dirty="0" smtClean="0"/>
              <a:t> </a:t>
            </a:r>
            <a:r>
              <a:rPr lang="en-US" sz="3600" dirty="0" err="1" smtClean="0"/>
              <a:t>ছড়ায়</a:t>
            </a:r>
            <a:endParaRPr lang="en-US" sz="3600" dirty="0"/>
          </a:p>
        </p:txBody>
      </p:sp>
    </p:spTree>
    <p:extLst>
      <p:ext uri="{BB962C8B-B14F-4D97-AF65-F5344CB8AC3E}">
        <p14:creationId xmlns:p14="http://schemas.microsoft.com/office/powerpoint/2010/main" val="13302093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635616"/>
            <a:ext cx="10058400" cy="5069983"/>
          </a:xfrm>
          <a:prstGeom prst="rect">
            <a:avLst/>
          </a:prstGeom>
        </p:spPr>
      </p:pic>
      <p:sp>
        <p:nvSpPr>
          <p:cNvPr id="2" name="TextBox 1"/>
          <p:cNvSpPr txBox="1"/>
          <p:nvPr/>
        </p:nvSpPr>
        <p:spPr>
          <a:xfrm>
            <a:off x="2369713" y="566670"/>
            <a:ext cx="7650050" cy="707886"/>
          </a:xfrm>
          <a:prstGeom prst="rect">
            <a:avLst/>
          </a:prstGeom>
          <a:solidFill>
            <a:schemeClr val="accent1">
              <a:lumMod val="60000"/>
              <a:lumOff val="40000"/>
            </a:schemeClr>
          </a:solidFill>
        </p:spPr>
        <p:txBody>
          <a:bodyPr wrap="square" rtlCol="0">
            <a:spAutoFit/>
          </a:bodyPr>
          <a:lstStyle/>
          <a:p>
            <a:pPr algn="ctr"/>
            <a:r>
              <a:rPr lang="en-US" sz="4000" dirty="0" err="1" smtClean="0"/>
              <a:t>আমরা</a:t>
            </a:r>
            <a:r>
              <a:rPr lang="en-US" sz="4000" dirty="0" smtClean="0"/>
              <a:t> </a:t>
            </a:r>
            <a:r>
              <a:rPr lang="en-US" sz="4000" dirty="0" err="1" smtClean="0"/>
              <a:t>কী</a:t>
            </a:r>
            <a:r>
              <a:rPr lang="en-US" sz="4000" dirty="0" smtClean="0"/>
              <a:t> </a:t>
            </a:r>
            <a:r>
              <a:rPr lang="en-US" sz="4000" dirty="0" err="1" smtClean="0"/>
              <a:t>ভাবে</a:t>
            </a:r>
            <a:r>
              <a:rPr lang="en-US" sz="4000" dirty="0" smtClean="0"/>
              <a:t> </a:t>
            </a:r>
            <a:r>
              <a:rPr lang="en-US" sz="4000" dirty="0" err="1" smtClean="0"/>
              <a:t>সুরক্ষিত</a:t>
            </a:r>
            <a:r>
              <a:rPr lang="en-US" sz="4000" dirty="0" smtClean="0"/>
              <a:t> </a:t>
            </a:r>
            <a:r>
              <a:rPr lang="en-US" sz="4000" dirty="0" err="1" smtClean="0"/>
              <a:t>থাকবো</a:t>
            </a:r>
            <a:r>
              <a:rPr lang="en-US" sz="4000" dirty="0" smtClean="0"/>
              <a:t> ?</a:t>
            </a:r>
            <a:endParaRPr lang="en-US" sz="4000" dirty="0"/>
          </a:p>
        </p:txBody>
      </p:sp>
    </p:spTree>
    <p:extLst>
      <p:ext uri="{BB962C8B-B14F-4D97-AF65-F5344CB8AC3E}">
        <p14:creationId xmlns:p14="http://schemas.microsoft.com/office/powerpoint/2010/main" val="3338876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86" y="1035484"/>
            <a:ext cx="8448540" cy="58225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3000778" y="193183"/>
            <a:ext cx="5434884" cy="646331"/>
          </a:xfrm>
          <a:prstGeom prst="rect">
            <a:avLst/>
          </a:prstGeom>
          <a:solidFill>
            <a:schemeClr val="accent1">
              <a:lumMod val="20000"/>
              <a:lumOff val="80000"/>
            </a:schemeClr>
          </a:solidFill>
          <a:scene3d>
            <a:camera prst="orthographicFront"/>
            <a:lightRig rig="threePt" dir="t"/>
          </a:scene3d>
          <a:sp3d>
            <a:bevelT w="165100" prst="coolSlant"/>
          </a:sp3d>
        </p:spPr>
        <p:txBody>
          <a:bodyPr wrap="square" rtlCol="0">
            <a:spAutoFit/>
          </a:bodyPr>
          <a:lstStyle/>
          <a:p>
            <a:pPr algn="ctr"/>
            <a:r>
              <a:rPr lang="en-US" sz="3600" dirty="0" err="1" smtClean="0"/>
              <a:t>নিজেকে</a:t>
            </a:r>
            <a:r>
              <a:rPr lang="en-US" sz="3600" dirty="0" smtClean="0"/>
              <a:t>  </a:t>
            </a:r>
            <a:r>
              <a:rPr lang="en-US" sz="3600" dirty="0" err="1" smtClean="0"/>
              <a:t>সাবধান</a:t>
            </a:r>
            <a:r>
              <a:rPr lang="en-US" sz="3600" dirty="0" smtClean="0"/>
              <a:t> </a:t>
            </a:r>
            <a:r>
              <a:rPr lang="en-US" sz="3600" dirty="0" err="1" smtClean="0"/>
              <a:t>রাখাই</a:t>
            </a:r>
            <a:r>
              <a:rPr lang="en-US" sz="3600" dirty="0" smtClean="0"/>
              <a:t> </a:t>
            </a:r>
            <a:r>
              <a:rPr lang="en-US" sz="3600" dirty="0" err="1" smtClean="0"/>
              <a:t>শ্রেষ্ঠ</a:t>
            </a:r>
            <a:r>
              <a:rPr lang="en-US" sz="3600" dirty="0" smtClean="0"/>
              <a:t> </a:t>
            </a:r>
            <a:r>
              <a:rPr lang="en-US" sz="3600" dirty="0" err="1" smtClean="0"/>
              <a:t>উপায়</a:t>
            </a:r>
            <a:endParaRPr lang="en-US" sz="3600" dirty="0"/>
          </a:p>
        </p:txBody>
      </p:sp>
    </p:spTree>
    <p:extLst>
      <p:ext uri="{BB962C8B-B14F-4D97-AF65-F5344CB8AC3E}">
        <p14:creationId xmlns:p14="http://schemas.microsoft.com/office/powerpoint/2010/main" val="34653589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343" y="1896413"/>
            <a:ext cx="7985975" cy="44921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p:cNvSpPr txBox="1"/>
          <p:nvPr/>
        </p:nvSpPr>
        <p:spPr>
          <a:xfrm>
            <a:off x="3000778" y="193183"/>
            <a:ext cx="5434884" cy="646331"/>
          </a:xfrm>
          <a:prstGeom prst="rect">
            <a:avLst/>
          </a:prstGeom>
          <a:solidFill>
            <a:schemeClr val="accent1">
              <a:lumMod val="20000"/>
              <a:lumOff val="80000"/>
            </a:schemeClr>
          </a:solidFill>
          <a:scene3d>
            <a:camera prst="orthographicFront"/>
            <a:lightRig rig="threePt" dir="t"/>
          </a:scene3d>
          <a:sp3d>
            <a:bevelT w="165100" prst="coolSlant"/>
          </a:sp3d>
        </p:spPr>
        <p:txBody>
          <a:bodyPr wrap="square" rtlCol="0">
            <a:spAutoFit/>
          </a:bodyPr>
          <a:lstStyle/>
          <a:p>
            <a:pPr algn="ctr"/>
            <a:r>
              <a:rPr lang="en-US" sz="3600" dirty="0" err="1" smtClean="0"/>
              <a:t>নিজেকে</a:t>
            </a:r>
            <a:r>
              <a:rPr lang="en-US" sz="3600" dirty="0" smtClean="0"/>
              <a:t>  </a:t>
            </a:r>
            <a:r>
              <a:rPr lang="en-US" sz="3600" dirty="0" err="1" smtClean="0"/>
              <a:t>সাবধান</a:t>
            </a:r>
            <a:r>
              <a:rPr lang="en-US" sz="3600" dirty="0" smtClean="0"/>
              <a:t> </a:t>
            </a:r>
            <a:r>
              <a:rPr lang="en-US" sz="3600" dirty="0" err="1" smtClean="0"/>
              <a:t>রাখাই</a:t>
            </a:r>
            <a:r>
              <a:rPr lang="en-US" sz="3600" dirty="0" smtClean="0"/>
              <a:t> </a:t>
            </a:r>
            <a:r>
              <a:rPr lang="en-US" sz="3600" dirty="0" err="1" smtClean="0"/>
              <a:t>শ্রেষ্ঠ</a:t>
            </a:r>
            <a:r>
              <a:rPr lang="en-US" sz="3600" dirty="0" smtClean="0"/>
              <a:t> </a:t>
            </a:r>
            <a:r>
              <a:rPr lang="en-US" sz="3600" dirty="0" err="1" smtClean="0"/>
              <a:t>উপায়</a:t>
            </a:r>
            <a:endParaRPr lang="en-US" sz="3600" dirty="0"/>
          </a:p>
        </p:txBody>
      </p:sp>
    </p:spTree>
    <p:extLst>
      <p:ext uri="{BB962C8B-B14F-4D97-AF65-F5344CB8AC3E}">
        <p14:creationId xmlns:p14="http://schemas.microsoft.com/office/powerpoint/2010/main" val="42734287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651" y="2731132"/>
            <a:ext cx="4091536" cy="257014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169" y="1320677"/>
            <a:ext cx="7863420" cy="4854714"/>
          </a:xfrm>
          <a:prstGeom prst="rect">
            <a:avLst/>
          </a:prstGeom>
        </p:spPr>
      </p:pic>
      <p:sp>
        <p:nvSpPr>
          <p:cNvPr id="4" name="TextBox 3"/>
          <p:cNvSpPr txBox="1"/>
          <p:nvPr/>
        </p:nvSpPr>
        <p:spPr>
          <a:xfrm>
            <a:off x="3000778" y="193183"/>
            <a:ext cx="5434884" cy="646331"/>
          </a:xfrm>
          <a:prstGeom prst="rect">
            <a:avLst/>
          </a:prstGeom>
          <a:solidFill>
            <a:schemeClr val="accent1">
              <a:lumMod val="20000"/>
              <a:lumOff val="80000"/>
            </a:schemeClr>
          </a:solidFill>
          <a:scene3d>
            <a:camera prst="orthographicFront"/>
            <a:lightRig rig="threePt" dir="t"/>
          </a:scene3d>
          <a:sp3d>
            <a:bevelT w="165100" prst="coolSlant"/>
          </a:sp3d>
        </p:spPr>
        <p:txBody>
          <a:bodyPr wrap="square" rtlCol="0">
            <a:spAutoFit/>
          </a:bodyPr>
          <a:lstStyle/>
          <a:p>
            <a:pPr algn="ctr"/>
            <a:r>
              <a:rPr lang="en-US" sz="3600" dirty="0" err="1" smtClean="0"/>
              <a:t>নিজেকে</a:t>
            </a:r>
            <a:r>
              <a:rPr lang="en-US" sz="3600" dirty="0" smtClean="0"/>
              <a:t>  </a:t>
            </a:r>
            <a:r>
              <a:rPr lang="en-US" sz="3600" dirty="0" err="1" smtClean="0"/>
              <a:t>সাবধান</a:t>
            </a:r>
            <a:r>
              <a:rPr lang="en-US" sz="3600" dirty="0" smtClean="0"/>
              <a:t> </a:t>
            </a:r>
            <a:r>
              <a:rPr lang="en-US" sz="3600" dirty="0" err="1" smtClean="0"/>
              <a:t>রাখাই</a:t>
            </a:r>
            <a:r>
              <a:rPr lang="en-US" sz="3600" dirty="0" smtClean="0"/>
              <a:t> </a:t>
            </a:r>
            <a:r>
              <a:rPr lang="en-US" sz="3600" dirty="0" err="1" smtClean="0"/>
              <a:t>শ্রেষ্ঠ</a:t>
            </a:r>
            <a:r>
              <a:rPr lang="en-US" sz="3600" dirty="0" smtClean="0"/>
              <a:t> </a:t>
            </a:r>
            <a:r>
              <a:rPr lang="en-US" sz="3600" dirty="0" err="1" smtClean="0"/>
              <a:t>উপায়</a:t>
            </a:r>
            <a:endParaRPr lang="en-US" sz="3600" dirty="0"/>
          </a:p>
        </p:txBody>
      </p:sp>
    </p:spTree>
    <p:extLst>
      <p:ext uri="{BB962C8B-B14F-4D97-AF65-F5344CB8AC3E}">
        <p14:creationId xmlns:p14="http://schemas.microsoft.com/office/powerpoint/2010/main" val="38942527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427" y="1365161"/>
            <a:ext cx="8169498" cy="4595343"/>
          </a:xfrm>
          <a:prstGeom prst="rect">
            <a:avLst/>
          </a:prstGeom>
        </p:spPr>
      </p:pic>
      <p:sp>
        <p:nvSpPr>
          <p:cNvPr id="3" name="TextBox 2"/>
          <p:cNvSpPr txBox="1"/>
          <p:nvPr/>
        </p:nvSpPr>
        <p:spPr>
          <a:xfrm>
            <a:off x="2897747" y="502275"/>
            <a:ext cx="5434884" cy="646331"/>
          </a:xfrm>
          <a:prstGeom prst="rect">
            <a:avLst/>
          </a:prstGeom>
          <a:solidFill>
            <a:schemeClr val="accent1">
              <a:lumMod val="20000"/>
              <a:lumOff val="80000"/>
            </a:schemeClr>
          </a:solidFill>
          <a:scene3d>
            <a:camera prst="orthographicFront"/>
            <a:lightRig rig="threePt" dir="t"/>
          </a:scene3d>
          <a:sp3d>
            <a:bevelT w="165100" prst="coolSlant"/>
          </a:sp3d>
        </p:spPr>
        <p:txBody>
          <a:bodyPr wrap="square" rtlCol="0">
            <a:spAutoFit/>
          </a:bodyPr>
          <a:lstStyle/>
          <a:p>
            <a:pPr algn="ctr"/>
            <a:r>
              <a:rPr lang="en-US" sz="3600" dirty="0" err="1" smtClean="0"/>
              <a:t>নিজেকে</a:t>
            </a:r>
            <a:r>
              <a:rPr lang="en-US" sz="3600" dirty="0" smtClean="0"/>
              <a:t>  </a:t>
            </a:r>
            <a:r>
              <a:rPr lang="en-US" sz="3600" dirty="0" err="1" smtClean="0"/>
              <a:t>সাবধান</a:t>
            </a:r>
            <a:r>
              <a:rPr lang="en-US" sz="3600" dirty="0" smtClean="0"/>
              <a:t> </a:t>
            </a:r>
            <a:r>
              <a:rPr lang="en-US" sz="3600" dirty="0" err="1" smtClean="0"/>
              <a:t>রাখাই</a:t>
            </a:r>
            <a:r>
              <a:rPr lang="en-US" sz="3600" dirty="0" smtClean="0"/>
              <a:t> </a:t>
            </a:r>
            <a:r>
              <a:rPr lang="en-US" sz="3600" dirty="0" err="1" smtClean="0"/>
              <a:t>শ্রেষ্ঠ</a:t>
            </a:r>
            <a:r>
              <a:rPr lang="en-US" sz="3600" dirty="0" smtClean="0"/>
              <a:t> </a:t>
            </a:r>
            <a:r>
              <a:rPr lang="en-US" sz="3600" dirty="0" err="1" smtClean="0"/>
              <a:t>উপায়</a:t>
            </a:r>
            <a:endParaRPr lang="en-US" sz="3600" dirty="0"/>
          </a:p>
        </p:txBody>
      </p:sp>
    </p:spTree>
    <p:extLst>
      <p:ext uri="{BB962C8B-B14F-4D97-AF65-F5344CB8AC3E}">
        <p14:creationId xmlns:p14="http://schemas.microsoft.com/office/powerpoint/2010/main" val="1485591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312902" y="735616"/>
            <a:ext cx="3042460" cy="85515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43" y="141667"/>
            <a:ext cx="8551576" cy="3129567"/>
          </a:xfrm>
          <a:prstGeom prst="rect">
            <a:avLst/>
          </a:prstGeom>
        </p:spPr>
      </p:pic>
    </p:spTree>
    <p:extLst>
      <p:ext uri="{BB962C8B-B14F-4D97-AF65-F5344CB8AC3E}">
        <p14:creationId xmlns:p14="http://schemas.microsoft.com/office/powerpoint/2010/main" val="28264881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8795" y="0"/>
            <a:ext cx="9994005" cy="2554545"/>
          </a:xfrm>
          <a:prstGeom prst="rect">
            <a:avLst/>
          </a:prstGeom>
          <a:solidFill>
            <a:schemeClr val="accent1"/>
          </a:solidFill>
          <a:ln>
            <a:solidFill>
              <a:srgbClr val="002060"/>
            </a:solidFill>
          </a:ln>
          <a:scene3d>
            <a:camera prst="orthographicFront"/>
            <a:lightRig rig="threePt" dir="t"/>
          </a:scene3d>
          <a:sp3d>
            <a:bevelT prst="angle"/>
          </a:sp3d>
        </p:spPr>
        <p:txBody>
          <a:bodyPr wrap="square" rtlCol="0">
            <a:spAutoFit/>
          </a:bodyPr>
          <a:lstStyle/>
          <a:p>
            <a:pPr algn="ctr"/>
            <a:r>
              <a:rPr lang="en-US" sz="8000" dirty="0" err="1" smtClean="0"/>
              <a:t>সারা</a:t>
            </a:r>
            <a:r>
              <a:rPr lang="en-US" sz="8000" dirty="0" smtClean="0"/>
              <a:t> </a:t>
            </a:r>
            <a:r>
              <a:rPr lang="en-US" sz="8000" dirty="0" err="1" smtClean="0"/>
              <a:t>বিশ্ব</a:t>
            </a:r>
            <a:r>
              <a:rPr lang="en-US" sz="8000" dirty="0" smtClean="0"/>
              <a:t> </a:t>
            </a:r>
            <a:r>
              <a:rPr lang="en-US" sz="8000" dirty="0" err="1" smtClean="0"/>
              <a:t>করোনা</a:t>
            </a:r>
            <a:r>
              <a:rPr lang="en-US" sz="8000" dirty="0" smtClean="0"/>
              <a:t> </a:t>
            </a:r>
            <a:r>
              <a:rPr lang="en-US" sz="8000" dirty="0" err="1" smtClean="0"/>
              <a:t>মুক্ত</a:t>
            </a:r>
            <a:r>
              <a:rPr lang="en-US" sz="8000" dirty="0" smtClean="0"/>
              <a:t> </a:t>
            </a:r>
            <a:r>
              <a:rPr lang="en-US" sz="8000" dirty="0" err="1" smtClean="0"/>
              <a:t>হোক</a:t>
            </a:r>
            <a:r>
              <a:rPr lang="en-US" sz="8000" dirty="0" smtClean="0"/>
              <a:t> </a:t>
            </a:r>
            <a:r>
              <a:rPr lang="en-US" sz="8000" dirty="0" err="1" smtClean="0"/>
              <a:t>আল্লাহ</a:t>
            </a:r>
            <a:r>
              <a:rPr lang="en-US" sz="8000" dirty="0" smtClean="0"/>
              <a:t> </a:t>
            </a:r>
            <a:r>
              <a:rPr lang="en-US" sz="8000" dirty="0" err="1" smtClean="0"/>
              <a:t>হাফেজ</a:t>
            </a:r>
            <a:endParaRPr lang="en-US" sz="8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784" y="2730321"/>
            <a:ext cx="4443480" cy="37735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559916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81" y="1609859"/>
            <a:ext cx="11436439" cy="5054958"/>
          </a:xfrm>
          <a:prstGeom prst="rect">
            <a:avLst/>
          </a:prstGeom>
        </p:spPr>
      </p:pic>
      <p:sp>
        <p:nvSpPr>
          <p:cNvPr id="3" name="TextBox 2"/>
          <p:cNvSpPr txBox="1"/>
          <p:nvPr/>
        </p:nvSpPr>
        <p:spPr>
          <a:xfrm>
            <a:off x="2305318" y="296214"/>
            <a:ext cx="6877319" cy="769441"/>
          </a:xfrm>
          <a:prstGeom prst="rect">
            <a:avLst/>
          </a:prstGeom>
          <a:noFill/>
        </p:spPr>
        <p:txBody>
          <a:bodyPr wrap="square" rtlCol="0">
            <a:spAutoFit/>
          </a:bodyPr>
          <a:lstStyle/>
          <a:p>
            <a:pPr algn="ctr"/>
            <a:r>
              <a:rPr lang="en-US" sz="4400" dirty="0" err="1" smtClean="0">
                <a:latin typeface="NikoshBAN" panose="02000000000000000000" pitchFamily="2" charset="0"/>
                <a:cs typeface="NikoshBAN" panose="02000000000000000000" pitchFamily="2" charset="0"/>
              </a:rPr>
              <a:t>নিচের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ছবিটিতে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দেখতে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পারছি</a:t>
            </a:r>
            <a:r>
              <a:rPr lang="en-US" sz="4400" dirty="0" smtClean="0">
                <a:latin typeface="NikoshBAN" panose="02000000000000000000" pitchFamily="2" charset="0"/>
                <a:cs typeface="NikoshBAN" panose="02000000000000000000" pitchFamily="2" charset="0"/>
              </a:rPr>
              <a:t> ?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68660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1" y="1416676"/>
            <a:ext cx="11822805" cy="4720107"/>
          </a:xfrm>
          <a:prstGeom prst="rect">
            <a:avLst/>
          </a:prstGeom>
        </p:spPr>
      </p:pic>
      <p:sp>
        <p:nvSpPr>
          <p:cNvPr id="4" name="TextBox 3"/>
          <p:cNvSpPr txBox="1"/>
          <p:nvPr/>
        </p:nvSpPr>
        <p:spPr>
          <a:xfrm>
            <a:off x="2305318" y="296214"/>
            <a:ext cx="6877319" cy="769441"/>
          </a:xfrm>
          <a:prstGeom prst="rect">
            <a:avLst/>
          </a:prstGeom>
          <a:noFill/>
        </p:spPr>
        <p:txBody>
          <a:bodyPr wrap="square" rtlCol="0">
            <a:spAutoFit/>
          </a:bodyPr>
          <a:lstStyle/>
          <a:p>
            <a:pPr algn="ctr"/>
            <a:r>
              <a:rPr lang="en-US" sz="4400" dirty="0" err="1" smtClean="0">
                <a:latin typeface="NikoshBAN" panose="02000000000000000000" pitchFamily="2" charset="0"/>
                <a:cs typeface="NikoshBAN" panose="02000000000000000000" pitchFamily="2" charset="0"/>
              </a:rPr>
              <a:t>নিচের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ছবিটিতে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দেখতে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পারছি</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379533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0560" y="68082"/>
            <a:ext cx="4503879" cy="1167348"/>
          </a:xfrm>
          <a:prstGeom prst="rect">
            <a:avLst/>
          </a:prstGeom>
        </p:spPr>
        <p:txBody>
          <a:bodyPr wrap="none" lIns="104498" tIns="52249" rIns="104498" bIns="52249">
            <a:spAutoFit/>
          </a:bodyPr>
          <a:lstStyle/>
          <a:p>
            <a:r>
              <a:rPr lang="en-US" sz="6900" b="1" u="sng" dirty="0" err="1">
                <a:ln w="0"/>
                <a:solidFill>
                  <a:srgbClr val="7030A0"/>
                </a:solidFill>
                <a:effectLst>
                  <a:outerShdw blurRad="38100" dist="19050" dir="2700000" algn="tl" rotWithShape="0">
                    <a:schemeClr val="dk1">
                      <a:alpha val="40000"/>
                    </a:schemeClr>
                  </a:outerShdw>
                </a:effectLst>
                <a:latin typeface="NikoshBAN" pitchFamily="2" charset="0"/>
                <a:cs typeface="NikoshBAN" pitchFamily="2" charset="0"/>
              </a:rPr>
              <a:t>আজকের</a:t>
            </a:r>
            <a:r>
              <a:rPr lang="en-US" sz="6900" b="1" u="sng" dirty="0">
                <a:ln w="0"/>
                <a:solidFill>
                  <a:srgbClr val="7030A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6900" b="1" u="sng" dirty="0" err="1">
                <a:ln w="0"/>
                <a:solidFill>
                  <a:srgbClr val="7030A0"/>
                </a:solidFill>
                <a:effectLst>
                  <a:outerShdw blurRad="38100" dist="19050" dir="2700000" algn="tl" rotWithShape="0">
                    <a:schemeClr val="dk1">
                      <a:alpha val="40000"/>
                    </a:schemeClr>
                  </a:outerShdw>
                </a:effectLst>
                <a:latin typeface="NikoshBAN" pitchFamily="2" charset="0"/>
                <a:cs typeface="NikoshBAN" pitchFamily="2" charset="0"/>
              </a:rPr>
              <a:t>বিষয়</a:t>
            </a:r>
            <a:endParaRPr lang="en-US" sz="6900" u="sng" dirty="0">
              <a:solidFill>
                <a:srgbClr val="7030A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3406" y="1621066"/>
            <a:ext cx="4654069" cy="26062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35430"/>
            <a:ext cx="11671479" cy="5876344"/>
          </a:xfrm>
          <a:prstGeom prst="rect">
            <a:avLst/>
          </a:prstGeom>
        </p:spPr>
      </p:pic>
      <p:sp>
        <p:nvSpPr>
          <p:cNvPr id="7" name="Rectangle 6"/>
          <p:cNvSpPr/>
          <p:nvPr/>
        </p:nvSpPr>
        <p:spPr>
          <a:xfrm>
            <a:off x="898301" y="4574821"/>
            <a:ext cx="10015003" cy="2536953"/>
          </a:xfrm>
          <a:prstGeom prst="rect">
            <a:avLst/>
          </a:prstGeom>
        </p:spPr>
        <p:txBody>
          <a:bodyPr wrap="none" lIns="104498" tIns="52249" rIns="104498" bIns="52249">
            <a:spAutoFit/>
          </a:bodyPr>
          <a:lstStyle/>
          <a:p>
            <a:r>
              <a:rPr lang="bn-IN" sz="15800" b="1" dirty="0">
                <a:ln w="0"/>
                <a:solidFill>
                  <a:srgbClr val="FFC000"/>
                </a:solidFill>
                <a:effectLst>
                  <a:outerShdw blurRad="38100" dist="19050" dir="2700000" algn="tl" rotWithShape="0">
                    <a:schemeClr val="dk1">
                      <a:alpha val="40000"/>
                    </a:schemeClr>
                  </a:outerShdw>
                </a:effectLst>
                <a:latin typeface="NikoshBAN" pitchFamily="2" charset="0"/>
                <a:cs typeface="NikoshBAN" pitchFamily="2" charset="0"/>
              </a:rPr>
              <a:t>করোনা ভাইরাস</a:t>
            </a:r>
            <a:endParaRPr lang="en-US" sz="15800" dirty="0">
              <a:solidFill>
                <a:srgbClr val="FFC000"/>
              </a:solidFill>
            </a:endParaRPr>
          </a:p>
        </p:txBody>
      </p:sp>
    </p:spTree>
    <p:extLst>
      <p:ext uri="{BB962C8B-B14F-4D97-AF65-F5344CB8AC3E}">
        <p14:creationId xmlns:p14="http://schemas.microsoft.com/office/powerpoint/2010/main" val="143894277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6454" y="1698868"/>
            <a:ext cx="3470822" cy="707886"/>
          </a:xfrm>
          <a:prstGeom prst="rect">
            <a:avLst/>
          </a:prstGeom>
          <a:solidFill>
            <a:schemeClr val="accent1"/>
          </a:solidFill>
          <a:scene3d>
            <a:camera prst="orthographicFront"/>
            <a:lightRig rig="threePt" dir="t"/>
          </a:scene3d>
          <a:sp3d>
            <a:bevelT w="114300" prst="artDeco"/>
          </a:sp3d>
        </p:spPr>
        <p:txBody>
          <a:bodyPr wrap="none">
            <a:spAutoFit/>
          </a:bodyPr>
          <a:lstStyle/>
          <a:p>
            <a:r>
              <a:rPr lang="bn-IN" sz="4000" b="1" u="sng"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করোনা ভাইরাস কি?</a:t>
            </a:r>
            <a:endParaRPr lang="en-US" sz="4000" b="1" u="sng" dirty="0">
              <a:solidFill>
                <a:srgbClr val="FFFF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4"/>
          <p:cNvSpPr/>
          <p:nvPr/>
        </p:nvSpPr>
        <p:spPr>
          <a:xfrm>
            <a:off x="3590428" y="2768489"/>
            <a:ext cx="6057856" cy="584775"/>
          </a:xfrm>
          <a:prstGeom prst="rect">
            <a:avLst/>
          </a:prstGeom>
          <a:solidFill>
            <a:schemeClr val="accent1">
              <a:lumMod val="20000"/>
              <a:lumOff val="80000"/>
            </a:schemeClr>
          </a:solidFill>
          <a:scene3d>
            <a:camera prst="orthographicFront"/>
            <a:lightRig rig="threePt" dir="t"/>
          </a:scene3d>
          <a:sp3d>
            <a:bevelT w="165100" prst="coolSlant"/>
          </a:sp3d>
        </p:spPr>
        <p:txBody>
          <a:bodyPr wrap="square">
            <a:spAutoFit/>
          </a:bodyPr>
          <a:lstStyle/>
          <a:p>
            <a:pPr algn="ctr"/>
            <a:r>
              <a:rPr lang="as-IN" sz="3200" b="1" dirty="0" smtClean="0">
                <a:latin typeface="NikoshBAN" panose="02000000000000000000" pitchFamily="2" charset="0"/>
                <a:cs typeface="NikoshBAN" panose="02000000000000000000" pitchFamily="2" charset="0"/>
              </a:rPr>
              <a:t>করোনা ভাইরাস 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ভাবে</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সংক্রতি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হয়</a:t>
            </a:r>
            <a:r>
              <a:rPr lang="as-IN" sz="2800" b="1" dirty="0" smtClean="0">
                <a:latin typeface="NikoshBAN" panose="02000000000000000000" pitchFamily="2" charset="0"/>
                <a:cs typeface="NikoshBAN" panose="02000000000000000000" pitchFamily="2" charset="0"/>
              </a:rPr>
              <a:t>?</a:t>
            </a:r>
            <a:endParaRPr lang="as-IN" sz="2800" b="1" dirty="0">
              <a:latin typeface="NikoshBAN" panose="02000000000000000000" pitchFamily="2" charset="0"/>
              <a:cs typeface="NikoshBAN" panose="02000000000000000000" pitchFamily="2" charset="0"/>
            </a:endParaRPr>
          </a:p>
        </p:txBody>
      </p:sp>
      <p:sp>
        <p:nvSpPr>
          <p:cNvPr id="6" name="Rectangle 5"/>
          <p:cNvSpPr/>
          <p:nvPr/>
        </p:nvSpPr>
        <p:spPr>
          <a:xfrm>
            <a:off x="4965472" y="3944527"/>
            <a:ext cx="6223178" cy="584775"/>
          </a:xfrm>
          <a:prstGeom prst="rect">
            <a:avLst/>
          </a:prstGeom>
          <a:solidFill>
            <a:schemeClr val="accent1">
              <a:lumMod val="60000"/>
              <a:lumOff val="40000"/>
            </a:schemeClr>
          </a:solidFill>
          <a:scene3d>
            <a:camera prst="orthographicFront"/>
            <a:lightRig rig="threePt" dir="t"/>
          </a:scene3d>
          <a:sp3d>
            <a:bevelT w="139700" prst="cross"/>
          </a:sp3d>
        </p:spPr>
        <p:txBody>
          <a:bodyPr wrap="none">
            <a:spAutoFit/>
          </a:bodyPr>
          <a:lstStyle/>
          <a:p>
            <a:pPr algn="ctr"/>
            <a:r>
              <a:rPr lang="bn-IN" sz="32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করোনা ভাইরাসে আক্রান্ত হলে কীভাবে বুঝবে</a:t>
            </a:r>
            <a:r>
              <a:rPr lang="en-US" sz="32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a:t>
            </a:r>
            <a:r>
              <a:rPr lang="bn-IN" sz="32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endParaRPr lang="en-US" sz="32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TextBox 6"/>
          <p:cNvSpPr txBox="1"/>
          <p:nvPr/>
        </p:nvSpPr>
        <p:spPr>
          <a:xfrm>
            <a:off x="1043188" y="378918"/>
            <a:ext cx="6557355" cy="707886"/>
          </a:xfrm>
          <a:prstGeom prst="rect">
            <a:avLst/>
          </a:prstGeom>
          <a:solidFill>
            <a:schemeClr val="accent5">
              <a:lumMod val="60000"/>
              <a:lumOff val="40000"/>
            </a:schemeClr>
          </a:solidFill>
          <a:scene3d>
            <a:camera prst="orthographicFront"/>
            <a:lightRig rig="threePt" dir="t"/>
          </a:scene3d>
          <a:sp3d>
            <a:bevelT w="101600" prst="riblet"/>
          </a:sp3d>
        </p:spPr>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আমরা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এখান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থেকে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বুঝতে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endParaRPr lang="en-US" sz="4000" dirty="0">
              <a:latin typeface="NikoshBAN" panose="02000000000000000000" pitchFamily="2" charset="0"/>
              <a:cs typeface="NikoshBAN" panose="02000000000000000000" pitchFamily="2" charset="0"/>
            </a:endParaRPr>
          </a:p>
        </p:txBody>
      </p:sp>
      <p:sp>
        <p:nvSpPr>
          <p:cNvPr id="2" name="TextBox 1"/>
          <p:cNvSpPr txBox="1"/>
          <p:nvPr/>
        </p:nvSpPr>
        <p:spPr>
          <a:xfrm>
            <a:off x="6057276" y="5034949"/>
            <a:ext cx="5756856" cy="584775"/>
          </a:xfrm>
          <a:prstGeom prst="rect">
            <a:avLst/>
          </a:prstGeom>
          <a:solidFill>
            <a:srgbClr val="00B050"/>
          </a:solidFill>
          <a:scene3d>
            <a:camera prst="orthographicFront"/>
            <a:lightRig rig="threePt" dir="t"/>
          </a:scene3d>
          <a:sp3d>
            <a:bevelT prst="relaxedInset"/>
          </a:sp3d>
        </p:spPr>
        <p:txBody>
          <a:bodyPr wrap="square" rtlCol="0">
            <a:spAutoFit/>
          </a:bodyPr>
          <a:lstStyle/>
          <a:p>
            <a:pPr algn="ctr"/>
            <a:r>
              <a:rPr lang="en-US" sz="3200" dirty="0" err="1" smtClean="0"/>
              <a:t>করোনা</a:t>
            </a:r>
            <a:r>
              <a:rPr lang="en-US" sz="3200" dirty="0" smtClean="0"/>
              <a:t> </a:t>
            </a:r>
            <a:r>
              <a:rPr lang="en-US" sz="3200" dirty="0" err="1" smtClean="0"/>
              <a:t>ভাইরাস</a:t>
            </a:r>
            <a:r>
              <a:rPr lang="en-US" sz="3200" dirty="0" smtClean="0"/>
              <a:t> </a:t>
            </a:r>
            <a:r>
              <a:rPr lang="en-US" sz="3200" dirty="0" err="1" smtClean="0"/>
              <a:t>থেকে</a:t>
            </a:r>
            <a:r>
              <a:rPr lang="en-US" sz="3200" dirty="0" smtClean="0"/>
              <a:t> </a:t>
            </a:r>
            <a:r>
              <a:rPr lang="en-US" sz="3200" dirty="0" err="1" smtClean="0"/>
              <a:t>মুক্তির</a:t>
            </a:r>
            <a:r>
              <a:rPr lang="en-US" sz="3200" dirty="0" smtClean="0"/>
              <a:t> </a:t>
            </a:r>
            <a:r>
              <a:rPr lang="en-US" sz="3200" dirty="0" err="1" smtClean="0"/>
              <a:t>উপায়</a:t>
            </a:r>
            <a:endParaRPr lang="en-US" sz="3200" dirty="0"/>
          </a:p>
        </p:txBody>
      </p:sp>
    </p:spTree>
    <p:extLst>
      <p:ext uri="{BB962C8B-B14F-4D97-AF65-F5344CB8AC3E}">
        <p14:creationId xmlns:p14="http://schemas.microsoft.com/office/powerpoint/2010/main" val="575246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grpId="0"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4"/>
                                        </p:tgtEl>
                                        <p:attrNameLst>
                                          <p:attrName>ppt_x</p:attrName>
                                          <p:attrName>ppt_y</p:attrName>
                                        </p:attrNameLst>
                                      </p:cBhvr>
                                    </p:animMotion>
                                    <p:animRot by="1500000">
                                      <p:cBhvr>
                                        <p:cTn id="13" dur="125" fill="hold">
                                          <p:stCondLst>
                                            <p:cond delay="0"/>
                                          </p:stCondLst>
                                        </p:cTn>
                                        <p:tgtEl>
                                          <p:spTgt spid="4"/>
                                        </p:tgtEl>
                                        <p:attrNameLst>
                                          <p:attrName>r</p:attrName>
                                        </p:attrNameLst>
                                      </p:cBhvr>
                                    </p:animRot>
                                    <p:animRot by="-1500000">
                                      <p:cBhvr>
                                        <p:cTn id="14" dur="125" fill="hold">
                                          <p:stCondLst>
                                            <p:cond delay="125"/>
                                          </p:stCondLst>
                                        </p:cTn>
                                        <p:tgtEl>
                                          <p:spTgt spid="4"/>
                                        </p:tgtEl>
                                        <p:attrNameLst>
                                          <p:attrName>r</p:attrName>
                                        </p:attrNameLst>
                                      </p:cBhvr>
                                    </p:animRot>
                                    <p:animRot by="-1500000">
                                      <p:cBhvr>
                                        <p:cTn id="15" dur="125" fill="hold">
                                          <p:stCondLst>
                                            <p:cond delay="250"/>
                                          </p:stCondLst>
                                        </p:cTn>
                                        <p:tgtEl>
                                          <p:spTgt spid="4"/>
                                        </p:tgtEl>
                                        <p:attrNameLst>
                                          <p:attrName>r</p:attrName>
                                        </p:attrNameLst>
                                      </p:cBhvr>
                                    </p:animRot>
                                    <p:animRot by="1500000">
                                      <p:cBhvr>
                                        <p:cTn id="16" dur="125" fill="hold">
                                          <p:stCondLst>
                                            <p:cond delay="375"/>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0-#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9028"/>
            <a:ext cx="10972799" cy="7315200"/>
          </a:xfrm>
          <a:prstGeom prst="rect">
            <a:avLst/>
          </a:prstGeom>
        </p:spPr>
      </p:pic>
      <p:sp>
        <p:nvSpPr>
          <p:cNvPr id="3" name="Rectangle 2"/>
          <p:cNvSpPr/>
          <p:nvPr/>
        </p:nvSpPr>
        <p:spPr>
          <a:xfrm>
            <a:off x="2532845" y="334334"/>
            <a:ext cx="5112297" cy="1015663"/>
          </a:xfrm>
          <a:prstGeom prst="rect">
            <a:avLst/>
          </a:prstGeom>
        </p:spPr>
        <p:txBody>
          <a:bodyPr wrap="none">
            <a:spAutoFit/>
          </a:bodyPr>
          <a:lstStyle/>
          <a:p>
            <a:r>
              <a:rPr lang="bn-IN" sz="6000" b="1" u="sng" dirty="0">
                <a:solidFill>
                  <a:srgbClr val="FFFF00"/>
                </a:solidFill>
                <a:effectLst>
                  <a:outerShdw blurRad="38100" dist="38100" dir="2700000" algn="tl">
                    <a:srgbClr val="000000">
                      <a:alpha val="43137"/>
                    </a:srgbClr>
                  </a:outerShdw>
                </a:effectLst>
                <a:latin typeface="NikoshBAN" pitchFamily="2" charset="0"/>
                <a:cs typeface="NikoshBAN" pitchFamily="2" charset="0"/>
              </a:rPr>
              <a:t>করোনা </a:t>
            </a:r>
            <a:r>
              <a:rPr lang="bn-IN" sz="6000" b="1" u="sng"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ভাইরাস কি?</a:t>
            </a:r>
            <a:endParaRPr lang="en-US" sz="6000" b="1" u="sng" dirty="0">
              <a:solidFill>
                <a:srgbClr val="FFFF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Rectangle 3"/>
          <p:cNvSpPr/>
          <p:nvPr/>
        </p:nvSpPr>
        <p:spPr>
          <a:xfrm>
            <a:off x="479658" y="3686628"/>
            <a:ext cx="9874877" cy="2554545"/>
          </a:xfrm>
          <a:prstGeom prst="rect">
            <a:avLst/>
          </a:prstGeom>
        </p:spPr>
        <p:txBody>
          <a:bodyPr wrap="square">
            <a:spAutoFit/>
          </a:bodyPr>
          <a:lstStyle/>
          <a:p>
            <a:pPr algn="just"/>
            <a:r>
              <a:rPr lang="bn-IN" sz="32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১৯৬০ সালে প্রথম করোনা ভাইরাস সনাক্ত করা হয়। বিভিন্ন ধরনের করোনা ভাইরাসের মধ্যে মানুষে সংক্রমিত হয় সাতটি ভাইরাস। এই ভাইরাস বিভিন্ন প্রাণী থেকে মানুষে সংক্রমিত হয় কিন্ত এখন পর্যন্ত সংক্রমণের নির্দিষ্ট উৎস বের করা সম্ভব হয়নি। আক্রান্ত ব্যক্তিদের মধ্যে জ্বর, কাশি ও মারাত্মক শ্বাসকষ্ট দেখা দেয়। এই ভাইরাসে আক্রান্ত হলে কিডনি বিকল হয়ে মৃত্যু পর্যন্ত হতে পারে।</a:t>
            </a:r>
            <a:endParaRPr lang="en-US" sz="32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74364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1124293688"/>
              </p:ext>
            </p:extLst>
          </p:nvPr>
        </p:nvGraphicFramePr>
        <p:xfrm>
          <a:off x="8600941" y="2380157"/>
          <a:ext cx="914400" cy="683609"/>
        </p:xfrm>
        <a:graphic>
          <a:graphicData uri="http://schemas.openxmlformats.org/presentationml/2006/ole">
            <mc:AlternateContent xmlns:mc="http://schemas.openxmlformats.org/markup-compatibility/2006">
              <mc:Choice xmlns:v="urn:schemas-microsoft-com:vml" Requires="v">
                <p:oleObj spid="_x0000_s1036"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8600941" y="2380157"/>
                        <a:ext cx="914400" cy="683609"/>
                      </a:xfrm>
                      <a:prstGeom prst="rect">
                        <a:avLst/>
                      </a:prstGeom>
                    </p:spPr>
                  </p:pic>
                </p:oleObj>
              </mc:Fallback>
            </mc:AlternateContent>
          </a:graphicData>
        </a:graphic>
      </p:graphicFrame>
      <p:sp>
        <p:nvSpPr>
          <p:cNvPr id="3" name="Rectangle 2"/>
          <p:cNvSpPr/>
          <p:nvPr/>
        </p:nvSpPr>
        <p:spPr>
          <a:xfrm>
            <a:off x="2717442" y="4982776"/>
            <a:ext cx="9156879" cy="1200329"/>
          </a:xfrm>
          <a:prstGeom prst="rect">
            <a:avLst/>
          </a:prstGeom>
          <a:solidFill>
            <a:srgbClr val="FFFF00"/>
          </a:solidFill>
          <a:scene3d>
            <a:camera prst="orthographicFront"/>
            <a:lightRig rig="threePt" dir="t"/>
          </a:scene3d>
          <a:sp3d>
            <a:bevelT w="114300" prst="hardEdge"/>
          </a:sp3d>
        </p:spPr>
        <p:txBody>
          <a:bodyPr wrap="square">
            <a:spAutoFit/>
          </a:bodyPr>
          <a:lstStyle/>
          <a:p>
            <a:r>
              <a:rPr lang="as-IN" dirty="0"/>
              <a:t>ইটালি তাদের বেশির ভাগ ব্যবসা বাণিজ্য এবং জনসমাগম নিষিদ্ধ করেছে </a:t>
            </a:r>
            <a:r>
              <a:rPr lang="as-IN" dirty="0" smtClean="0"/>
              <a:t> </a:t>
            </a:r>
            <a:r>
              <a:rPr lang="as-IN" dirty="0"/>
              <a:t>তবে পূর্ব ঘোষিত তারিখের চেয়ে আরো বেশি দিন থাকতে পারে লকডাউন অবস্থা। </a:t>
            </a:r>
          </a:p>
          <a:p>
            <a:r>
              <a:rPr lang="as-IN" dirty="0"/>
              <a:t>তারা চেষ্টা করছে এই ভাইরাসের যাতে আরো ছড়িয়ে না পড়ে সেটা ঠেকাতে। বার, রেস্টুরেন্ট, বেশিরভাগ দোকান, স্কুল বিশ্ববিদ্যালয় বন্ধ রয়েছে।</a:t>
            </a:r>
          </a:p>
        </p:txBody>
      </p:sp>
      <p:sp>
        <p:nvSpPr>
          <p:cNvPr id="4" name="TextBox 3"/>
          <p:cNvSpPr txBox="1"/>
          <p:nvPr/>
        </p:nvSpPr>
        <p:spPr>
          <a:xfrm>
            <a:off x="4675031" y="220282"/>
            <a:ext cx="7199290" cy="584775"/>
          </a:xfrm>
          <a:prstGeom prst="rect">
            <a:avLst/>
          </a:prstGeom>
          <a:solidFill>
            <a:srgbClr val="FFC000"/>
          </a:solidFill>
          <a:scene3d>
            <a:camera prst="orthographicFront"/>
            <a:lightRig rig="threePt" dir="t"/>
          </a:scene3d>
          <a:sp3d>
            <a:bevelT w="165100" prst="coolSlant"/>
          </a:sp3d>
        </p:spPr>
        <p:txBody>
          <a:bodyPr wrap="square" rtlCol="0">
            <a:spAutoFit/>
          </a:bodyPr>
          <a:lstStyle/>
          <a:p>
            <a:pPr algn="ctr"/>
            <a:r>
              <a:rPr lang="en-US" sz="3200" dirty="0" err="1" smtClean="0"/>
              <a:t>চিনের</a:t>
            </a:r>
            <a:r>
              <a:rPr lang="en-US" sz="3200" dirty="0" smtClean="0"/>
              <a:t> </a:t>
            </a:r>
            <a:r>
              <a:rPr lang="en-US" sz="3200" dirty="0" err="1" smtClean="0"/>
              <a:t>উহান</a:t>
            </a:r>
            <a:r>
              <a:rPr lang="en-US" sz="3200" dirty="0" smtClean="0"/>
              <a:t> </a:t>
            </a:r>
            <a:r>
              <a:rPr lang="en-US" sz="3200" dirty="0" err="1" smtClean="0"/>
              <a:t>শহরের</a:t>
            </a:r>
            <a:r>
              <a:rPr lang="en-US" sz="3200" dirty="0" smtClean="0"/>
              <a:t> </a:t>
            </a:r>
            <a:r>
              <a:rPr lang="en-US" sz="3200" dirty="0" err="1" smtClean="0"/>
              <a:t>করোনা</a:t>
            </a:r>
            <a:r>
              <a:rPr lang="en-US" sz="3200" dirty="0" smtClean="0"/>
              <a:t> </a:t>
            </a:r>
            <a:r>
              <a:rPr lang="en-US" sz="3200" dirty="0" err="1" smtClean="0"/>
              <a:t>ভাইরাস</a:t>
            </a:r>
            <a:r>
              <a:rPr lang="en-US" sz="3200" dirty="0" smtClean="0"/>
              <a:t> </a:t>
            </a:r>
            <a:r>
              <a:rPr lang="en-US" sz="3200" dirty="0" err="1" smtClean="0"/>
              <a:t>প্রথম</a:t>
            </a:r>
            <a:r>
              <a:rPr lang="en-US" sz="3200" dirty="0" smtClean="0"/>
              <a:t> </a:t>
            </a:r>
            <a:r>
              <a:rPr lang="en-US" sz="3200" dirty="0" err="1" smtClean="0"/>
              <a:t>উৎপত্তির</a:t>
            </a:r>
            <a:r>
              <a:rPr lang="en-US" sz="3200" dirty="0" smtClean="0"/>
              <a:t> </a:t>
            </a:r>
            <a:r>
              <a:rPr lang="en-US" sz="3200" dirty="0" err="1" smtClean="0"/>
              <a:t>ভিডিও</a:t>
            </a:r>
            <a:endParaRPr lang="en-US" sz="3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628" y="1125687"/>
            <a:ext cx="5943600"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11394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195" y="799374"/>
            <a:ext cx="10251582" cy="4107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3181750" y="0"/>
            <a:ext cx="5240537" cy="584775"/>
          </a:xfrm>
          <a:prstGeom prst="rect">
            <a:avLst/>
          </a:prstGeom>
          <a:solidFill>
            <a:schemeClr val="accent2"/>
          </a:solidFill>
          <a:scene3d>
            <a:camera prst="orthographicFront"/>
            <a:lightRig rig="threePt" dir="t"/>
          </a:scene3d>
          <a:sp3d>
            <a:bevelT w="165100" prst="coolSlant"/>
          </a:sp3d>
        </p:spPr>
        <p:txBody>
          <a:bodyPr wrap="none">
            <a:spAutoFit/>
          </a:bodyPr>
          <a:lstStyle/>
          <a:p>
            <a:r>
              <a:rPr lang="as-IN" sz="3200" b="1" dirty="0" smtClean="0">
                <a:latin typeface="NikoshBAN" panose="02000000000000000000" pitchFamily="2" charset="0"/>
                <a:cs typeface="NikoshBAN" panose="02000000000000000000" pitchFamily="2" charset="0"/>
              </a:rPr>
              <a:t>করোনা ভাইরাস 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ভাবে</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সংক্রমিত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হয়</a:t>
            </a:r>
            <a:r>
              <a:rPr lang="as-IN" sz="2800" b="1" dirty="0" smtClean="0">
                <a:latin typeface="NikoshBAN" panose="02000000000000000000" pitchFamily="2" charset="0"/>
                <a:cs typeface="NikoshBAN" panose="02000000000000000000" pitchFamily="2" charset="0"/>
              </a:rPr>
              <a:t>?</a:t>
            </a:r>
            <a:endParaRPr lang="as-IN" sz="2800" b="1" dirty="0">
              <a:latin typeface="NikoshBAN" panose="02000000000000000000" pitchFamily="2" charset="0"/>
              <a:cs typeface="NikoshBAN" panose="02000000000000000000" pitchFamily="2" charset="0"/>
            </a:endParaRPr>
          </a:p>
        </p:txBody>
      </p:sp>
      <p:sp>
        <p:nvSpPr>
          <p:cNvPr id="4" name="Rectangle 3"/>
          <p:cNvSpPr/>
          <p:nvPr/>
        </p:nvSpPr>
        <p:spPr>
          <a:xfrm>
            <a:off x="321973" y="5026956"/>
            <a:ext cx="11870027" cy="1938992"/>
          </a:xfrm>
          <a:prstGeom prst="rect">
            <a:avLst/>
          </a:prstGeom>
        </p:spPr>
        <p:txBody>
          <a:bodyPr wrap="square">
            <a:spAutoFit/>
          </a:bodyPr>
          <a:lstStyle/>
          <a:p>
            <a:r>
              <a:rPr lang="as-IN" sz="2400" dirty="0" smtClean="0">
                <a:solidFill>
                  <a:srgbClr val="FF0000"/>
                </a:solidFill>
                <a:latin typeface="NikoshBAN" panose="02000000000000000000" pitchFamily="2" charset="0"/>
                <a:cs typeface="NikoshBAN" panose="02000000000000000000" pitchFamily="2" charset="0"/>
              </a:rPr>
              <a:t>করোনা ভাইরাস এমন এক ভাইরাস, যা সাধারণ ফ্লু বা ঠাণ্ডা লাগার মতোই প্রথমে আক্রমণ করে ফুসফুসে। আস্তে আস্তে তা মারাত্মক আকার ধারণ করে। যার থেকে মৃত্যু পর্যন্ত হতে পারে।</a:t>
            </a:r>
          </a:p>
          <a:p>
            <a:r>
              <a:rPr lang="as-IN" sz="2400" dirty="0" smtClean="0">
                <a:solidFill>
                  <a:srgbClr val="FF0000"/>
                </a:solidFill>
                <a:latin typeface="NikoshBAN" panose="02000000000000000000" pitchFamily="2" charset="0"/>
                <a:cs typeface="NikoshBAN" panose="02000000000000000000" pitchFamily="2" charset="0"/>
              </a:rPr>
              <a:t>বিশ্ব স্বাস্থ্য সংস্থার মতে করোনাভাইরাস সি-ফুডের সঙ্গে যুক্ত। করোনাভাইরাস খুব তাড়াতাড়ি ছড়িয়ে পড়ে। উট, বিড়াল এবং বাদুড় সহ অনেক প্রাণীর শরীরেই এই ভাইরাস প্রবেশ করতে সক্ষম। আর এই সব প্রাণী থেকেই ওই বিরল ভাইরাসে মানুষও সংক্রামিত হতে পারে।</a:t>
            </a:r>
            <a:endParaRPr lang="as-IN" sz="2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401509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038" y="1815921"/>
            <a:ext cx="9337183" cy="485533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378039" y="501134"/>
            <a:ext cx="9337182" cy="646331"/>
          </a:xfrm>
          <a:prstGeom prst="rect">
            <a:avLst/>
          </a:prstGeom>
          <a:solidFill>
            <a:schemeClr val="accent2">
              <a:lumMod val="60000"/>
              <a:lumOff val="40000"/>
            </a:schemeClr>
          </a:solidFill>
        </p:spPr>
        <p:txBody>
          <a:bodyPr wrap="square">
            <a:spAutoFit/>
          </a:bodyPr>
          <a:lstStyle/>
          <a:p>
            <a:pPr algn="ctr"/>
            <a:r>
              <a:rPr lang="bn-IN" sz="36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করোনা ভাইরাসে আক্রান্ত হলে কীভাবে </a:t>
            </a:r>
            <a:r>
              <a:rPr lang="en-US" sz="3600" b="1"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পরীক্ষা</a:t>
            </a:r>
            <a:r>
              <a:rPr lang="en-US" sz="36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করা</a:t>
            </a:r>
            <a:r>
              <a:rPr lang="en-US" sz="36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যায়</a:t>
            </a:r>
            <a:endParaRPr lang="en-US" sz="36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707289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314</Words>
  <Application>Microsoft Office PowerPoint</Application>
  <PresentationFormat>Widescreen</PresentationFormat>
  <Paragraphs>28</Paragraphs>
  <Slides>19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Calibri Light</vt:lpstr>
      <vt:lpstr>NikoshBAN</vt:lpstr>
      <vt:lpstr>Vrinda</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Uttarchelopara</dc:creator>
  <cp:lastModifiedBy>Uttarchelopara</cp:lastModifiedBy>
  <cp:revision>44</cp:revision>
  <dcterms:created xsi:type="dcterms:W3CDTF">2020-04-03T13:44:28Z</dcterms:created>
  <dcterms:modified xsi:type="dcterms:W3CDTF">2020-04-07T14:35:51Z</dcterms:modified>
</cp:coreProperties>
</file>