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1" r:id="rId2"/>
  </p:sldMasterIdLst>
  <p:sldIdLst>
    <p:sldId id="260" r:id="rId3"/>
    <p:sldId id="257" r:id="rId4"/>
    <p:sldId id="261" r:id="rId5"/>
    <p:sldId id="290" r:id="rId6"/>
    <p:sldId id="302" r:id="rId7"/>
    <p:sldId id="264" r:id="rId8"/>
    <p:sldId id="295" r:id="rId9"/>
    <p:sldId id="305" r:id="rId10"/>
    <p:sldId id="297" r:id="rId11"/>
    <p:sldId id="296" r:id="rId12"/>
    <p:sldId id="304" r:id="rId13"/>
    <p:sldId id="303" r:id="rId14"/>
    <p:sldId id="299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F2A499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708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31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765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71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58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3230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83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293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70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744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348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55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4425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94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767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687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387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715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22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691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7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8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0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370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5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53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27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71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111C-01B0-4C3C-B0C5-E91E5EB02B6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5E69B1-8DC1-4008-BB7E-3CABA26C2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80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10DDE-EAEF-4491-8610-D845F6FD5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B4C7-2322-487B-B820-F9210F7EEC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6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B9%E0%A6%BE%E0%A6%87%E0%A6%A8%E0%A7%8D%E2%80%8C%E0%A6%B0%E0%A6%BF%E0%A6%B6_%E0%A6%B9%E0%A7%87%E0%A6%B0%E0%A7%8D%E0%A7%8E%E0%A6%B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6" y="0"/>
            <a:ext cx="9326880" cy="156966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1716593"/>
            <a:ext cx="9678572" cy="5141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8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4" y="116594"/>
            <a:ext cx="1108198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কোন পদার্থসমূহ ফটোতড়িৎ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ক্রিয়ার জন্য বেশি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উপোযোগী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66154"/>
            <a:ext cx="121920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25252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ইলেকট্রন পদার্থের বন্ধন থেকে মুক্ত </a:t>
            </a:r>
            <a:r>
              <a:rPr lang="bn-IN" sz="2800" dirty="0" smtClean="0">
                <a:solidFill>
                  <a:srgbClr val="25252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bn-BD" sz="2800" dirty="0" smtClean="0">
                <a:solidFill>
                  <a:srgbClr val="25252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ওয়ার জন্য যে শক্তি প্রয়োজন হয় তাকে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কার্য-অপেক্ষক </a:t>
            </a:r>
            <a:r>
              <a:rPr lang="bn-BD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function</a:t>
            </a:r>
            <a:r>
              <a: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বলে । </a:t>
            </a:r>
            <a:r>
              <a:rPr lang="bn-BD" sz="2800" dirty="0" smtClean="0">
                <a:solidFill>
                  <a:srgbClr val="25252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 সকল </a:t>
            </a:r>
            <a:r>
              <a:rPr lang="bn-IN" sz="2800" dirty="0" smtClean="0">
                <a:solidFill>
                  <a:srgbClr val="25252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পদার্থের</a:t>
            </a:r>
            <a:r>
              <a:rPr lang="bn-BD" sz="2800" dirty="0" smtClean="0">
                <a:solidFill>
                  <a:srgbClr val="25252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কার্য-অপেক্ষক কম সেই সকল পদার্থ বেশি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 তড়িৎ ক্রিয়ার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উপোযোগী । সাধারণত ক্ষারধর্মী পদার্থসমূহ আলোক তড়িৎ সংবেদনশীল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c="http://schemas.openxmlformats.org/markup-compatibility/2006" val="3204588053"/>
              </p:ext>
            </p:extLst>
          </p:nvPr>
        </p:nvGraphicFramePr>
        <p:xfrm>
          <a:off x="0" y="3103939"/>
          <a:ext cx="12192000" cy="3657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79343"/>
                <a:gridCol w="4647064"/>
                <a:gridCol w="5065593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ধাতুর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2"/>
                      <a:stretch>
                        <a:fillRect l="-142119" t="-10667" r="-1722" b="-730667"/>
                      </a:stretch>
                    </a:blip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সিজিয়াম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পটাসিয়াম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রূপা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4.74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তামা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4.94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সোনা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প্লাটিনাম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5.65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2415934"/>
            <a:ext cx="96986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একটি তালিকা দেয়া হল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3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308892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kumimoji="0" lang="bn-IN" sz="9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কাজ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87976"/>
            <a:ext cx="1219200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কার্যাপেক্ষক কী ? 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সূচন কম্পাংক ব্যাখ্যা কর।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323882" cy="18989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onnyBanglaMJ" pitchFamily="2" charset="0"/>
                <a:ea typeface="+mj-ea"/>
                <a:cs typeface="TonnyBanglaMJ" pitchFamily="2" charset="0"/>
              </a:rPr>
              <a:t>`</a:t>
            </a: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onnyBanglaMJ" pitchFamily="2" charset="0"/>
                <a:ea typeface="+mj-ea"/>
                <a:cs typeface="TonnyBanglaMJ" pitchFamily="2" charset="0"/>
              </a:rPr>
              <a:t>jxq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onnyBanglaMJ" pitchFamily="2" charset="0"/>
                <a:ea typeface="+mj-ea"/>
                <a:cs typeface="TonnyBanglaMJ" pitchFamily="2" charset="0"/>
              </a:rPr>
              <a:t> </a:t>
            </a: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onnyBanglaMJ" pitchFamily="2" charset="0"/>
                <a:ea typeface="+mj-ea"/>
                <a:cs typeface="TonnyBanglaMJ" pitchFamily="2" charset="0"/>
              </a:rPr>
              <a:t>KvR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onnyBanglaMJ" pitchFamily="2" charset="0"/>
              <a:ea typeface="+mj-ea"/>
              <a:cs typeface="TonnyBangla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71" y="2036423"/>
            <a:ext cx="9100642" cy="3831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 ও সর্বোচ্চ গতিশক্তির একটি     লেখচিত্র অংকন করে আলোক তড়িৎ ক্রিয়ার ব্যাখ্যা কর।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090" y="1315834"/>
            <a:ext cx="13288564" cy="3211201"/>
          </a:xfrm>
          <a:prstGeom prst="rect">
            <a:avLst/>
          </a:prstGeom>
        </p:spPr>
      </p:pic>
      <p:pic>
        <p:nvPicPr>
          <p:cNvPr id="8" name="Picture 7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862" y="2724318"/>
            <a:ext cx="13341245" cy="36165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48877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5051688"/>
            <a:ext cx="12192001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নিচের কোন পদার্থটির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সংবেদনশীলতা বেশী-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সিজিয়াম 	 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	   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প্লাটিনাম	      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7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47378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278" y="1592200"/>
            <a:ext cx="13121542" cy="6547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6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24475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0933"/>
            <a:ext cx="10613036" cy="49470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="" xmlns:p14="http://schemas.microsoft.com/office/powerpoint/2010/main" val="29691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495" y="0"/>
            <a:ext cx="9444038" cy="154305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1568"/>
              </a:avLst>
            </a:prstTxWarp>
            <a:spAutoFit/>
          </a:bodyPr>
          <a:lstStyle/>
          <a:p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185" y="1613248"/>
            <a:ext cx="2740331" cy="32971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74954" y="1603947"/>
            <a:ext cx="8919148" cy="472190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/>
          <p:cNvSpPr>
            <a:spLocks noGrp="1"/>
          </p:cNvSpPr>
          <p:nvPr/>
        </p:nvSpPr>
        <p:spPr>
          <a:xfrm>
            <a:off x="1184222" y="2173572"/>
            <a:ext cx="7375161" cy="3612630"/>
          </a:xfrm>
          <a:prstGeom prst="rect">
            <a:avLst/>
          </a:prstGeom>
          <a:noFill/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v"/>
            </a:pPr>
            <a:r>
              <a:rPr lang="en-US" sz="66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66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gvt</a:t>
            </a:r>
            <a:r>
              <a:rPr lang="en-US" sz="66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mvBdzj</a:t>
            </a:r>
            <a:r>
              <a:rPr lang="en-US" sz="66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Bmjvg</a:t>
            </a:r>
            <a:endParaRPr lang="en-US" sz="6600" b="1" dirty="0" smtClean="0">
              <a:solidFill>
                <a:srgbClr val="C00000"/>
              </a:solidFill>
              <a:latin typeface="RinkiySushreeMJ" pitchFamily="2" charset="0"/>
              <a:cs typeface="ChandrabatiMatra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cÖfvlK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c`v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_©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weÁvb</a:t>
            </a:r>
            <a:endParaRPr lang="en-US" sz="6600" b="1" dirty="0" smtClean="0">
              <a:solidFill>
                <a:srgbClr val="7030A0"/>
              </a:solidFill>
              <a:latin typeface="RinkiySushreeMJ" pitchFamily="2" charset="0"/>
              <a:cs typeface="ChandrabatiMatra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evqvwjqv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evRvi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Avwjg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gv`ªvmv</a:t>
            </a:r>
            <a:endParaRPr lang="en-US" sz="5400" dirty="0" smtClean="0">
              <a:solidFill>
                <a:srgbClr val="9933FF"/>
              </a:solidFill>
              <a:latin typeface="RinkiySushreeMJ" pitchFamily="2" charset="0"/>
              <a:cs typeface="ChandrabatiMatra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Djøvcvov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wmivRMÄ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B‡gBj</a:t>
            </a:r>
            <a:r>
              <a:rPr lang="en-US" sz="48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: </a:t>
            </a:r>
            <a:r>
              <a:rPr lang="en-US" sz="4800" dirty="0" smtClean="0">
                <a:solidFill>
                  <a:srgbClr val="9933FF"/>
                </a:solidFill>
                <a:latin typeface="Calibri" pitchFamily="34" charset="0"/>
                <a:cs typeface="ChandrabatiMatraMJ" pitchFamily="2" charset="0"/>
              </a:rPr>
              <a:t>saifa9787@gmail.com</a:t>
            </a:r>
            <a:endParaRPr lang="en-US" sz="4800" dirty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78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268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9747"/>
            <a:ext cx="9988061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 শ্রেনি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পদার্থবিজ্ঞান-২য় পত্র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অধ্যায়ঃ আধুনিক পদার্থ বিজ্ঞানের সূচনা </a:t>
            </a: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ফটোতড়িৎ ক্রিয়া</a:t>
            </a:r>
          </a:p>
        </p:txBody>
      </p:sp>
    </p:spTree>
    <p:extLst>
      <p:ext uri="{BB962C8B-B14F-4D97-AF65-F5344CB8AC3E}">
        <p14:creationId xmlns="" xmlns:p14="http://schemas.microsoft.com/office/powerpoint/2010/main" val="18490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315" y="17568"/>
            <a:ext cx="9256543" cy="138920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926" y="3805384"/>
            <a:ext cx="1058095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ফটো তড়িৎ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ক্রিয়া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বৈশিষ্ট্যসমূহ ব্যাখ্যা করতে পারবে 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501" y="4476636"/>
            <a:ext cx="1054937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লেখচিত্র হতে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ফটোতড়িৎ ক্রিয়ার ক্ষেত্রে আইনস্টাইনের সমীকরণ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 করতে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925" y="2672180"/>
            <a:ext cx="105809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ফটোতড়িৎ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 ক্ষেত্রে কম্পাংক বনাম সর্বোচ্চ গতিশক্তির লেখচিত্র ব্যাখ্যা করতে পারবে 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131" y="5758349"/>
            <a:ext cx="1057574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কোন্‌ পদার্থসমূহ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 তড়িৎ ক্রিয়ার জন্য বেশি উপোযোগী তা বলতে পারবে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337" y="1988218"/>
            <a:ext cx="1057054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ফটোতড়িৎ ক্রিয়া কী বলতে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0544" y="1371828"/>
            <a:ext cx="404170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57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675258" y="4340829"/>
            <a:ext cx="7791716" cy="2142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7772553" y="4359993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16" name="Oval 115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6150065" y="5281560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27" name="Oval 126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2767053" y="4455803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30" name="Oval 129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3826949" y="5452659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36" name="Oval 135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4721271" y="5236906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42" name="Oval 141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2021136" y="5696235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45" name="Oval 144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561519" y="4377964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33" name="Oval 132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5370108" y="4371395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39" name="Oval 138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3794183" y="4366923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48" name="Oval 147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4986579" y="5928247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51" name="Oval 150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6626027" y="4521695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54" name="Oval 153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585980" y="4652749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57" name="Oval 156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2875728" y="5097928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68" name="Oval 167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8318701" y="5630271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71" name="Oval 170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7477065" y="5161336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74" name="Oval 173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1871537" y="4539818"/>
            <a:ext cx="354842" cy="464025"/>
            <a:chOff x="777922" y="2183641"/>
            <a:chExt cx="354842" cy="464025"/>
          </a:xfrm>
          <a:solidFill>
            <a:srgbClr val="C00000"/>
          </a:solidFill>
        </p:grpSpPr>
        <p:sp>
          <p:nvSpPr>
            <p:cNvPr id="177" name="Oval 176"/>
            <p:cNvSpPr/>
            <p:nvPr/>
          </p:nvSpPr>
          <p:spPr>
            <a:xfrm>
              <a:off x="777922" y="2183641"/>
              <a:ext cx="354842" cy="4640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876868" y="2415653"/>
              <a:ext cx="156949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9453490" y="5146341"/>
            <a:ext cx="2738510" cy="1216970"/>
            <a:chOff x="9453490" y="5146341"/>
            <a:chExt cx="2738510" cy="1216970"/>
          </a:xfrm>
        </p:grpSpPr>
        <p:sp>
          <p:nvSpPr>
            <p:cNvPr id="3" name="Left Arrow 2"/>
            <p:cNvSpPr/>
            <p:nvPr/>
          </p:nvSpPr>
          <p:spPr>
            <a:xfrm>
              <a:off x="9453490" y="5146341"/>
              <a:ext cx="675248" cy="452601"/>
            </a:xfrm>
            <a:prstGeom prst="left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61801" y="5162982"/>
              <a:ext cx="2130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FF0066"/>
                  </a:solidFill>
                  <a:latin typeface="NikusBAN"/>
                </a:rPr>
                <a:t>ধাতব পাত</a:t>
              </a:r>
              <a:endParaRPr lang="en-US" sz="3600" dirty="0">
                <a:solidFill>
                  <a:srgbClr val="FF0066"/>
                </a:solidFill>
                <a:latin typeface="NikusBAN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0" y="604911"/>
            <a:ext cx="5444197" cy="3784209"/>
            <a:chOff x="0" y="604911"/>
            <a:chExt cx="5444197" cy="3784209"/>
          </a:xfrm>
        </p:grpSpPr>
        <p:grpSp>
          <p:nvGrpSpPr>
            <p:cNvPr id="68" name="Group 67"/>
            <p:cNvGrpSpPr/>
            <p:nvPr/>
          </p:nvGrpSpPr>
          <p:grpSpPr>
            <a:xfrm>
              <a:off x="0" y="604911"/>
              <a:ext cx="5444197" cy="3784209"/>
              <a:chOff x="0" y="604911"/>
              <a:chExt cx="5444197" cy="3784209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0" y="661182"/>
                <a:ext cx="3938954" cy="3657600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689317" y="604911"/>
                <a:ext cx="4079631" cy="3784209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1322363" y="604911"/>
                <a:ext cx="4121834" cy="3756074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918211" y="1179587"/>
              <a:ext cx="1557702" cy="646331"/>
            </a:xfrm>
            <a:prstGeom prst="rect">
              <a:avLst/>
            </a:prstGeom>
            <a:solidFill>
              <a:srgbClr val="F2A499">
                <a:alpha val="5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2060"/>
                  </a:solidFill>
                  <a:latin typeface="NikusBAN"/>
                </a:rPr>
                <a:t>ফোটন</a:t>
              </a:r>
              <a:endParaRPr lang="en-US" sz="3600" b="1" dirty="0">
                <a:solidFill>
                  <a:srgbClr val="002060"/>
                </a:solidFill>
                <a:latin typeface="NikusBAN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054113" y="4823119"/>
            <a:ext cx="1684312" cy="646331"/>
          </a:xfrm>
          <a:prstGeom prst="rect">
            <a:avLst/>
          </a:prstGeom>
          <a:solidFill>
            <a:srgbClr val="F2A499">
              <a:alpha val="54118"/>
            </a:srgb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usBAN"/>
              </a:rPr>
              <a:t>ইলেকট্রন</a:t>
            </a:r>
            <a:endParaRPr lang="en-US" sz="3600" b="1" dirty="0">
              <a:solidFill>
                <a:srgbClr val="FF0000"/>
              </a:solidFill>
              <a:latin typeface="NikusB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588456" y="0"/>
            <a:ext cx="4491935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ফটোতড়িৎ ক্রিয়া</a:t>
            </a:r>
            <a:endParaRPr lang="en-US" sz="6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7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332E-7 -3.70028E-7 L 0.39073 -0.727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6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029E-7 4.69935E-6 L 0.33893 -0.64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9" grpId="1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9721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ফটোতড়িৎ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9" y="2051407"/>
            <a:ext cx="10276768" cy="3347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ধাতব পদার্থের উপর উপযুক্ত কম্পাঙ্ক বা তরঙ্গ দৈর্ঘ্যর  আলোক আপাতিত হলে ঐ পদার্থ হতে ইলেকট্রন নির্গত হয় । এই পদ্ধতিকে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আলোক-তড়িৎ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ফটোতড়িৎ ক্রিয়া বলে 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tooltip="হাইন্‌রিশ হের্ৎস"/>
              </a:rPr>
              <a:t>হেনরিখ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tooltip="হাইন্‌রিশ হের্ৎস"/>
              </a:rPr>
              <a:t>হার্টজের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3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219199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ফটোতড়িৎ ক্রিয়ার ক্ষেত্রে আইনস্টাইনের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ব্যাখ্যা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939" y="651502"/>
            <a:ext cx="10882858" cy="7113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02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9459" y="1618941"/>
            <a:ext cx="8723938" cy="5167100"/>
            <a:chOff x="8014665" y="1076169"/>
            <a:chExt cx="4768963" cy="4087794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8589366" y="4242223"/>
              <a:ext cx="3317824" cy="1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7073163" y="2702307"/>
              <a:ext cx="3255998" cy="3722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9241436" y="4240991"/>
              <a:ext cx="464696" cy="1588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10185814" y="4267840"/>
              <a:ext cx="464696" cy="1588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1007677" y="4270972"/>
              <a:ext cx="464696" cy="1588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352662" y="4407116"/>
              <a:ext cx="251746" cy="41393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7030A0"/>
                  </a:solidFill>
                </a:rPr>
                <a:t>4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06633" y="4445823"/>
              <a:ext cx="256520" cy="41393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7030A0"/>
                  </a:solidFill>
                </a:rPr>
                <a:t>8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93113" y="4430834"/>
              <a:ext cx="363230" cy="41393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7030A0"/>
                  </a:solidFill>
                </a:rPr>
                <a:t>12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9353865" y="2383445"/>
              <a:ext cx="2428406" cy="1229193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713629" y="4137304"/>
              <a:ext cx="569628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FF0066"/>
                  </a:solidFill>
                </a:rPr>
                <a:t>f</a:t>
              </a:r>
              <a:r>
                <a:rPr lang="bn-BD" sz="3200" b="1" baseline="-25000" dirty="0" smtClean="0">
                  <a:solidFill>
                    <a:srgbClr val="FF0066"/>
                  </a:solidFill>
                </a:rPr>
                <a:t>0</a:t>
              </a:r>
              <a:endParaRPr lang="en-US" sz="3200" b="1" baseline="-25000" dirty="0">
                <a:solidFill>
                  <a:srgbClr val="FF006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61255" y="4701336"/>
              <a:ext cx="4022373" cy="46262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FF0066"/>
                  </a:solidFill>
                </a:rPr>
                <a:t>কম্পাংক,f (x 10</a:t>
              </a:r>
              <a:r>
                <a:rPr lang="bn-BD" sz="3200" b="1" baseline="30000" dirty="0" smtClean="0">
                  <a:solidFill>
                    <a:srgbClr val="FF0066"/>
                  </a:solidFill>
                </a:rPr>
                <a:t>14</a:t>
              </a:r>
              <a:r>
                <a:rPr lang="bn-BD" sz="3200" b="1" dirty="0" smtClean="0">
                  <a:solidFill>
                    <a:srgbClr val="FF0066"/>
                  </a:solidFill>
                </a:rPr>
                <a:t>) Hz</a:t>
              </a:r>
              <a:r>
                <a:rPr lang="bn-BD" sz="3200" b="1" baseline="-25000" dirty="0" smtClean="0">
                  <a:solidFill>
                    <a:srgbClr val="FF0066"/>
                  </a:solidFill>
                </a:rPr>
                <a:t>                </a:t>
              </a:r>
              <a:endParaRPr lang="en-US" sz="3200" b="1" baseline="-25000" dirty="0">
                <a:solidFill>
                  <a:srgbClr val="FF0066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0841153" y="4965918"/>
              <a:ext cx="893802" cy="21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7282674" y="2650739"/>
              <a:ext cx="2048758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3200" b="1" baseline="-25000" dirty="0" smtClean="0">
                  <a:solidFill>
                    <a:srgbClr val="FF0066"/>
                  </a:solidFill>
                </a:rPr>
                <a:t>গতিশক্তি,</a:t>
              </a:r>
              <a:r>
                <a:rPr lang="bn-BD" sz="3200" b="1" dirty="0" smtClean="0">
                  <a:solidFill>
                    <a:srgbClr val="FF0066"/>
                  </a:solidFill>
                </a:rPr>
                <a:t> T</a:t>
              </a:r>
              <a:r>
                <a:rPr lang="bn-BD" sz="3200" b="1" baseline="-25000" dirty="0" smtClean="0">
                  <a:solidFill>
                    <a:srgbClr val="FF0066"/>
                  </a:solidFill>
                </a:rPr>
                <a:t>max</a:t>
              </a:r>
              <a:endParaRPr lang="en-US" sz="3200" b="1" baseline="-25000" dirty="0">
                <a:solidFill>
                  <a:srgbClr val="FF0066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V="1">
              <a:off x="8017233" y="1666413"/>
              <a:ext cx="584630" cy="9993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550709" y="2312932"/>
            <a:ext cx="3477718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সোডিয়াম</a:t>
            </a:r>
            <a:r>
              <a:rPr lang="bn-BD" sz="3200" b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FF0066"/>
                </a:solidFill>
              </a:rPr>
              <a:t>F</a:t>
            </a:r>
            <a:r>
              <a:rPr lang="bn-BD" sz="3200" b="1" baseline="-25000" dirty="0" smtClean="0">
                <a:solidFill>
                  <a:srgbClr val="FF0066"/>
                </a:solidFill>
              </a:rPr>
              <a:t>0 </a:t>
            </a:r>
            <a:r>
              <a:rPr lang="bn-BD" sz="3200" b="1" dirty="0" smtClean="0">
                <a:solidFill>
                  <a:srgbClr val="FF0066"/>
                </a:solidFill>
              </a:rPr>
              <a:t>= সূচন কম্পাংক </a:t>
            </a:r>
            <a:r>
              <a:rPr lang="bn-BD" sz="3200" b="1" baseline="-25000" dirty="0" smtClean="0">
                <a:solidFill>
                  <a:srgbClr val="FF0066"/>
                </a:solidFill>
              </a:rPr>
              <a:t>               </a:t>
            </a:r>
            <a:endParaRPr lang="en-US" sz="3200" b="1" baseline="-25000" dirty="0">
              <a:solidFill>
                <a:srgbClr val="FF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11887199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ফটোতড়িৎ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কম্পাংক বনাম সর্বোচ্চ গতিশক্তির লেখচিত্র 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814"/>
            <a:ext cx="12949881" cy="3558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580" y="35016"/>
            <a:ext cx="1169810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ফটোতড়িৎ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সমূহ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78" y="3530235"/>
            <a:ext cx="1210042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আপতিত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কম্পাঙ্ক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সূচন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কম্পাঙ্ক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চেয়ে বেশি হলে,ফটো প্রবাহ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আলোর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তীব্রতার সমানুপাতিক </a:t>
            </a:r>
            <a:r>
              <a:rPr lang="bn-BD" sz="3200" dirty="0" smtClean="0"/>
              <a:t>।</a:t>
            </a:r>
          </a:p>
        </p:txBody>
      </p:sp>
      <p:pic>
        <p:nvPicPr>
          <p:cNvPr id="13" name="Picture 12" descr="Pictur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3147"/>
            <a:ext cx="13073449" cy="3388412"/>
          </a:xfrm>
          <a:prstGeom prst="rect">
            <a:avLst/>
          </a:prstGeom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5946" y="786802"/>
          <a:ext cx="1535113" cy="514350"/>
        </p:xfrm>
        <a:graphic>
          <a:graphicData uri="http://schemas.openxmlformats.org/presentationml/2006/ole">
            <p:oleObj spid="_x0000_s2349" name="Packager Shell Object" r:id="rId5" imgW="1535040" imgH="514440" progId="Package">
              <p:embed/>
            </p:oleObj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424603" y="771812"/>
          <a:ext cx="1697037" cy="514350"/>
        </p:xfrm>
        <a:graphic>
          <a:graphicData uri="http://schemas.openxmlformats.org/presentationml/2006/ole">
            <p:oleObj spid="_x0000_s2351" name="Packager Shell Object" r:id="rId6" imgW="1697040" imgH="514440" progId="Package">
              <p:embed/>
            </p:oleObj>
          </a:graphicData>
        </a:graphic>
      </p:graphicFrame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2170" y="816782"/>
          <a:ext cx="1697037" cy="514350"/>
        </p:xfrm>
        <a:graphic>
          <a:graphicData uri="http://schemas.openxmlformats.org/presentationml/2006/ole">
            <p:oleObj spid="_x0000_s2352" name="Packager Shell Object" r:id="rId7" imgW="1697040" imgH="51444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461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1336</TotalTime>
  <Words>317</Words>
  <Application>Microsoft Office PowerPoint</Application>
  <PresentationFormat>Custom</PresentationFormat>
  <Paragraphs>74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Facet</vt:lpstr>
      <vt:lpstr>Office Theme</vt:lpstr>
      <vt:lpstr>Packager Shell Object</vt:lpstr>
      <vt:lpstr>Package</vt:lpstr>
      <vt:lpstr>Slide 1</vt:lpstr>
      <vt:lpstr>Slide 2</vt:lpstr>
      <vt:lpstr>Slide 3</vt:lpstr>
      <vt:lpstr> শিখনফল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rony</dc:creator>
  <cp:lastModifiedBy>One Tech</cp:lastModifiedBy>
  <cp:revision>207</cp:revision>
  <dcterms:created xsi:type="dcterms:W3CDTF">2016-05-24T17:19:51Z</dcterms:created>
  <dcterms:modified xsi:type="dcterms:W3CDTF">2020-04-07T11:27:02Z</dcterms:modified>
</cp:coreProperties>
</file>