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59" r:id="rId3"/>
    <p:sldId id="258" r:id="rId4"/>
    <p:sldId id="274" r:id="rId5"/>
    <p:sldId id="275" r:id="rId6"/>
    <p:sldId id="261" r:id="rId7"/>
    <p:sldId id="262" r:id="rId8"/>
    <p:sldId id="276" r:id="rId9"/>
    <p:sldId id="278" r:id="rId10"/>
    <p:sldId id="283" r:id="rId11"/>
    <p:sldId id="282" r:id="rId12"/>
    <p:sldId id="284" r:id="rId13"/>
    <p:sldId id="279" r:id="rId14"/>
    <p:sldId id="280" r:id="rId15"/>
    <p:sldId id="281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39AED3"/>
    <a:srgbClr val="4F81BD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3E9E6-8662-4863-9509-BFE1F58E77CA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1DC49-0F54-49E9-B938-3C59D7A49B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1DC49-0F54-49E9-B938-3C59D7A49B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flowChartTerminator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  <a:tileRect/>
          </a:gra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bn-BD" sz="8000" b="1" dirty="0" smtClean="0">
                <a:gradFill>
                  <a:gsLst>
                    <a:gs pos="0">
                      <a:srgbClr val="D6B19C"/>
                    </a:gs>
                    <a:gs pos="30000">
                      <a:srgbClr val="D49E6C"/>
                    </a:gs>
                    <a:gs pos="70000">
                      <a:srgbClr val="A65528"/>
                    </a:gs>
                    <a:gs pos="100000">
                      <a:srgbClr val="663012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gradFill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0"/>
              </a:gra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4200" y="6172200"/>
            <a:ext cx="1676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9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676400"/>
            <a:ext cx="5334000" cy="4525963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944562"/>
          </a:xfrm>
          <a:prstGeom prst="verticalScroll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8900000" scaled="0"/>
          </a:gra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অভ্যন্তরীণ 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199"/>
            <a:ext cx="5105400" cy="274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Pabda-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447800"/>
            <a:ext cx="23622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Flowchart: Alternate Process 5"/>
          <p:cNvSpPr/>
          <p:nvPr/>
        </p:nvSpPr>
        <p:spPr>
          <a:xfrm>
            <a:off x="609600" y="4953000"/>
            <a:ext cx="51816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মাগুর, কৈ, শোল,শিং, টাকি,বাইম মাছ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248400" y="4953000"/>
            <a:ext cx="2286000" cy="914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পাবদা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রাক্ষুসে 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biplobkanti_1349278354_3-3kg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90600"/>
            <a:ext cx="3810000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chito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990600"/>
            <a:ext cx="4055618" cy="266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largest-boal-fish.jpg"/>
          <p:cNvPicPr>
            <a:picLocks noChangeAspect="1"/>
          </p:cNvPicPr>
          <p:nvPr/>
        </p:nvPicPr>
        <p:blipFill>
          <a:blip r:embed="rId4"/>
          <a:srcRect t="10411"/>
          <a:stretch>
            <a:fillRect/>
          </a:stretch>
        </p:blipFill>
        <p:spPr>
          <a:xfrm>
            <a:off x="609600" y="4343400"/>
            <a:ext cx="51816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7162800" y="60960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১মি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2200" y="3962400"/>
            <a:ext cx="2209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5029200"/>
            <a:ext cx="2209800" cy="459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বাঘা বোয়াল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76400" y="38862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শোল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4648200" cy="60960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সামুদ্রিক মাছ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Four_Finger_Thread_Fin_250x2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066800"/>
            <a:ext cx="3048000" cy="2776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Debhata-Shark-Fish-Pic1.jpg"/>
          <p:cNvPicPr>
            <a:picLocks noChangeAspect="1"/>
          </p:cNvPicPr>
          <p:nvPr/>
        </p:nvPicPr>
        <p:blipFill>
          <a:blip r:embed="rId3" cstate="print"/>
          <a:srcRect r="2003" b="11111"/>
          <a:stretch>
            <a:fillRect/>
          </a:stretch>
        </p:blipFill>
        <p:spPr>
          <a:xfrm>
            <a:off x="1066800" y="4419600"/>
            <a:ext cx="4495800" cy="2330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1676400" y="4114800"/>
            <a:ext cx="1981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লাক্ষা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191000"/>
            <a:ext cx="1905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লাটিয়া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91200" y="5791200"/>
            <a:ext cx="1981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হাঙর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miraz13201102011296572161_bv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066799"/>
            <a:ext cx="4065565" cy="28194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0668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মৎস্য সম্পদ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410200" y="2209800"/>
            <a:ext cx="1447800" cy="1219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সামুদ্রিক মৎস্য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362200" y="2209800"/>
            <a:ext cx="1524000" cy="1295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অভ্যন্তরীণ মৎস্য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581400" y="1676400"/>
            <a:ext cx="685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1"/>
          </p:cNvCxnSpPr>
          <p:nvPr/>
        </p:nvCxnSpPr>
        <p:spPr>
          <a:xfrm rot="16200000" flipH="1">
            <a:off x="4931639" y="1697761"/>
            <a:ext cx="711948" cy="669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2628900" y="40005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791994" y="38854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371600" y="4419600"/>
            <a:ext cx="31242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পুকুর,বিল,নদী, খাল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উদাহর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-রুই,কাতলা,শিং,বোয়াল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5400" y="4343400"/>
            <a:ext cx="27432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নদী মোহনা, সাগর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রুপচান্দা,হাঙর,ভেটকি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hape 21"/>
          <p:cNvCxnSpPr>
            <a:stCxn id="17" idx="2"/>
          </p:cNvCxnSpPr>
          <p:nvPr/>
        </p:nvCxnSpPr>
        <p:spPr>
          <a:xfrm rot="16200000" flipH="1">
            <a:off x="2952750" y="5314950"/>
            <a:ext cx="228600" cy="2667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200400" y="5486400"/>
            <a:ext cx="1905000" cy="6096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রাক্ষুসে মাছ- বোয়াল,শোল,গজার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39000" y="58674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৫মি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7" grpId="0" animBg="1"/>
      <p:bldP spid="18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81000"/>
            <a:ext cx="4191000" cy="457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মৎস্য সংগ্রহ কেন্দ্র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map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9906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Flowchart: Connector 12"/>
          <p:cNvSpPr/>
          <p:nvPr/>
        </p:nvSpPr>
        <p:spPr>
          <a:xfrm>
            <a:off x="5029200" y="23622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4495800" y="28956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276600" y="41910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572000" y="350520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334000" y="1371601"/>
            <a:ext cx="2743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467600" y="99060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বিশ্বনাথ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10800000" flipV="1">
            <a:off x="4800600" y="2590800"/>
            <a:ext cx="28956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467600" y="22860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ভৈরব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4876800" y="3581400"/>
            <a:ext cx="26670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467600" y="34290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মুন্সিগঞ্জ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71600" y="3733800"/>
            <a:ext cx="1871522" cy="490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04800" y="3276600"/>
            <a:ext cx="1066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সাতক্ষিরা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086600" y="59436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৫মি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1" grpId="0" animBg="1"/>
      <p:bldP spid="25" grpId="0" animBg="1"/>
      <p:bldP spid="29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মৎস্য সংগ্রহ কেন্দ্র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map 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1" y="1022140"/>
            <a:ext cx="4343400" cy="5616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lowchart: Connector 10"/>
          <p:cNvSpPr/>
          <p:nvPr/>
        </p:nvSpPr>
        <p:spPr>
          <a:xfrm>
            <a:off x="7086600" y="25908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7848600" y="990600"/>
            <a:ext cx="304800" cy="304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map 4.png"/>
          <p:cNvPicPr>
            <a:picLocks noChangeAspect="1"/>
          </p:cNvPicPr>
          <p:nvPr/>
        </p:nvPicPr>
        <p:blipFill>
          <a:blip r:embed="rId2" cstate="print"/>
          <a:srcRect l="71244" t="56116"/>
          <a:stretch>
            <a:fillRect/>
          </a:stretch>
        </p:blipFill>
        <p:spPr>
          <a:xfrm>
            <a:off x="6096000" y="990600"/>
            <a:ext cx="2286000" cy="42672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Straight Connector 12"/>
          <p:cNvCxnSpPr/>
          <p:nvPr/>
        </p:nvCxnSpPr>
        <p:spPr>
          <a:xfrm rot="5400000" flipH="1" flipV="1">
            <a:off x="3924300" y="1866900"/>
            <a:ext cx="2743200" cy="2362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343400" y="4267200"/>
            <a:ext cx="2971800" cy="16764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657600" y="3962400"/>
            <a:ext cx="1143000" cy="2209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4191000" y="3352800"/>
            <a:ext cx="2971800" cy="205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flowChartTerminator">
            <a:avLst/>
          </a:prstGeo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pabd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096" y="1524000"/>
            <a:ext cx="3681904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7467600" y="6477000"/>
            <a:ext cx="1219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১২মি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ilsa-ilish-national-fish-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419600"/>
            <a:ext cx="3657600" cy="1954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3-1157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343400"/>
            <a:ext cx="38862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roopnagar_1269115631_1-20032010_011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524000"/>
            <a:ext cx="3886200" cy="25527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কোন কোন মাছ অভ্যন্তরীণ রাক্ষুসে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সামুদ্রিক মাছ সংগ্রহ কেন্দ্রগুলো কোথায় কোথায়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মৎস্য সম্পদের অর্থনৈতিক গুরুত্ব ব্যাখ্যা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5486400"/>
            <a:ext cx="175260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/>
              <a:t>৫মি</a:t>
            </a:r>
            <a:endParaRPr lang="en-US" sz="3200" dirty="0"/>
          </a:p>
        </p:txBody>
      </p:sp>
      <p:pic>
        <p:nvPicPr>
          <p:cNvPr id="6" name="Picture 5" descr="map 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2819400"/>
            <a:ext cx="3276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077200" cy="6858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মানচিত্র এঁকে বাংলাদেশের মৎস্য সম্পদ বর্ণনা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0" y="54102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ovimaniamiblog_1198307220_1-1025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447800"/>
            <a:ext cx="3543300" cy="42519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685800" y="2590800"/>
            <a:ext cx="3886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29400" y="6019800"/>
            <a:ext cx="1828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flowChartTerminator">
            <a:avLst/>
          </a:prstGeom>
          <a:solidFill>
            <a:srgbClr val="00B050"/>
          </a:solidFill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anchor="ctr" anchorCtr="0">
            <a:no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39000" y="60198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6" descr="Stationery"/>
          <p:cNvSpPr>
            <a:spLocks noChangeArrowheads="1"/>
          </p:cNvSpPr>
          <p:nvPr/>
        </p:nvSpPr>
        <p:spPr bwMode="auto">
          <a:xfrm>
            <a:off x="381000" y="1600200"/>
            <a:ext cx="8229600" cy="3962400"/>
          </a:xfrm>
          <a:prstGeom prst="verticalScroll">
            <a:avLst>
              <a:gd name="adj" fmla="val 125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182" tIns="45594" rIns="91182" bIns="45594" anchor="ctr"/>
          <a:lstStyle/>
          <a:p>
            <a:pPr marL="514350" indent="-514350" algn="ctr">
              <a:buNone/>
            </a:pP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জুয়েল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তালিমপুর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বাহারপুর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ইয়াকুবিয়া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বড়লেখা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algn="ctr"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০১৭১৭৪১৫৫৩৪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juwelbd260@gmail.com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6000" dirty="0" smtClean="0">
                <a:ln w="1905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n w="19050"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1"/>
            <a:ext cx="8153400" cy="3352799"/>
          </a:xfrm>
          <a:prstGeom prst="flowChartAlternateProcess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000" dirty="0" err="1" smtClean="0">
                <a:ln w="28575">
                  <a:solidFill>
                    <a:schemeClr val="tx1"/>
                  </a:solidFill>
                </a:ln>
              </a:rPr>
              <a:t>বিষয়</a:t>
            </a:r>
            <a:r>
              <a:rPr lang="en-US" sz="4000" dirty="0" smtClean="0">
                <a:ln w="28575">
                  <a:solidFill>
                    <a:schemeClr val="tx1"/>
                  </a:solidFill>
                </a:ln>
              </a:rPr>
              <a:t>: </a:t>
            </a:r>
            <a:r>
              <a:rPr lang="en-US" sz="4000" dirty="0" err="1" smtClean="0">
                <a:ln w="28575">
                  <a:solidFill>
                    <a:schemeClr val="tx1"/>
                  </a:solidFill>
                </a:ln>
              </a:rPr>
              <a:t>বাংলাদেশ</a:t>
            </a:r>
            <a:r>
              <a:rPr lang="en-US" sz="4000" dirty="0" smtClean="0">
                <a:ln w="28575">
                  <a:solidFill>
                    <a:schemeClr val="tx1"/>
                  </a:solidFill>
                </a:ln>
              </a:rPr>
              <a:t> ও </a:t>
            </a:r>
            <a:r>
              <a:rPr lang="en-US" sz="4000" dirty="0" err="1" smtClean="0">
                <a:ln w="28575">
                  <a:solidFill>
                    <a:schemeClr val="tx1"/>
                  </a:solidFill>
                </a:ln>
              </a:rPr>
              <a:t>বিশ্বপরিচয়</a:t>
            </a:r>
            <a:endParaRPr lang="bn-BD" sz="4800" dirty="0" smtClean="0">
              <a:ln w="28575">
                <a:solidFill>
                  <a:schemeClr val="tx1"/>
                </a:solidFill>
              </a:ln>
            </a:endParaRPr>
          </a:p>
          <a:p>
            <a:pPr>
              <a:buNone/>
            </a:pPr>
            <a:r>
              <a:rPr lang="en-US" sz="4800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সপ্তম</a:t>
            </a:r>
            <a:endParaRPr lang="en-US" sz="4800" dirty="0" smtClean="0">
              <a:ln w="285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BD" sz="4800" dirty="0" smtClean="0">
                <a:ln w="28575">
                  <a:solidFill>
                    <a:schemeClr val="tx1"/>
                  </a:solidFill>
                </a:ln>
              </a:rPr>
              <a:t> 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৫</a:t>
            </a:r>
            <a:r>
              <a:rPr lang="bn-BD" sz="48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/০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</a:t>
            </a:r>
            <a:r>
              <a:rPr lang="bn-BD" sz="48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২০</a:t>
            </a:r>
            <a:endParaRPr lang="bn-BD" sz="4800" dirty="0" smtClean="0">
              <a:ln w="285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48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6600" dirty="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5486400"/>
            <a:ext cx="1371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ngladesh%20cities%20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457200"/>
            <a:ext cx="6781800" cy="57912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025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5600" y="609600"/>
            <a:ext cx="4064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000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609599"/>
            <a:ext cx="4076700" cy="2743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P1080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3733800"/>
            <a:ext cx="4038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250px-Close_up_of_mako_shark_head_00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733800"/>
            <a:ext cx="4038600" cy="2693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 flipH="1">
            <a:off x="7620000" y="6553200"/>
            <a:ext cx="1143000" cy="3505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২মি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82000" cy="5715000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BD" sz="7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7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শিরো</a:t>
            </a:r>
            <a:r>
              <a:rPr lang="en-US" sz="7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7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bn-BD" sz="7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7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বাংলাদে</a:t>
            </a:r>
            <a:r>
              <a:rPr lang="en-US" sz="7200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7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মৎস্য সম্পদ</a:t>
            </a:r>
          </a:p>
          <a:p>
            <a:pPr>
              <a:buNone/>
            </a:pPr>
            <a:r>
              <a:rPr lang="bn-BD" sz="72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7200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15200" y="61722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to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67000"/>
            <a:ext cx="7048500" cy="2997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wav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03860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মৎস্য সম্পদের শ্রেণিবিভাগ উল্লেখ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অভ্যন্তরীণ ও সামুদ্রিক মাছ চিহ্নিত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অভ্যন্তরীণ ও সামুদ্রিক মাছ সংগ্রহ কেন্দ্রগুলো সনাক্ত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মৎস্য সম্পদের অর্থনৈতিক গুরুত্ব ব্যাখ্যা করতে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00px-Bangladesh_Fishing_2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381000"/>
            <a:ext cx="3898232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bil.jpg"/>
          <p:cNvPicPr>
            <a:picLocks noChangeAspect="1"/>
          </p:cNvPicPr>
          <p:nvPr/>
        </p:nvPicPr>
        <p:blipFill>
          <a:blip r:embed="rId3"/>
          <a:srcRect r="2174" b="6334"/>
          <a:stretch>
            <a:fillRect/>
          </a:stretch>
        </p:blipFill>
        <p:spPr>
          <a:xfrm>
            <a:off x="4724400" y="3501926"/>
            <a:ext cx="3886200" cy="26428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124200" y="63246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অভ্যন্তরীণ মৎস্য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puku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3401" y="381000"/>
            <a:ext cx="3810000" cy="26889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DSC0102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484959"/>
            <a:ext cx="3733800" cy="27420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7239000" y="6400800"/>
            <a:ext cx="1371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২মি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ago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585" y="457200"/>
            <a:ext cx="4246615" cy="2695335"/>
          </a:xfrm>
          <a:solidFill>
            <a:srgbClr val="00B050"/>
          </a:solidFill>
          <a:ln w="28575">
            <a:solidFill>
              <a:schemeClr val="tx1"/>
            </a:solidFill>
          </a:ln>
        </p:spPr>
      </p:pic>
      <p:pic>
        <p:nvPicPr>
          <p:cNvPr id="5" name="Picture 4" descr="sago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457201"/>
            <a:ext cx="3810000" cy="268650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Picture 5" descr="megh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05200"/>
            <a:ext cx="4191000" cy="25984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352800" y="6248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সামুদ্রিক মৎস্য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63246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২মি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roopnagar_1269116112_14-20032010_012_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505200"/>
            <a:ext cx="3810000" cy="25908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201</Words>
  <Application>Microsoft Office PowerPoint</Application>
  <PresentationFormat>On-screen Show (4:3)</PresentationFormat>
  <Paragraphs>77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শিক্ষক পরিচিতি</vt:lpstr>
      <vt:lpstr>পাঠ পরিচিতি</vt:lpstr>
      <vt:lpstr>Slide 4</vt:lpstr>
      <vt:lpstr>Slide 5</vt:lpstr>
      <vt:lpstr>Slide 6</vt:lpstr>
      <vt:lpstr>শিখনফল</vt:lpstr>
      <vt:lpstr>Slide 8</vt:lpstr>
      <vt:lpstr>Slide 9</vt:lpstr>
      <vt:lpstr>অভ্যন্তরীণ মাছ</vt:lpstr>
      <vt:lpstr>রাক্ষুসে মাছ</vt:lpstr>
      <vt:lpstr>সামুদ্রিক মাছ</vt:lpstr>
      <vt:lpstr>Slide 13</vt:lpstr>
      <vt:lpstr>মৎস্য সংগ্রহ কেন্দ্র</vt:lpstr>
      <vt:lpstr>মৎস্য সংগ্রহ কেন্দ্র</vt:lpstr>
      <vt:lpstr>দলগত কাজ</vt:lpstr>
      <vt:lpstr>মূল্যায়ন</vt:lpstr>
      <vt:lpstr>বাড়ির কাজ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DeLL</cp:lastModifiedBy>
  <cp:revision>162</cp:revision>
  <dcterms:created xsi:type="dcterms:W3CDTF">2006-08-16T00:00:00Z</dcterms:created>
  <dcterms:modified xsi:type="dcterms:W3CDTF">2020-04-07T17:34:34Z</dcterms:modified>
</cp:coreProperties>
</file>