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3" r:id="rId3"/>
    <p:sldId id="257" r:id="rId4"/>
    <p:sldId id="268" r:id="rId5"/>
    <p:sldId id="270" r:id="rId6"/>
    <p:sldId id="269" r:id="rId7"/>
    <p:sldId id="258" r:id="rId8"/>
    <p:sldId id="259" r:id="rId9"/>
    <p:sldId id="267" r:id="rId10"/>
    <p:sldId id="271" r:id="rId11"/>
    <p:sldId id="260" r:id="rId12"/>
    <p:sldId id="266" r:id="rId13"/>
    <p:sldId id="265" r:id="rId14"/>
    <p:sldId id="261" r:id="rId15"/>
    <p:sldId id="26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CD28B8-3524-4F28-AD9F-DF768CBDD79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1779A6-9E68-4A10-B0EF-1FD553093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Reashat\Desktop\Teahing%20materials%20for%20Class\Class%20-%209-10\Related%20vedio\Hydrogen%20Fuel%20Cell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6553200" cy="3113562"/>
          </a:xfrm>
        </p:spPr>
        <p:txBody>
          <a:bodyPr>
            <a:noAutofit/>
          </a:bodyPr>
          <a:lstStyle/>
          <a:p>
            <a:r>
              <a:rPr lang="en-GB" sz="5400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কোষ</a:t>
            </a:r>
            <a:r>
              <a:rPr lang="en-GB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/>
            </a:r>
            <a:br>
              <a:rPr lang="en-GB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en-GB" sz="5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(Hydrogen Fuel Cell)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95800"/>
            <a:ext cx="6172200" cy="1371600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>
                <a:solidFill>
                  <a:sysClr val="windowText" lastClr="000000"/>
                </a:solidFill>
                <a:latin typeface="Narkisim" pitchFamily="34" charset="-79"/>
                <a:cs typeface="Narkisim" pitchFamily="34" charset="-79"/>
              </a:rPr>
              <a:t>       </a:t>
            </a:r>
            <a:r>
              <a:rPr lang="en-US" sz="2400" dirty="0" smtClean="0">
                <a:solidFill>
                  <a:sysClr val="windowText" lastClr="000000"/>
                </a:solidFill>
                <a:cs typeface="Narkisim" pitchFamily="34" charset="-79"/>
              </a:rPr>
              <a:t>Teachers Name: </a:t>
            </a:r>
            <a:r>
              <a:rPr lang="en-US" sz="2400" dirty="0" err="1" smtClean="0">
                <a:solidFill>
                  <a:sysClr val="windowText" lastClr="000000"/>
                </a:solidFill>
                <a:cs typeface="Narkisim" pitchFamily="34" charset="-79"/>
              </a:rPr>
              <a:t>Salma</a:t>
            </a:r>
            <a:r>
              <a:rPr lang="en-US" sz="2400" dirty="0" smtClean="0">
                <a:solidFill>
                  <a:sysClr val="windowText" lastClr="000000"/>
                </a:solidFill>
                <a:cs typeface="Narkisim" pitchFamily="34" charset="-79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cs typeface="Narkisim" pitchFamily="34" charset="-79"/>
              </a:rPr>
              <a:t>Akther</a:t>
            </a:r>
            <a:r>
              <a:rPr lang="en-US" sz="2400" dirty="0" smtClean="0">
                <a:solidFill>
                  <a:sysClr val="windowText" lastClr="000000"/>
                </a:solidFill>
                <a:cs typeface="Narkisim" pitchFamily="34" charset="-79"/>
              </a:rPr>
              <a:t> Suma</a:t>
            </a:r>
          </a:p>
          <a:p>
            <a:pPr algn="ctr"/>
            <a:r>
              <a:rPr lang="en-US" sz="2200" dirty="0" err="1" smtClean="0">
                <a:solidFill>
                  <a:schemeClr val="accent2">
                    <a:lumMod val="50000"/>
                  </a:schemeClr>
                </a:solidFill>
                <a:cs typeface="Narkisim" pitchFamily="34" charset="-79"/>
              </a:rPr>
              <a:t>M.Phil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cs typeface="Narkisim" pitchFamily="34" charset="-79"/>
              </a:rPr>
              <a:t>(Inorganic Chemistry) , Chittagong University</a:t>
            </a:r>
          </a:p>
          <a:p>
            <a:pPr algn="ctr"/>
            <a:r>
              <a:rPr lang="en-US" dirty="0" smtClean="0"/>
              <a:t>Central Public School &amp; College</a:t>
            </a:r>
          </a:p>
          <a:p>
            <a:pPr algn="ctr"/>
            <a:r>
              <a:rPr lang="en-US" dirty="0" smtClean="0"/>
              <a:t>Subjective Teacher- Chemistry</a:t>
            </a:r>
          </a:p>
          <a:p>
            <a:pPr algn="ctr"/>
            <a:r>
              <a:rPr lang="en-US" dirty="0" smtClean="0"/>
              <a:t>Contact Number- 01711377284</a:t>
            </a:r>
          </a:p>
          <a:p>
            <a:pPr algn="ctr"/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E-mail- salmacu1988@gmail.com</a:t>
            </a:r>
            <a:endParaRPr lang="en-US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Central Public School and Colle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048000"/>
            <a:ext cx="1438275" cy="141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এই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পর্যায়ে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আগে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একটা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ভিডিও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চিত্র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দেখি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চলো</a:t>
            </a:r>
            <a:endParaRPr lang="en-US" sz="40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Hydrogen Fuel Cell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905000"/>
            <a:ext cx="5912104" cy="4206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26611" y="133939"/>
            <a:ext cx="8947053" cy="90707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ক্রিয়াকৌশল</a:t>
            </a:r>
            <a:endParaRPr lang="en-US" sz="5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6947" y="990600"/>
            <a:ext cx="8947053" cy="5472332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bn-IN" sz="4800" b="1" u="sng" dirty="0" smtClean="0">
                <a:solidFill>
                  <a:schemeClr val="accent4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অ্যানোড বিক্রিয়াঃ</a:t>
            </a:r>
            <a:r>
              <a:rPr lang="en-US" sz="4800" b="1" u="sng" dirty="0" smtClean="0">
                <a:solidFill>
                  <a:schemeClr val="accent4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2H</a:t>
            </a:r>
            <a:r>
              <a:rPr lang="en-US" sz="4400" baseline="-250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(g)     	   </a:t>
            </a:r>
            <a:r>
              <a:rPr lang="en-US" sz="44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4H</a:t>
            </a:r>
            <a:r>
              <a:rPr lang="en-US" sz="4400" baseline="30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+ 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+ 4e</a:t>
            </a:r>
            <a:r>
              <a:rPr lang="en-US" sz="4400" baseline="300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-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4H</a:t>
            </a:r>
            <a:r>
              <a:rPr lang="en-US" sz="4400" baseline="30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+</a:t>
            </a:r>
            <a:r>
              <a:rPr lang="en-US" sz="44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+ 4OH</a:t>
            </a:r>
            <a:r>
              <a:rPr lang="en-US" sz="4400" baseline="300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-   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	     4H</a:t>
            </a:r>
            <a:r>
              <a:rPr lang="en-US" sz="4400" baseline="-250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O(l)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2H</a:t>
            </a:r>
            <a:r>
              <a:rPr lang="en-US" sz="4400" baseline="-25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44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(g) + 4OH</a:t>
            </a:r>
            <a:r>
              <a:rPr lang="en-US" sz="4400" baseline="30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-</a:t>
            </a:r>
            <a:r>
              <a:rPr lang="en-US" sz="44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(</a:t>
            </a:r>
            <a:r>
              <a:rPr lang="en-US" sz="4400" dirty="0" err="1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aq</a:t>
            </a:r>
            <a:r>
              <a:rPr lang="en-US" sz="4400" dirty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44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→ 2H</a:t>
            </a:r>
            <a:r>
              <a:rPr lang="en-US" sz="4400" baseline="-25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44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O(l) + 4e</a:t>
            </a:r>
            <a:r>
              <a:rPr lang="en-US" sz="4400" baseline="30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-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 [</a:t>
            </a:r>
            <a:r>
              <a:rPr lang="en-US" sz="4400" b="1" dirty="0" err="1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E</a:t>
            </a:r>
            <a:r>
              <a:rPr lang="en-US" sz="4400" b="1" baseline="30000" dirty="0" err="1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o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= -0.83</a:t>
            </a:r>
            <a:r>
              <a:rPr lang="en-US" sz="4400" b="1" baseline="30000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]</a:t>
            </a:r>
            <a:endParaRPr lang="en-US" sz="4400" baseline="30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গ্যাসকে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50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atm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চাপে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অ্যানোডে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অর্থা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ঋণাত্মক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তড়িৎদ্বারে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প্রবেশ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করালে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তা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গ্রাফাইডের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সংস্পর্শে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এসে</a:t>
            </a:r>
            <a:r>
              <a:rPr lang="en-US" sz="36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H</a:t>
            </a:r>
            <a:r>
              <a:rPr lang="en-US" sz="4000" baseline="30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+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পরিণত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এবং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KOH/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NaOH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থেকে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প্রাপ্ত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OH</a:t>
            </a:r>
            <a:r>
              <a:rPr lang="en-US" sz="3200" baseline="30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-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এর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সাথে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যুক্ত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হয়ে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পানি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32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H</a:t>
            </a:r>
            <a:r>
              <a:rPr lang="en-US" sz="3200" baseline="-25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O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গঠন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করে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endParaRPr lang="en-US" sz="4000" dirty="0" smtClean="0">
              <a:latin typeface="Shonar Bangla" pitchFamily="34" charset="0"/>
              <a:cs typeface="Shonar Bangla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endParaRPr lang="en-US" sz="4800" dirty="0" smtClean="0">
              <a:latin typeface="Shonar Bangla" pitchFamily="34" charset="0"/>
              <a:cs typeface="Shonar Bangl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76400" y="2057400"/>
            <a:ext cx="1371600" cy="685800"/>
            <a:chOff x="1981200" y="2057400"/>
            <a:chExt cx="1371600" cy="6858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81200" y="2057400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2743200" y="2743200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304800" y="3048000"/>
            <a:ext cx="7543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370629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b="1" u="sng" dirty="0" smtClean="0">
                <a:solidFill>
                  <a:schemeClr val="accent4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ক্যাথোড বিক্রিয়াঃ</a:t>
            </a:r>
            <a:r>
              <a:rPr lang="en-US" sz="4400" b="1" u="sng" dirty="0" smtClean="0">
                <a:solidFill>
                  <a:schemeClr val="accent4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O</a:t>
            </a:r>
            <a:r>
              <a:rPr lang="en-US" sz="4000" baseline="-25000" dirty="0" smtClean="0"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(g) + 2H</a:t>
            </a:r>
            <a:r>
              <a:rPr lang="en-US" sz="4000" baseline="-25000" dirty="0" smtClean="0"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O(l) +4e</a:t>
            </a:r>
            <a:r>
              <a:rPr lang="en-US" sz="4000" baseline="30000" dirty="0" smtClean="0">
                <a:latin typeface="Shonar Bangla" pitchFamily="34" charset="0"/>
                <a:cs typeface="Shonar Bangla" pitchFamily="34" charset="0"/>
              </a:rPr>
              <a:t>-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→ </a:t>
            </a:r>
            <a:r>
              <a:rPr lang="en-US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4OH</a:t>
            </a:r>
            <a:r>
              <a:rPr lang="en-US" sz="4000" baseline="30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-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(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aq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)   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[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E</a:t>
            </a:r>
            <a:r>
              <a:rPr lang="en-US" sz="4000" b="1" baseline="30000" dirty="0" err="1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o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= + 0.4</a:t>
            </a:r>
            <a:r>
              <a:rPr lang="en-US" sz="4000" b="1" baseline="30000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]</a:t>
            </a:r>
            <a:endParaRPr lang="en-US" sz="4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40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ক্রিয়াকৌশল</a:t>
            </a:r>
            <a:endParaRPr lang="en-US" sz="5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0386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KOH/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NaOH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থেকে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আগত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পানি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H</a:t>
            </a:r>
            <a:r>
              <a:rPr lang="en-US" sz="4000" baseline="-25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O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আর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৪টি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ইলেকট্রনের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সাথে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যুক্ত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হয়ে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4OH</a:t>
            </a:r>
            <a:r>
              <a:rPr lang="en-US" sz="4000" baseline="30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- 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গঠন</a:t>
            </a:r>
            <a:r>
              <a:rPr lang="en-US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করে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সামগ্রিক</a:t>
            </a:r>
            <a:r>
              <a:rPr lang="en-US" sz="54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54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কোষ বিক্রিয়াঃ </a:t>
            </a:r>
            <a:endParaRPr lang="en-US" sz="5400" b="1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3752"/>
          </a:xfrm>
        </p:spPr>
        <p:txBody>
          <a:bodyPr/>
          <a:lstStyle/>
          <a:p>
            <a:pPr>
              <a:buNone/>
            </a:pPr>
            <a:r>
              <a:rPr lang="bn-IN" sz="3200" b="1" dirty="0" smtClean="0">
                <a:solidFill>
                  <a:schemeClr val="accent4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অ্যানোড বিক্রিয়াঃ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2H</a:t>
            </a:r>
            <a:r>
              <a:rPr lang="en-US" sz="3200" b="1" baseline="-25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(g) </a:t>
            </a:r>
            <a:r>
              <a:rPr lang="en-US" sz="3200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+ 4OH</a:t>
            </a:r>
            <a:r>
              <a:rPr lang="en-US" sz="3200" b="1" baseline="30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-</a:t>
            </a:r>
            <a:r>
              <a:rPr lang="en-US" sz="3200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aq</a:t>
            </a:r>
            <a:r>
              <a:rPr lang="en-US" sz="3200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) → 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2H</a:t>
            </a:r>
            <a:r>
              <a:rPr lang="en-US" sz="3200" b="1" baseline="-25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O(l) </a:t>
            </a:r>
            <a:r>
              <a:rPr lang="en-US" sz="3200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+ 4e</a:t>
            </a:r>
            <a:r>
              <a:rPr lang="en-US" sz="3200" b="1" baseline="30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-</a:t>
            </a:r>
          </a:p>
          <a:p>
            <a:pPr>
              <a:buNone/>
            </a:pPr>
            <a:r>
              <a:rPr lang="bn-IN" sz="3200" b="1" dirty="0" smtClean="0">
                <a:solidFill>
                  <a:schemeClr val="accent4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ক্যাথোড বিক্রিয়াঃ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O</a:t>
            </a:r>
            <a:r>
              <a:rPr lang="en-US" sz="3200" b="1" baseline="-25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(g) 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+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2H</a:t>
            </a:r>
            <a:r>
              <a:rPr lang="en-US" sz="3200" b="1" baseline="-25000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O(l) +4e</a:t>
            </a:r>
            <a:r>
              <a:rPr lang="en-US" sz="3200" b="1" baseline="30000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-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→ 4OH</a:t>
            </a:r>
            <a:r>
              <a:rPr lang="en-US" sz="3200" b="1" baseline="30000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-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(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aq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)</a:t>
            </a:r>
          </a:p>
          <a:p>
            <a:endParaRPr lang="en-US" sz="3200" b="1" baseline="30000" dirty="0" smtClean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IN" sz="3200" b="1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কোষ বিক্রিয়াঃ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2H</a:t>
            </a:r>
            <a:r>
              <a:rPr lang="en-US" sz="3200" b="1" baseline="-25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(g) + O</a:t>
            </a:r>
            <a:r>
              <a:rPr lang="en-US" sz="3200" b="1" baseline="-25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(g) → 2H</a:t>
            </a:r>
            <a:r>
              <a:rPr lang="en-US" sz="3200" b="1" baseline="-25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O(l)   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[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E</a:t>
            </a:r>
            <a:r>
              <a:rPr lang="en-US" sz="3200" b="1" baseline="30000" dirty="0" err="1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o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=+1.23</a:t>
            </a:r>
            <a:r>
              <a:rPr lang="en-US" sz="3200" b="1" baseline="30000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]</a:t>
            </a:r>
            <a:endParaRPr lang="en-GB" sz="3200" b="1" baseline="30000" dirty="0" smtClean="0">
              <a:solidFill>
                <a:schemeClr val="bg2">
                  <a:lumMod val="1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2895600"/>
            <a:ext cx="792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8" y="145369"/>
            <a:ext cx="8978704" cy="980051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t"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কোষর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সুবিধা</a:t>
            </a:r>
            <a:endParaRPr lang="en-US" sz="5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4407" y="1252025"/>
            <a:ext cx="8978703" cy="5500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400" dirty="0">
                <a:latin typeface="Shonar Bangla" pitchFamily="34" charset="0"/>
                <a:cs typeface="Shonar Bangla" pitchFamily="34" charset="0"/>
              </a:rPr>
              <a:t>১।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বিক্রিয়ায়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শুধু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পানি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উৎপন্ন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যা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পরিবেশ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দূষণকারী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নয়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marL="0" indent="0">
              <a:buNone/>
            </a:pPr>
            <a:r>
              <a:rPr lang="en-GB" sz="4400" dirty="0">
                <a:latin typeface="Shonar Bangla" pitchFamily="34" charset="0"/>
                <a:cs typeface="Shonar Bangla" pitchFamily="34" charset="0"/>
              </a:rPr>
              <a:t>২।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বিক্রিয়ায়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উৎপন্ন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পানি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পুনরায়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উৎপাদনে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যায়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marL="0" indent="0">
              <a:buNone/>
            </a:pPr>
            <a:r>
              <a:rPr lang="en-GB" sz="4400" dirty="0">
                <a:latin typeface="Shonar Bangla" pitchFamily="34" charset="0"/>
                <a:cs typeface="Shonar Bangla" pitchFamily="34" charset="0"/>
              </a:rPr>
              <a:t>৩।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অবিরামভাবে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বিদ্যূ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প্রবাহ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পাওয়া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যায়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marL="0" indent="0">
              <a:buNone/>
            </a:pPr>
            <a:r>
              <a:rPr lang="en-GB" sz="4400" dirty="0">
                <a:latin typeface="Shonar Bangla" pitchFamily="34" charset="0"/>
                <a:cs typeface="Shonar Bangla" pitchFamily="34" charset="0"/>
              </a:rPr>
              <a:t>৪।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একবার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তৈরি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করলে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দীর্ঘদিন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পর্যন্ত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400" dirty="0" err="1">
                <a:latin typeface="Shonar Bangla" pitchFamily="34" charset="0"/>
                <a:cs typeface="Shonar Bangla" pitchFamily="34" charset="0"/>
              </a:rPr>
              <a:t>যায়</a:t>
            </a:r>
            <a:r>
              <a:rPr lang="en-GB" sz="4400" dirty="0">
                <a:latin typeface="Shonar Bangla" pitchFamily="34" charset="0"/>
                <a:cs typeface="Shonar Bangla" pitchFamily="34" charset="0"/>
              </a:rPr>
              <a:t>।</a:t>
            </a:r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63156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7" y="131299"/>
            <a:ext cx="8968154" cy="8393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মুল্যায়ন</a:t>
            </a:r>
            <a:endParaRPr lang="en-US" sz="5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958" y="1181687"/>
            <a:ext cx="8894299" cy="554267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Shonar Bangla" pitchFamily="34" charset="0"/>
                <a:cs typeface="Shonar Bangla" pitchFamily="34" charset="0"/>
              </a:rPr>
              <a:t>১।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অ্যানোড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ক্যাথোড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কি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দ্বারা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গঠিত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?</a:t>
            </a:r>
          </a:p>
          <a:p>
            <a:pPr marL="0" indent="0">
              <a:buNone/>
            </a:pPr>
            <a:r>
              <a:rPr lang="en-GB" sz="3200" dirty="0">
                <a:latin typeface="Shonar Bangla" pitchFamily="34" charset="0"/>
                <a:cs typeface="Shonar Bangla" pitchFamily="34" charset="0"/>
              </a:rPr>
              <a:t>২।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তড়ি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বিশ্লেষ্য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কি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?</a:t>
            </a:r>
          </a:p>
          <a:p>
            <a:pPr marL="0" indent="0">
              <a:buNone/>
            </a:pPr>
            <a:r>
              <a:rPr lang="en-GB" sz="3200" dirty="0">
                <a:latin typeface="Shonar Bangla" pitchFamily="34" charset="0"/>
                <a:cs typeface="Shonar Bangla" pitchFamily="34" charset="0"/>
              </a:rPr>
              <a:t>৩।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জ্বালানি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কত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চাপে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চালনা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GB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?</a:t>
            </a:r>
          </a:p>
          <a:p>
            <a:pPr marL="0" indent="0">
              <a:buNone/>
            </a:pP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৪।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জ্বালানি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কত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তাপমাত্রায়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চালনা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GB" sz="3200" dirty="0" smtClean="0">
                <a:latin typeface="Shonar Bangla" pitchFamily="34" charset="0"/>
                <a:cs typeface="Shonar Bangla" pitchFamily="34" charset="0"/>
              </a:rPr>
              <a:t>?</a:t>
            </a:r>
          </a:p>
          <a:p>
            <a:pPr marL="0" indent="0">
              <a:buNone/>
            </a:pPr>
            <a:endParaRPr lang="en-GB" sz="32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278908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4676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cap="none" dirty="0" err="1" smtClean="0">
                <a:ln/>
                <a:solidFill>
                  <a:schemeClr val="accent3"/>
                </a:solidFill>
                <a:latin typeface="Shonar Bangla" pitchFamily="34" charset="0"/>
                <a:cs typeface="Shonar Bangla" pitchFamily="34" charset="0"/>
              </a:rPr>
              <a:t>সদা</a:t>
            </a:r>
            <a:r>
              <a:rPr lang="en-US" sz="7200" b="1" cap="none" dirty="0" smtClean="0">
                <a:ln/>
                <a:solidFill>
                  <a:schemeClr val="accent3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7200" b="1" cap="none" dirty="0" err="1" smtClean="0">
                <a:ln/>
                <a:solidFill>
                  <a:schemeClr val="accent3"/>
                </a:solidFill>
                <a:latin typeface="Shonar Bangla" pitchFamily="34" charset="0"/>
                <a:cs typeface="Shonar Bangla" pitchFamily="34" charset="0"/>
              </a:rPr>
              <a:t>সত্য</a:t>
            </a:r>
            <a:r>
              <a:rPr lang="en-US" sz="7200" b="1" cap="none" dirty="0" smtClean="0">
                <a:ln/>
                <a:solidFill>
                  <a:schemeClr val="accent3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7200" b="1" cap="none" dirty="0" err="1" smtClean="0">
                <a:ln/>
                <a:solidFill>
                  <a:schemeClr val="accent3"/>
                </a:solidFill>
                <a:latin typeface="Shonar Bangla" pitchFamily="34" charset="0"/>
                <a:cs typeface="Shonar Bangla" pitchFamily="34" charset="0"/>
              </a:rPr>
              <a:t>কথা</a:t>
            </a:r>
            <a:r>
              <a:rPr lang="en-US" sz="7200" b="1" cap="none" dirty="0" smtClean="0">
                <a:ln/>
                <a:solidFill>
                  <a:schemeClr val="accent3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7200" b="1" cap="none" dirty="0" err="1" smtClean="0">
                <a:ln/>
                <a:solidFill>
                  <a:schemeClr val="accent3"/>
                </a:solidFill>
                <a:latin typeface="Shonar Bangla" pitchFamily="34" charset="0"/>
                <a:cs typeface="Shonar Bangla" pitchFamily="34" charset="0"/>
              </a:rPr>
              <a:t>বলবে</a:t>
            </a:r>
            <a:endParaRPr lang="en-US" sz="7200" b="1" cap="none" dirty="0">
              <a:ln/>
              <a:solidFill>
                <a:schemeClr val="accent3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unnam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817812"/>
            <a:ext cx="4876800" cy="2438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10A9BF-4481-9240-99FC-E6BC26CB1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26609" y="106004"/>
            <a:ext cx="8904848" cy="100534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পাঠ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5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938AB72-C52B-C740-84A5-898701B52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28778"/>
            <a:ext cx="9144000" cy="4029222"/>
          </a:xfrm>
        </p:spPr>
        <p:txBody>
          <a:bodyPr>
            <a:normAutofit/>
          </a:bodyPr>
          <a:lstStyle/>
          <a:p>
            <a:pPr algn="l"/>
            <a:r>
              <a:rPr lang="en-GB" sz="3600" u="sng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শ্রেণিঃ</a:t>
            </a:r>
            <a:r>
              <a:rPr lang="en-GB" sz="3600" u="sng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দ্বাদশ</a:t>
            </a:r>
            <a:endParaRPr lang="en-GB" sz="36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 algn="l"/>
            <a:r>
              <a:rPr lang="en-GB" sz="3600" u="sng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GB" sz="36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রসায়ন</a:t>
            </a:r>
            <a:r>
              <a:rPr lang="en-GB" sz="36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দ্বিতীয়</a:t>
            </a:r>
            <a:r>
              <a:rPr lang="en-GB" sz="36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পত্র</a:t>
            </a:r>
            <a:endParaRPr lang="en-GB" sz="36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 algn="l"/>
            <a:r>
              <a:rPr lang="en-GB" sz="3600" u="sng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GB" sz="36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৪র্থ (</a:t>
            </a:r>
            <a:r>
              <a:rPr lang="en-GB" sz="3600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তড়ি</a:t>
            </a:r>
            <a:r>
              <a:rPr lang="en-GB" sz="36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GB" sz="3600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রসায়ন</a:t>
            </a:r>
            <a:r>
              <a:rPr lang="en-GB" sz="36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 algn="l"/>
            <a:r>
              <a:rPr lang="en-GB" sz="3600" u="sng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আজকের</a:t>
            </a:r>
            <a:r>
              <a:rPr lang="en-GB" sz="3600" u="sng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u="sng" dirty="0" err="1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en-GB" sz="3600" u="sng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err="1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কোষ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(Hydrogen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Fuel Cell)</a:t>
            </a:r>
            <a:endParaRPr lang="en-GB" sz="3200" dirty="0">
              <a:solidFill>
                <a:schemeClr val="accent2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Picture 3" descr="tenor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143000"/>
            <a:ext cx="4419600" cy="2628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45378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2" y="117230"/>
            <a:ext cx="8915399" cy="105038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এই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পাঠ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শেষে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শিক্ষার্থীরা</a:t>
            </a:r>
            <a:r>
              <a:rPr lang="bn-IN" sz="54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...</a:t>
            </a:r>
            <a:endParaRPr lang="en-US" sz="5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6612" y="1322363"/>
            <a:ext cx="8915399" cy="540199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১। 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কোষ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কাকে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বলে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তা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বলতে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২।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জ্বালানি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কি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তা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জানত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৩।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কোষর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অ্যানোড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ক্যাথোড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চিহ্নিত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করতে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 smtClean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৪।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বিক্রিয়া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ব্যাখ্যা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করতে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পারব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58286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বলতো</a:t>
            </a:r>
            <a:r>
              <a:rPr lang="en-US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এই</a:t>
            </a:r>
            <a:r>
              <a:rPr lang="en-US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রাসায়নিক</a:t>
            </a:r>
            <a:r>
              <a:rPr lang="en-US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US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মাধ্যমে</a:t>
            </a:r>
            <a:r>
              <a:rPr lang="en-US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কি</a:t>
            </a:r>
            <a:r>
              <a:rPr lang="en-US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যায়</a:t>
            </a:r>
            <a:r>
              <a:rPr lang="en-US" sz="44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?</a:t>
            </a:r>
            <a:endParaRPr lang="en-US" sz="44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r6_cop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371600"/>
            <a:ext cx="4302715" cy="4873625"/>
          </a:xfrm>
        </p:spPr>
      </p:pic>
      <p:pic>
        <p:nvPicPr>
          <p:cNvPr id="5" name="Picture 4" descr="mobile-battery-samsung-price-550-500x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676400"/>
            <a:ext cx="4013200" cy="401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867400"/>
            <a:ext cx="800571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উত্তরঃ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রাসায়নিক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শক্তিকে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বিদ্যু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শক্তিতে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রুপান্তরিত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atin typeface="Shonar Bangla" pitchFamily="34" charset="0"/>
                <a:cs typeface="Shonar Bangla" pitchFamily="34" charset="0"/>
              </a:rPr>
              <a:t>যায়</a:t>
            </a:r>
            <a:endParaRPr lang="en-US" sz="3200" b="1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4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4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4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b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400" b="1" dirty="0"/>
          </a:p>
        </p:txBody>
      </p:sp>
      <p:pic>
        <p:nvPicPr>
          <p:cNvPr id="4" name="Content Placeholder 3" descr="19.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43738" y="1600200"/>
            <a:ext cx="4694524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763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অন্যান্য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তড়ি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রাসায়নিক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কোষ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আর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সেলের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মধ্যে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সাধারণ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পার্থক্য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কি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জানো</a:t>
            </a:r>
            <a:r>
              <a:rPr lang="en-US" sz="4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তড়ি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রাসায়নিক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কোষে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r>
              <a:rPr lang="en-US" sz="2800" b="1" u="sng" dirty="0" err="1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বিদ্যু</a:t>
            </a: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US" sz="2800" b="1" u="sng" dirty="0" err="1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সঞ্চয়</a:t>
            </a: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u="sng" dirty="0" err="1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করে</a:t>
            </a: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রাখা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যায়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যেটা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সেলে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হয়না</a:t>
            </a:r>
            <a:endParaRPr lang="en-US" sz="2800" b="1" dirty="0" smtClean="0">
              <a:latin typeface="Shonar Bangla" pitchFamily="34" charset="0"/>
              <a:cs typeface="Shonar Bangla" pitchFamily="34" charset="0"/>
            </a:endParaRPr>
          </a:p>
          <a:p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বিদ্যু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প্রবাহ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অবিরাম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রাখা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যায়না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যেটা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আবার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সেলে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যায়</a:t>
            </a:r>
            <a:endParaRPr lang="en-US" sz="2800" b="1" dirty="0" smtClean="0">
              <a:latin typeface="Shonar Bangla" pitchFamily="34" charset="0"/>
              <a:cs typeface="Shonar Bangla" pitchFamily="34" charset="0"/>
            </a:endParaRPr>
          </a:p>
          <a:p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সাধারণত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আবার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চার্জ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দিতে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পুনরায়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করতে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কিন্তু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সেল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১০০০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ঘণ্টা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অব্দি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যায়</a:t>
            </a:r>
            <a:endParaRPr lang="en-US" sz="2800" b="1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b="1" dirty="0" smtClean="0">
              <a:latin typeface="Shonar Bangla" pitchFamily="34" charset="0"/>
              <a:cs typeface="Shonar Bangl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1" y="137171"/>
            <a:ext cx="8904849" cy="111486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কোষ</a:t>
            </a:r>
            <a:endParaRPr lang="en-US" sz="5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2756" y="1420837"/>
            <a:ext cx="9026600" cy="527538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 smtClean="0">
                <a:latin typeface="Shonar Bangla" pitchFamily="34" charset="0"/>
                <a:cs typeface="Shonar Bangla" pitchFamily="34" charset="0"/>
              </a:rPr>
              <a:t>কোষ</a:t>
            </a:r>
            <a:r>
              <a:rPr lang="en-GB" sz="4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হচ্ছে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এক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ধরণের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ভোল্টায়িক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কোয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যেখানে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জ্বালানির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রাসায়নিক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শক্তিকে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সরাসরি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তড়ি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শক্তিতে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রুপান্তরিত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করে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। 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হিসেবে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গ্যাস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করলে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তখন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একে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কোষ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বলে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41241989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105D5-A375-F341-9D41-9AE0CAC9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8267" y="112541"/>
            <a:ext cx="8823905" cy="101287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কোষের</a:t>
            </a:r>
            <a:r>
              <a:rPr lang="en-GB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জ্বালানি</a:t>
            </a:r>
            <a:endParaRPr lang="en-US" sz="5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70AAA-23CC-DA47-A202-423BFAD8A6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 rot="10800000" flipV="1">
            <a:off x="108015" y="1395805"/>
            <a:ext cx="8951576" cy="530041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কোষ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মূলত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হাইড্রোজেন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–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অক্সিজেন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ফুয়েল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কোষ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। এ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কোষে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ব্যবহৃত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জ্বালানি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হাইড্রোজেনকে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দহনের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জন্য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অক্সিজেন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ব্যবহৃত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।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উভয়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গ্যাস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50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atm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চাপে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এবং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100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সেলসিয়াস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তাপমাত্রায়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। </a:t>
            </a:r>
          </a:p>
          <a:p>
            <a:pPr marL="0" indent="0">
              <a:buNone/>
            </a:pPr>
            <a:r>
              <a:rPr lang="en-GB" sz="4800" dirty="0">
                <a:latin typeface="Shonar Bangla" pitchFamily="34" charset="0"/>
                <a:cs typeface="Shonar Bangla" pitchFamily="34" charset="0"/>
              </a:rPr>
              <a:t>এ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কোষে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তড়ি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বিশ্লেষ্য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হিসেবে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তপ্ত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KOH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এর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দ্রবণ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800" dirty="0" err="1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GB" sz="4800" dirty="0">
                <a:latin typeface="Shonar Bangla" pitchFamily="34" charset="0"/>
                <a:cs typeface="Shonar Bangla" pitchFamily="34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4555687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44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880"/>
                            </p:stCondLst>
                            <p:childTnLst>
                              <p:par>
                                <p:cTn id="14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320"/>
                            </p:stCondLst>
                            <p:childTnLst>
                              <p:par>
                                <p:cTn id="17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760"/>
                            </p:stCondLst>
                            <p:childTnLst>
                              <p:par>
                                <p:cTn id="20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200"/>
                            </p:stCondLst>
                            <p:childTnLst>
                              <p:par>
                                <p:cTn id="23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3200"/>
                            </p:stCondLst>
                            <p:childTnLst>
                              <p:par>
                                <p:cTn id="26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শর্তগুলো</a:t>
            </a:r>
            <a:r>
              <a:rPr lang="en-US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কি</a:t>
            </a:r>
            <a:r>
              <a:rPr lang="en-US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আবার</a:t>
            </a:r>
            <a:r>
              <a:rPr lang="en-US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দেখো</a:t>
            </a:r>
            <a:r>
              <a:rPr lang="en-US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-</a:t>
            </a:r>
            <a:endParaRPr lang="en-US" sz="40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73752"/>
          </a:xfrm>
        </p:spPr>
        <p:txBody>
          <a:bodyPr/>
          <a:lstStyle/>
          <a:p>
            <a:pPr marL="0" indent="0">
              <a:buFont typeface="Wingdings" pitchFamily="2" charset="2"/>
              <a:buChar char="q"/>
            </a:pPr>
            <a:r>
              <a:rPr lang="en-GB" sz="4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হাইড্রোজেনকে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দহনের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জন্য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অক্সিজেন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ব্যবহৃত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। </a:t>
            </a:r>
          </a:p>
          <a:p>
            <a:pPr marL="0" indent="0">
              <a:buFont typeface="Wingdings" pitchFamily="2" charset="2"/>
              <a:buChar char="q"/>
            </a:pP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50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atm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চাপে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এবং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100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সেলসিয়াস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তাপমাত্রায়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marL="0" indent="0">
              <a:buFont typeface="Wingdings" pitchFamily="2" charset="2"/>
              <a:buChar char="q"/>
            </a:pP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তড়ি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বিশ্লেষ্য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হিসেবে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তপ্ত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KOH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এর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দ্রবণ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GB" sz="4000" b="1" dirty="0" err="1" smtClean="0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GB" sz="4000" b="1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4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497</Words>
  <Application>Microsoft Office PowerPoint</Application>
  <PresentationFormat>On-screen Show (4:3)</PresentationFormat>
  <Paragraphs>64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হাইড্রোজেন ফুয়েল কোষ (Hydrogen Fuel Cell)</vt:lpstr>
      <vt:lpstr>পাঠ পরিচিতি</vt:lpstr>
      <vt:lpstr>এই পাঠ শেষে শিক্ষার্থীরা...</vt:lpstr>
      <vt:lpstr>বলতো এই রাসায়নিক কোষের মাধ্যমে কি করা যায়?</vt:lpstr>
      <vt:lpstr>হাইড্রোজেন ফুয়েল কোষের ছবি</vt:lpstr>
      <vt:lpstr>অন্যান্য তড়িৎ রাসায়নিক কোষ আর ফুয়েল সেলের মধ্যে সাধারণ পার্থক্য কি জানো?</vt:lpstr>
      <vt:lpstr>হাইড্রোজেন ফুয়েল কোষ</vt:lpstr>
      <vt:lpstr>হাইড্রোজেন ফুয়েল কোষের জ্বালানি</vt:lpstr>
      <vt:lpstr>শর্তগুলো কি আবার দেখো-</vt:lpstr>
      <vt:lpstr>এই পর্যায়ে আগে একটা ভিডিও চিত্র দেখি চলো</vt:lpstr>
      <vt:lpstr>হাইড্রোজেন ফুয়েল কোষের ক্রিয়াকৌশল</vt:lpstr>
      <vt:lpstr>হাইড্রোজেন ফুয়েল কোষের ক্রিয়াকৌশল</vt:lpstr>
      <vt:lpstr>সামগ্রিক কোষ বিক্রিয়াঃ </vt:lpstr>
      <vt:lpstr>হাইড্রোজেন ফুয়েল কোষর সুবিধা</vt:lpstr>
      <vt:lpstr>মুল্যায়ন</vt:lpstr>
      <vt:lpstr>সদা সত্য কথা বলবে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Reashat</dc:creator>
  <cp:lastModifiedBy>Reashat</cp:lastModifiedBy>
  <cp:revision>65</cp:revision>
  <dcterms:created xsi:type="dcterms:W3CDTF">2020-04-07T13:32:23Z</dcterms:created>
  <dcterms:modified xsi:type="dcterms:W3CDTF">2020-04-08T16:28:42Z</dcterms:modified>
</cp:coreProperties>
</file>