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73" r:id="rId14"/>
    <p:sldId id="274" r:id="rId15"/>
    <p:sldId id="276" r:id="rId16"/>
    <p:sldId id="269" r:id="rId17"/>
    <p:sldId id="270" r:id="rId18"/>
    <p:sldId id="271" r:id="rId19"/>
    <p:sldId id="272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38" d="100"/>
          <a:sy n="38" d="100"/>
        </p:scale>
        <p:origin x="-105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697FD8-7907-48DC-820D-AF28D38DF45A}" type="datetimeFigureOut">
              <a:rPr lang="en-SG" smtClean="0"/>
              <a:pPr/>
              <a:t>7/4/2020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SG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B9D18D-2E17-45AC-AFAC-E835B4BF409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697FD8-7907-48DC-820D-AF28D38DF45A}" type="datetimeFigureOut">
              <a:rPr lang="en-SG" smtClean="0"/>
              <a:pPr/>
              <a:t>7/4/2020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B9D18D-2E17-45AC-AFAC-E835B4BF409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697FD8-7907-48DC-820D-AF28D38DF45A}" type="datetimeFigureOut">
              <a:rPr lang="en-SG" smtClean="0"/>
              <a:pPr/>
              <a:t>7/4/2020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B9D18D-2E17-45AC-AFAC-E835B4BF409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697FD8-7907-48DC-820D-AF28D38DF45A}" type="datetimeFigureOut">
              <a:rPr lang="en-SG" smtClean="0"/>
              <a:pPr/>
              <a:t>7/4/2020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B9D18D-2E17-45AC-AFAC-E835B4BF409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697FD8-7907-48DC-820D-AF28D38DF45A}" type="datetimeFigureOut">
              <a:rPr lang="en-SG" smtClean="0"/>
              <a:pPr/>
              <a:t>7/4/2020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B9D18D-2E17-45AC-AFAC-E835B4BF409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697FD8-7907-48DC-820D-AF28D38DF45A}" type="datetimeFigureOut">
              <a:rPr lang="en-SG" smtClean="0"/>
              <a:pPr/>
              <a:t>7/4/2020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B9D18D-2E17-45AC-AFAC-E835B4BF409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697FD8-7907-48DC-820D-AF28D38DF45A}" type="datetimeFigureOut">
              <a:rPr lang="en-SG" smtClean="0"/>
              <a:pPr/>
              <a:t>7/4/2020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B9D18D-2E17-45AC-AFAC-E835B4BF409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697FD8-7907-48DC-820D-AF28D38DF45A}" type="datetimeFigureOut">
              <a:rPr lang="en-SG" smtClean="0"/>
              <a:pPr/>
              <a:t>7/4/2020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B9D18D-2E17-45AC-AFAC-E835B4BF409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697FD8-7907-48DC-820D-AF28D38DF45A}" type="datetimeFigureOut">
              <a:rPr lang="en-SG" smtClean="0"/>
              <a:pPr/>
              <a:t>7/4/2020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B9D18D-2E17-45AC-AFAC-E835B4BF409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697FD8-7907-48DC-820D-AF28D38DF45A}" type="datetimeFigureOut">
              <a:rPr lang="en-SG" smtClean="0"/>
              <a:pPr/>
              <a:t>7/4/2020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B9D18D-2E17-45AC-AFAC-E835B4BF4094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697FD8-7907-48DC-820D-AF28D38DF45A}" type="datetimeFigureOut">
              <a:rPr lang="en-SG" smtClean="0"/>
              <a:pPr/>
              <a:t>7/4/2020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B9D18D-2E17-45AC-AFAC-E835B4BF4094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8697FD8-7907-48DC-820D-AF28D38DF45A}" type="datetimeFigureOut">
              <a:rPr lang="en-SG" smtClean="0"/>
              <a:pPr/>
              <a:t>7/4/2020</a:t>
            </a:fld>
            <a:endParaRPr lang="en-SG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7B9D18D-2E17-45AC-AFAC-E835B4BF4094}" type="slidenum">
              <a:rPr lang="en-SG" smtClean="0"/>
              <a:pPr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User\Downloads\reflex%202%20vidio.mp4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73200" y="482600"/>
            <a:ext cx="9677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 smtClean="0"/>
              <a:t>শুভেচ্ছা</a:t>
            </a:r>
            <a:r>
              <a:rPr lang="en-US" sz="9600" dirty="0" smtClean="0"/>
              <a:t> </a:t>
            </a:r>
            <a:r>
              <a:rPr lang="en-US" sz="9600" dirty="0" err="1" smtClean="0"/>
              <a:t>সকল</a:t>
            </a:r>
            <a:r>
              <a:rPr lang="en-US" sz="9600" dirty="0" smtClean="0"/>
              <a:t> </a:t>
            </a:r>
            <a:r>
              <a:rPr lang="en-US" sz="9600" dirty="0" err="1" smtClean="0"/>
              <a:t>কে</a:t>
            </a:r>
            <a:endParaRPr lang="en-US" sz="9600" dirty="0"/>
          </a:p>
        </p:txBody>
      </p:sp>
      <p:pic>
        <p:nvPicPr>
          <p:cNvPr id="11" name="Picture 10" descr="flower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6312" y="1721842"/>
            <a:ext cx="6110288" cy="445035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40169931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9029709C-774F-4E57-9C97-F48AAC1E64DC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DFFFE"/>
              </a:clrFrom>
              <a:clrTo>
                <a:srgbClr val="FDFFFE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527" y="1500205"/>
            <a:ext cx="6105600" cy="36000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="" xmlns:a16="http://schemas.microsoft.com/office/drawing/2014/main" id="{BED43A39-2BFC-4938-ADF3-39E4D2DC9B65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4284" y="1500205"/>
            <a:ext cx="4800000" cy="3600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81341616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arallelogram 11">
            <a:extLst>
              <a:ext uri="{FF2B5EF4-FFF2-40B4-BE49-F238E27FC236}">
                <a16:creationId xmlns="" xmlns:a16="http://schemas.microsoft.com/office/drawing/2014/main" id="{AE612254-DE5F-477C-B404-16C5145E3AB5}"/>
              </a:ext>
            </a:extLst>
          </p:cNvPr>
          <p:cNvSpPr/>
          <p:nvPr/>
        </p:nvSpPr>
        <p:spPr>
          <a:xfrm>
            <a:off x="2035984" y="3059200"/>
            <a:ext cx="7417179" cy="1635322"/>
          </a:xfrm>
          <a:custGeom>
            <a:avLst/>
            <a:gdLst>
              <a:gd name="connsiteX0" fmla="*/ 0 w 5879111"/>
              <a:gd name="connsiteY0" fmla="*/ 2309446 h 2309446"/>
              <a:gd name="connsiteX1" fmla="*/ 577362 w 5879111"/>
              <a:gd name="connsiteY1" fmla="*/ 0 h 2309446"/>
              <a:gd name="connsiteX2" fmla="*/ 5879111 w 5879111"/>
              <a:gd name="connsiteY2" fmla="*/ 0 h 2309446"/>
              <a:gd name="connsiteX3" fmla="*/ 5301750 w 5879111"/>
              <a:gd name="connsiteY3" fmla="*/ 2309446 h 2309446"/>
              <a:gd name="connsiteX4" fmla="*/ 0 w 5879111"/>
              <a:gd name="connsiteY4" fmla="*/ 2309446 h 2309446"/>
              <a:gd name="connsiteX0" fmla="*/ 0 w 6920121"/>
              <a:gd name="connsiteY0" fmla="*/ 2309446 h 2309446"/>
              <a:gd name="connsiteX1" fmla="*/ 577362 w 6920121"/>
              <a:gd name="connsiteY1" fmla="*/ 0 h 2309446"/>
              <a:gd name="connsiteX2" fmla="*/ 6920121 w 6920121"/>
              <a:gd name="connsiteY2" fmla="*/ 253218 h 2309446"/>
              <a:gd name="connsiteX3" fmla="*/ 5301750 w 6920121"/>
              <a:gd name="connsiteY3" fmla="*/ 2309446 h 2309446"/>
              <a:gd name="connsiteX4" fmla="*/ 0 w 6920121"/>
              <a:gd name="connsiteY4" fmla="*/ 2309446 h 2309446"/>
              <a:gd name="connsiteX0" fmla="*/ 0 w 6920121"/>
              <a:gd name="connsiteY0" fmla="*/ 2253176 h 2253176"/>
              <a:gd name="connsiteX1" fmla="*/ 1562100 w 6920121"/>
              <a:gd name="connsiteY1" fmla="*/ 0 h 2253176"/>
              <a:gd name="connsiteX2" fmla="*/ 6920121 w 6920121"/>
              <a:gd name="connsiteY2" fmla="*/ 196948 h 2253176"/>
              <a:gd name="connsiteX3" fmla="*/ 5301750 w 6920121"/>
              <a:gd name="connsiteY3" fmla="*/ 2253176 h 2253176"/>
              <a:gd name="connsiteX4" fmla="*/ 0 w 6920121"/>
              <a:gd name="connsiteY4" fmla="*/ 2253176 h 2253176"/>
              <a:gd name="connsiteX0" fmla="*/ 0 w 6920121"/>
              <a:gd name="connsiteY0" fmla="*/ 2056228 h 2056228"/>
              <a:gd name="connsiteX1" fmla="*/ 1463626 w 6920121"/>
              <a:gd name="connsiteY1" fmla="*/ 0 h 2056228"/>
              <a:gd name="connsiteX2" fmla="*/ 6920121 w 6920121"/>
              <a:gd name="connsiteY2" fmla="*/ 0 h 2056228"/>
              <a:gd name="connsiteX3" fmla="*/ 5301750 w 6920121"/>
              <a:gd name="connsiteY3" fmla="*/ 2056228 h 2056228"/>
              <a:gd name="connsiteX4" fmla="*/ 0 w 6920121"/>
              <a:gd name="connsiteY4" fmla="*/ 2056228 h 2056228"/>
              <a:gd name="connsiteX0" fmla="*/ 0 w 6920121"/>
              <a:gd name="connsiteY0" fmla="*/ 2056228 h 2056228"/>
              <a:gd name="connsiteX1" fmla="*/ 1435490 w 6920121"/>
              <a:gd name="connsiteY1" fmla="*/ 70339 h 2056228"/>
              <a:gd name="connsiteX2" fmla="*/ 6920121 w 6920121"/>
              <a:gd name="connsiteY2" fmla="*/ 0 h 2056228"/>
              <a:gd name="connsiteX3" fmla="*/ 5301750 w 6920121"/>
              <a:gd name="connsiteY3" fmla="*/ 2056228 h 2056228"/>
              <a:gd name="connsiteX4" fmla="*/ 0 w 6920121"/>
              <a:gd name="connsiteY4" fmla="*/ 2056228 h 2056228"/>
              <a:gd name="connsiteX0" fmla="*/ 0 w 6920121"/>
              <a:gd name="connsiteY0" fmla="*/ 2056228 h 2056228"/>
              <a:gd name="connsiteX1" fmla="*/ 1756114 w 6920121"/>
              <a:gd name="connsiteY1" fmla="*/ 194333 h 2056228"/>
              <a:gd name="connsiteX2" fmla="*/ 6920121 w 6920121"/>
              <a:gd name="connsiteY2" fmla="*/ 0 h 2056228"/>
              <a:gd name="connsiteX3" fmla="*/ 5301750 w 6920121"/>
              <a:gd name="connsiteY3" fmla="*/ 2056228 h 2056228"/>
              <a:gd name="connsiteX4" fmla="*/ 0 w 6920121"/>
              <a:gd name="connsiteY4" fmla="*/ 2056228 h 2056228"/>
              <a:gd name="connsiteX0" fmla="*/ 0 w 6752175"/>
              <a:gd name="connsiteY0" fmla="*/ 1932234 h 1932234"/>
              <a:gd name="connsiteX1" fmla="*/ 1756114 w 6752175"/>
              <a:gd name="connsiteY1" fmla="*/ 70339 h 1932234"/>
              <a:gd name="connsiteX2" fmla="*/ 6752175 w 6752175"/>
              <a:gd name="connsiteY2" fmla="*/ 0 h 1932234"/>
              <a:gd name="connsiteX3" fmla="*/ 5301750 w 6752175"/>
              <a:gd name="connsiteY3" fmla="*/ 1932234 h 1932234"/>
              <a:gd name="connsiteX4" fmla="*/ 0 w 6752175"/>
              <a:gd name="connsiteY4" fmla="*/ 1932234 h 1932234"/>
              <a:gd name="connsiteX0" fmla="*/ 0 w 6843782"/>
              <a:gd name="connsiteY0" fmla="*/ 1885736 h 1885736"/>
              <a:gd name="connsiteX1" fmla="*/ 1756114 w 6843782"/>
              <a:gd name="connsiteY1" fmla="*/ 23841 h 1885736"/>
              <a:gd name="connsiteX2" fmla="*/ 6843782 w 6843782"/>
              <a:gd name="connsiteY2" fmla="*/ 0 h 1885736"/>
              <a:gd name="connsiteX3" fmla="*/ 5301750 w 6843782"/>
              <a:gd name="connsiteY3" fmla="*/ 1885736 h 1885736"/>
              <a:gd name="connsiteX4" fmla="*/ 0 w 6843782"/>
              <a:gd name="connsiteY4" fmla="*/ 1885736 h 1885736"/>
              <a:gd name="connsiteX0" fmla="*/ 0 w 6843782"/>
              <a:gd name="connsiteY0" fmla="*/ 1885736 h 1885736"/>
              <a:gd name="connsiteX1" fmla="*/ 1924061 w 6843782"/>
              <a:gd name="connsiteY1" fmla="*/ 70338 h 1885736"/>
              <a:gd name="connsiteX2" fmla="*/ 6843782 w 6843782"/>
              <a:gd name="connsiteY2" fmla="*/ 0 h 1885736"/>
              <a:gd name="connsiteX3" fmla="*/ 5301750 w 6843782"/>
              <a:gd name="connsiteY3" fmla="*/ 1885736 h 1885736"/>
              <a:gd name="connsiteX4" fmla="*/ 0 w 6843782"/>
              <a:gd name="connsiteY4" fmla="*/ 1885736 h 1885736"/>
              <a:gd name="connsiteX0" fmla="*/ 0 w 6843782"/>
              <a:gd name="connsiteY0" fmla="*/ 1912103 h 1912103"/>
              <a:gd name="connsiteX1" fmla="*/ 1649242 w 6843782"/>
              <a:gd name="connsiteY1" fmla="*/ 0 h 1912103"/>
              <a:gd name="connsiteX2" fmla="*/ 6843782 w 6843782"/>
              <a:gd name="connsiteY2" fmla="*/ 26367 h 1912103"/>
              <a:gd name="connsiteX3" fmla="*/ 5301750 w 6843782"/>
              <a:gd name="connsiteY3" fmla="*/ 1912103 h 1912103"/>
              <a:gd name="connsiteX4" fmla="*/ 0 w 6843782"/>
              <a:gd name="connsiteY4" fmla="*/ 1912103 h 1912103"/>
              <a:gd name="connsiteX0" fmla="*/ 0 w 6843782"/>
              <a:gd name="connsiteY0" fmla="*/ 1912103 h 1912103"/>
              <a:gd name="connsiteX1" fmla="*/ 1649242 w 6843782"/>
              <a:gd name="connsiteY1" fmla="*/ 0 h 1912103"/>
              <a:gd name="connsiteX2" fmla="*/ 6843782 w 6843782"/>
              <a:gd name="connsiteY2" fmla="*/ 26367 h 1912103"/>
              <a:gd name="connsiteX3" fmla="*/ 6462103 w 6843782"/>
              <a:gd name="connsiteY3" fmla="*/ 1912103 h 1912103"/>
              <a:gd name="connsiteX4" fmla="*/ 0 w 6843782"/>
              <a:gd name="connsiteY4" fmla="*/ 1912103 h 1912103"/>
              <a:gd name="connsiteX0" fmla="*/ 0 w 8019404"/>
              <a:gd name="connsiteY0" fmla="*/ 1912103 h 1912103"/>
              <a:gd name="connsiteX1" fmla="*/ 1649242 w 8019404"/>
              <a:gd name="connsiteY1" fmla="*/ 0 h 1912103"/>
              <a:gd name="connsiteX2" fmla="*/ 8019404 w 8019404"/>
              <a:gd name="connsiteY2" fmla="*/ 26367 h 1912103"/>
              <a:gd name="connsiteX3" fmla="*/ 6462103 w 8019404"/>
              <a:gd name="connsiteY3" fmla="*/ 1912103 h 1912103"/>
              <a:gd name="connsiteX4" fmla="*/ 0 w 8019404"/>
              <a:gd name="connsiteY4" fmla="*/ 1912103 h 1912103"/>
              <a:gd name="connsiteX0" fmla="*/ 0 w 8049939"/>
              <a:gd name="connsiteY0" fmla="*/ 1912103 h 1912103"/>
              <a:gd name="connsiteX1" fmla="*/ 1649242 w 8049939"/>
              <a:gd name="connsiteY1" fmla="*/ 0 h 1912103"/>
              <a:gd name="connsiteX2" fmla="*/ 8049939 w 8049939"/>
              <a:gd name="connsiteY2" fmla="*/ 26367 h 1912103"/>
              <a:gd name="connsiteX3" fmla="*/ 6462103 w 8049939"/>
              <a:gd name="connsiteY3" fmla="*/ 1912103 h 1912103"/>
              <a:gd name="connsiteX4" fmla="*/ 0 w 8049939"/>
              <a:gd name="connsiteY4" fmla="*/ 1912103 h 1912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49939" h="1912103">
                <a:moveTo>
                  <a:pt x="0" y="1912103"/>
                </a:moveTo>
                <a:lnTo>
                  <a:pt x="1649242" y="0"/>
                </a:lnTo>
                <a:lnTo>
                  <a:pt x="8049939" y="26367"/>
                </a:lnTo>
                <a:lnTo>
                  <a:pt x="6462103" y="1912103"/>
                </a:lnTo>
                <a:lnTo>
                  <a:pt x="0" y="191210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28575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="" xmlns:a16="http://schemas.microsoft.com/office/drawing/2014/main" id="{2438A94F-6297-46F7-9FBD-56D159EF3883}"/>
              </a:ext>
            </a:extLst>
          </p:cNvPr>
          <p:cNvCxnSpPr>
            <a:cxnSpLocks/>
          </p:cNvCxnSpPr>
          <p:nvPr/>
        </p:nvCxnSpPr>
        <p:spPr>
          <a:xfrm>
            <a:off x="3080825" y="1209822"/>
            <a:ext cx="2686928" cy="274319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="" xmlns:a16="http://schemas.microsoft.com/office/drawing/2014/main" id="{D758DF4C-ACC4-4822-A91C-F6DBF49E7DFE}"/>
              </a:ext>
            </a:extLst>
          </p:cNvPr>
          <p:cNvCxnSpPr>
            <a:cxnSpLocks/>
          </p:cNvCxnSpPr>
          <p:nvPr/>
        </p:nvCxnSpPr>
        <p:spPr>
          <a:xfrm flipV="1">
            <a:off x="5781822" y="1209822"/>
            <a:ext cx="2447770" cy="274319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04AD5332-A910-452B-B27C-D110AD365211}"/>
              </a:ext>
            </a:extLst>
          </p:cNvPr>
          <p:cNvCxnSpPr>
            <a:cxnSpLocks/>
          </p:cNvCxnSpPr>
          <p:nvPr/>
        </p:nvCxnSpPr>
        <p:spPr>
          <a:xfrm flipH="1">
            <a:off x="5767753" y="393895"/>
            <a:ext cx="14069" cy="561301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866592D9-B839-4751-8895-E05CA9660143}"/>
              </a:ext>
            </a:extLst>
          </p:cNvPr>
          <p:cNvSpPr txBox="1"/>
          <p:nvPr/>
        </p:nvSpPr>
        <p:spPr>
          <a:xfrm>
            <a:off x="1638891" y="1532413"/>
            <a:ext cx="19483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আপতিত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রশ্মি</a:t>
            </a:r>
            <a:endParaRPr lang="en-SG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8402BB1C-2FEE-479C-A2A8-A2E0DBCCC5A4}"/>
              </a:ext>
            </a:extLst>
          </p:cNvPr>
          <p:cNvSpPr txBox="1"/>
          <p:nvPr/>
        </p:nvSpPr>
        <p:spPr>
          <a:xfrm>
            <a:off x="7821637" y="1578614"/>
            <a:ext cx="2194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bn-IN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ফ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লিত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রশ্মি</a:t>
            </a:r>
            <a:endParaRPr lang="en-SG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F4834BBD-5155-49A9-9627-704692786909}"/>
              </a:ext>
            </a:extLst>
          </p:cNvPr>
          <p:cNvSpPr txBox="1"/>
          <p:nvPr/>
        </p:nvSpPr>
        <p:spPr>
          <a:xfrm>
            <a:off x="5866230" y="666281"/>
            <a:ext cx="12238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অভিলম্ব</a:t>
            </a:r>
            <a:endParaRPr lang="en-SG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BCC8119A-836F-4AF4-B0C7-2306CBADACCF}"/>
              </a:ext>
            </a:extLst>
          </p:cNvPr>
          <p:cNvSpPr txBox="1"/>
          <p:nvPr/>
        </p:nvSpPr>
        <p:spPr>
          <a:xfrm>
            <a:off x="4114817" y="2163084"/>
            <a:ext cx="1702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আপ</a:t>
            </a:r>
            <a:r>
              <a:rPr lang="bn-IN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তন কোণ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SG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3DB7B5B8-0269-4444-B1C9-9A075BCACC34}"/>
              </a:ext>
            </a:extLst>
          </p:cNvPr>
          <p:cNvSpPr txBox="1"/>
          <p:nvPr/>
        </p:nvSpPr>
        <p:spPr>
          <a:xfrm>
            <a:off x="5852163" y="1891135"/>
            <a:ext cx="15615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প্রতিফলন কোণ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en-SG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DD34824B-DCCC-4035-8F29-7E2C6CD1FFEB}"/>
              </a:ext>
            </a:extLst>
          </p:cNvPr>
          <p:cNvSpPr txBox="1"/>
          <p:nvPr/>
        </p:nvSpPr>
        <p:spPr>
          <a:xfrm>
            <a:off x="6203851" y="3885847"/>
            <a:ext cx="16599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বিভেদ তল</a:t>
            </a:r>
            <a:endParaRPr lang="en-SG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Block Arc 19">
            <a:extLst>
              <a:ext uri="{FF2B5EF4-FFF2-40B4-BE49-F238E27FC236}">
                <a16:creationId xmlns="" xmlns:a16="http://schemas.microsoft.com/office/drawing/2014/main" id="{BADAF50C-E7AC-49DC-838C-DA264828DAF0}"/>
              </a:ext>
            </a:extLst>
          </p:cNvPr>
          <p:cNvSpPr/>
          <p:nvPr/>
        </p:nvSpPr>
        <p:spPr>
          <a:xfrm>
            <a:off x="5329716" y="3373304"/>
            <a:ext cx="457733" cy="324332"/>
          </a:xfrm>
          <a:prstGeom prst="blockArc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  <p:sp>
        <p:nvSpPr>
          <p:cNvPr id="21" name="Block Arc 20">
            <a:extLst>
              <a:ext uri="{FF2B5EF4-FFF2-40B4-BE49-F238E27FC236}">
                <a16:creationId xmlns="" xmlns:a16="http://schemas.microsoft.com/office/drawing/2014/main" id="{97208707-4AF2-48FA-A27A-ADFC78814DE8}"/>
              </a:ext>
            </a:extLst>
          </p:cNvPr>
          <p:cNvSpPr/>
          <p:nvPr/>
        </p:nvSpPr>
        <p:spPr>
          <a:xfrm rot="636356">
            <a:off x="5768790" y="3252946"/>
            <a:ext cx="524510" cy="311825"/>
          </a:xfrm>
          <a:prstGeom prst="blockArc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="" xmlns:a16="http://schemas.microsoft.com/office/drawing/2014/main" id="{53EBE44C-DBB4-4C4D-947D-4AAD427A460A}"/>
              </a:ext>
            </a:extLst>
          </p:cNvPr>
          <p:cNvCxnSpPr>
            <a:cxnSpLocks/>
          </p:cNvCxnSpPr>
          <p:nvPr/>
        </p:nvCxnSpPr>
        <p:spPr>
          <a:xfrm flipH="1" flipV="1">
            <a:off x="5329717" y="2581422"/>
            <a:ext cx="138598" cy="7150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="" xmlns:a16="http://schemas.microsoft.com/office/drawing/2014/main" id="{586A777A-9D01-4854-93B3-E5A8D61C867A}"/>
              </a:ext>
            </a:extLst>
          </p:cNvPr>
          <p:cNvCxnSpPr>
            <a:cxnSpLocks/>
          </p:cNvCxnSpPr>
          <p:nvPr/>
        </p:nvCxnSpPr>
        <p:spPr>
          <a:xfrm flipV="1">
            <a:off x="6203851" y="2258036"/>
            <a:ext cx="274324" cy="9423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3E42CDDC-3DE8-4E0E-8FB8-BB379FA9DD11}"/>
              </a:ext>
            </a:extLst>
          </p:cNvPr>
          <p:cNvSpPr txBox="1"/>
          <p:nvPr/>
        </p:nvSpPr>
        <p:spPr>
          <a:xfrm>
            <a:off x="3938945" y="3776850"/>
            <a:ext cx="16599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আপতন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বিন্দু</a:t>
            </a:r>
            <a:endParaRPr lang="en-SG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="" xmlns:a16="http://schemas.microsoft.com/office/drawing/2014/main" id="{680C83F1-9945-4242-8E32-2396837F6C11}"/>
              </a:ext>
            </a:extLst>
          </p:cNvPr>
          <p:cNvSpPr/>
          <p:nvPr/>
        </p:nvSpPr>
        <p:spPr>
          <a:xfrm>
            <a:off x="5637792" y="3737675"/>
            <a:ext cx="302462" cy="361360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="" xmlns:p14="http://schemas.microsoft.com/office/powerpoint/2010/main" val="1298903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14" grpId="0"/>
      <p:bldP spid="15" grpId="0"/>
      <p:bldP spid="16" grpId="0"/>
      <p:bldP spid="17" grpId="0"/>
      <p:bldP spid="18" grpId="0"/>
      <p:bldP spid="19" grpId="0"/>
      <p:bldP spid="20" grpId="0" animBg="1"/>
      <p:bldP spid="21" grpId="0" animBg="1"/>
      <p:bldP spid="28" grpId="0"/>
      <p:bldP spid="2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C8A268AC-A4FD-4FB7-9137-85317E6C7CC5}"/>
              </a:ext>
            </a:extLst>
          </p:cNvPr>
          <p:cNvSpPr txBox="1"/>
          <p:nvPr/>
        </p:nvSpPr>
        <p:spPr>
          <a:xfrm>
            <a:off x="4858042" y="850629"/>
            <a:ext cx="3920197" cy="9233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SG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D3A2FC3-8F6C-454D-8204-1EC0FEEBEB80}"/>
              </a:ext>
            </a:extLst>
          </p:cNvPr>
          <p:cNvSpPr txBox="1"/>
          <p:nvPr/>
        </p:nvSpPr>
        <p:spPr>
          <a:xfrm>
            <a:off x="3530600" y="2641599"/>
            <a:ext cx="54727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bn-IN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প্রতিফলনের সূত্রগুলো লিখ।</a:t>
            </a:r>
            <a:endParaRPr lang="en-SG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29000" y="3835400"/>
            <a:ext cx="581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প্রতিফলনএর</a:t>
            </a:r>
            <a:r>
              <a:rPr lang="en-US" sz="4000" dirty="0" smtClean="0"/>
              <a:t> </a:t>
            </a:r>
            <a:r>
              <a:rPr lang="en-US" sz="4000" dirty="0" err="1" smtClean="0"/>
              <a:t>সুত্র</a:t>
            </a:r>
            <a:r>
              <a:rPr lang="en-US" sz="4000" dirty="0" smtClean="0"/>
              <a:t> </a:t>
            </a:r>
            <a:r>
              <a:rPr lang="en-US" sz="4000" dirty="0" err="1" smtClean="0"/>
              <a:t>লিখ</a:t>
            </a:r>
            <a:endParaRPr lang="en-US" sz="4000" dirty="0"/>
          </a:p>
        </p:txBody>
      </p:sp>
    </p:spTree>
    <p:extLst>
      <p:ext uri="{BB962C8B-B14F-4D97-AF65-F5344CB8AC3E}">
        <p14:creationId xmlns="" xmlns:p14="http://schemas.microsoft.com/office/powerpoint/2010/main" val="26443826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>
            <a:extLst>
              <a:ext uri="{FF2B5EF4-FFF2-40B4-BE49-F238E27FC236}">
                <a16:creationId xmlns="" xmlns:a16="http://schemas.microsoft.com/office/drawing/2014/main" id="{11F7C18C-F34A-4BA1-9081-5239149B1254}"/>
              </a:ext>
            </a:extLst>
          </p:cNvPr>
          <p:cNvCxnSpPr/>
          <p:nvPr/>
        </p:nvCxnSpPr>
        <p:spPr>
          <a:xfrm>
            <a:off x="3217394" y="1981200"/>
            <a:ext cx="1872996" cy="26670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="" xmlns:a16="http://schemas.microsoft.com/office/drawing/2014/main" id="{644E74C7-9FA5-426B-9899-37327A021346}"/>
              </a:ext>
            </a:extLst>
          </p:cNvPr>
          <p:cNvCxnSpPr/>
          <p:nvPr/>
        </p:nvCxnSpPr>
        <p:spPr>
          <a:xfrm>
            <a:off x="3788894" y="1828800"/>
            <a:ext cx="1981200" cy="2819400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="" xmlns:a16="http://schemas.microsoft.com/office/drawing/2014/main" id="{725F16BC-6345-44A2-8817-C48F55C21BB5}"/>
              </a:ext>
            </a:extLst>
          </p:cNvPr>
          <p:cNvCxnSpPr>
            <a:cxnSpLocks/>
          </p:cNvCxnSpPr>
          <p:nvPr/>
        </p:nvCxnSpPr>
        <p:spPr>
          <a:xfrm>
            <a:off x="4254156" y="1542797"/>
            <a:ext cx="2125538" cy="3029203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="" xmlns:a16="http://schemas.microsoft.com/office/drawing/2014/main" id="{1D0330AA-9814-4D4D-9351-43F18B1F52A9}"/>
              </a:ext>
            </a:extLst>
          </p:cNvPr>
          <p:cNvCxnSpPr>
            <a:cxnSpLocks/>
          </p:cNvCxnSpPr>
          <p:nvPr/>
        </p:nvCxnSpPr>
        <p:spPr>
          <a:xfrm>
            <a:off x="4769527" y="1314197"/>
            <a:ext cx="2295967" cy="325780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="" xmlns:a16="http://schemas.microsoft.com/office/drawing/2014/main" id="{BCBE3D7A-BF2B-4CF1-868B-ECDBAE4A5A7B}"/>
              </a:ext>
            </a:extLst>
          </p:cNvPr>
          <p:cNvCxnSpPr>
            <a:cxnSpLocks/>
          </p:cNvCxnSpPr>
          <p:nvPr/>
        </p:nvCxnSpPr>
        <p:spPr>
          <a:xfrm flipV="1">
            <a:off x="7051544" y="2147855"/>
            <a:ext cx="2324564" cy="238604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="" xmlns:a16="http://schemas.microsoft.com/office/drawing/2014/main" id="{9511FA2F-92B9-43C7-B6B9-0C751D2C5F76}"/>
              </a:ext>
            </a:extLst>
          </p:cNvPr>
          <p:cNvCxnSpPr>
            <a:cxnSpLocks/>
          </p:cNvCxnSpPr>
          <p:nvPr/>
        </p:nvCxnSpPr>
        <p:spPr>
          <a:xfrm flipV="1">
            <a:off x="5736098" y="1826613"/>
            <a:ext cx="2630892" cy="2793451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="" xmlns:a16="http://schemas.microsoft.com/office/drawing/2014/main" id="{B3355177-D6F3-4C75-9484-4136703222D1}"/>
              </a:ext>
            </a:extLst>
          </p:cNvPr>
          <p:cNvCxnSpPr/>
          <p:nvPr/>
        </p:nvCxnSpPr>
        <p:spPr>
          <a:xfrm flipV="1">
            <a:off x="5090390" y="1662332"/>
            <a:ext cx="2737104" cy="29718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="" xmlns:a16="http://schemas.microsoft.com/office/drawing/2014/main" id="{CE0F0EB7-E75C-4405-856C-4AA82DDDF577}"/>
              </a:ext>
            </a:extLst>
          </p:cNvPr>
          <p:cNvCxnSpPr>
            <a:cxnSpLocks/>
          </p:cNvCxnSpPr>
          <p:nvPr/>
        </p:nvCxnSpPr>
        <p:spPr>
          <a:xfrm flipV="1">
            <a:off x="6359186" y="2042195"/>
            <a:ext cx="2448821" cy="2491705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76B06AD6-8797-44C7-B8FD-360BCC9DB6C6}"/>
              </a:ext>
            </a:extLst>
          </p:cNvPr>
          <p:cNvSpPr txBox="1"/>
          <p:nvPr/>
        </p:nvSpPr>
        <p:spPr>
          <a:xfrm>
            <a:off x="3669714" y="301482"/>
            <a:ext cx="43895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সমান্তরাল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আলোকরশ্মি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গুচ্ছ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5B8DF863-4CDE-4A25-B9EB-407891C74B81}"/>
              </a:ext>
            </a:extLst>
          </p:cNvPr>
          <p:cNvSpPr txBox="1"/>
          <p:nvPr/>
        </p:nvSpPr>
        <p:spPr>
          <a:xfrm>
            <a:off x="2743200" y="5359400"/>
            <a:ext cx="6171412" cy="646331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আলোর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নিয়মিত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প্রতিফলন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859166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ouble Wave 5">
            <a:extLst>
              <a:ext uri="{FF2B5EF4-FFF2-40B4-BE49-F238E27FC236}">
                <a16:creationId xmlns="" xmlns:a16="http://schemas.microsoft.com/office/drawing/2014/main" id="{38DA5AD0-02C2-4AC9-AB81-92A88A51B24A}"/>
              </a:ext>
            </a:extLst>
          </p:cNvPr>
          <p:cNvSpPr/>
          <p:nvPr/>
        </p:nvSpPr>
        <p:spPr>
          <a:xfrm>
            <a:off x="4315262" y="3600144"/>
            <a:ext cx="4724400" cy="685800"/>
          </a:xfrm>
          <a:prstGeom prst="doubleWave">
            <a:avLst>
              <a:gd name="adj1" fmla="val 12500"/>
              <a:gd name="adj2" fmla="val 10000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589372E6-4643-4970-8CDC-36AA2CD3E0AF}"/>
              </a:ext>
            </a:extLst>
          </p:cNvPr>
          <p:cNvSpPr txBox="1"/>
          <p:nvPr/>
        </p:nvSpPr>
        <p:spPr>
          <a:xfrm>
            <a:off x="2105462" y="3600144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অমসৃন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তল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="" xmlns:a16="http://schemas.microsoft.com/office/drawing/2014/main" id="{CD4006E2-6950-4744-8C8B-4F1FADEEC98F}"/>
              </a:ext>
            </a:extLst>
          </p:cNvPr>
          <p:cNvCxnSpPr/>
          <p:nvPr/>
        </p:nvCxnSpPr>
        <p:spPr>
          <a:xfrm>
            <a:off x="3210362" y="1618944"/>
            <a:ext cx="2857500" cy="2304365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="" xmlns:a16="http://schemas.microsoft.com/office/drawing/2014/main" id="{1CF8EBFA-D6E7-47DD-B262-0D88C679D154}"/>
              </a:ext>
            </a:extLst>
          </p:cNvPr>
          <p:cNvCxnSpPr/>
          <p:nvPr/>
        </p:nvCxnSpPr>
        <p:spPr>
          <a:xfrm flipV="1">
            <a:off x="6067862" y="1009344"/>
            <a:ext cx="838200" cy="2913966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="" xmlns:a16="http://schemas.microsoft.com/office/drawing/2014/main" id="{17810E72-8729-4067-BEBA-452832735D0F}"/>
              </a:ext>
            </a:extLst>
          </p:cNvPr>
          <p:cNvCxnSpPr/>
          <p:nvPr/>
        </p:nvCxnSpPr>
        <p:spPr>
          <a:xfrm>
            <a:off x="3629462" y="1390344"/>
            <a:ext cx="2857500" cy="236220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="" xmlns:a16="http://schemas.microsoft.com/office/drawing/2014/main" id="{45D25ED7-F410-4B73-A2CB-BEA926B7BD82}"/>
              </a:ext>
            </a:extLst>
          </p:cNvPr>
          <p:cNvCxnSpPr/>
          <p:nvPr/>
        </p:nvCxnSpPr>
        <p:spPr>
          <a:xfrm flipH="1" flipV="1">
            <a:off x="6372662" y="856944"/>
            <a:ext cx="114300" cy="2895600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="" xmlns:a16="http://schemas.microsoft.com/office/drawing/2014/main" id="{70A5E1CE-2931-4E99-A28A-94A4465CD8C1}"/>
              </a:ext>
            </a:extLst>
          </p:cNvPr>
          <p:cNvCxnSpPr/>
          <p:nvPr/>
        </p:nvCxnSpPr>
        <p:spPr>
          <a:xfrm>
            <a:off x="3934262" y="1161744"/>
            <a:ext cx="2971800" cy="24384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="" xmlns:a16="http://schemas.microsoft.com/office/drawing/2014/main" id="{25FEF6D8-8812-4C49-924A-9AF1D533482F}"/>
              </a:ext>
            </a:extLst>
          </p:cNvPr>
          <p:cNvCxnSpPr/>
          <p:nvPr/>
        </p:nvCxnSpPr>
        <p:spPr>
          <a:xfrm flipV="1">
            <a:off x="6906062" y="1161744"/>
            <a:ext cx="1981200" cy="24384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304498EA-78AB-403C-A379-947CE4E03EBD}"/>
              </a:ext>
            </a:extLst>
          </p:cNvPr>
          <p:cNvSpPr txBox="1"/>
          <p:nvPr/>
        </p:nvSpPr>
        <p:spPr>
          <a:xfrm>
            <a:off x="1498600" y="5384800"/>
            <a:ext cx="9296400" cy="76944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আলোর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অনিয়মিত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ব্যাপ্ত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প্রতিফলন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484785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eflx 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800" y="642957"/>
            <a:ext cx="10541000" cy="5097443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C80A6805-79C8-480E-8E10-9ED00EB30DCE}"/>
              </a:ext>
            </a:extLst>
          </p:cNvPr>
          <p:cNvSpPr txBox="1"/>
          <p:nvPr/>
        </p:nvSpPr>
        <p:spPr>
          <a:xfrm>
            <a:off x="759655" y="2506527"/>
            <a:ext cx="1015687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bn-IN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নিয়মিত প্রতিফলন ও ব্যাপ্ত প্রতিফলনের মধ্যে পার্থক্য লিখ।</a:t>
            </a:r>
            <a:endParaRPr lang="en-SG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7135D33D-7244-4648-981C-06C25429DD7C}"/>
              </a:ext>
            </a:extLst>
          </p:cNvPr>
          <p:cNvSpPr txBox="1"/>
          <p:nvPr/>
        </p:nvSpPr>
        <p:spPr>
          <a:xfrm>
            <a:off x="3835400" y="584200"/>
            <a:ext cx="4267591" cy="92333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দলগত কাজ</a:t>
            </a:r>
            <a:endParaRPr lang="en-SG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6600" y="1727200"/>
            <a:ext cx="3022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A-</a:t>
            </a:r>
            <a:r>
              <a:rPr lang="en-US" sz="4400" dirty="0" err="1" smtClean="0"/>
              <a:t>দল</a:t>
            </a:r>
            <a:endParaRPr lang="en-US" sz="4400" dirty="0"/>
          </a:p>
        </p:txBody>
      </p:sp>
      <p:sp>
        <p:nvSpPr>
          <p:cNvPr id="12" name="TextBox 11"/>
          <p:cNvSpPr txBox="1"/>
          <p:nvPr/>
        </p:nvSpPr>
        <p:spPr>
          <a:xfrm>
            <a:off x="863600" y="3987800"/>
            <a:ext cx="2565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B </a:t>
            </a:r>
            <a:r>
              <a:rPr lang="en-US" sz="4400" dirty="0" err="1" smtClean="0"/>
              <a:t>দল</a:t>
            </a:r>
            <a:endParaRPr lang="en-US" sz="4400" dirty="0"/>
          </a:p>
        </p:txBody>
      </p:sp>
      <p:sp>
        <p:nvSpPr>
          <p:cNvPr id="13" name="TextBox 12"/>
          <p:cNvSpPr txBox="1"/>
          <p:nvPr/>
        </p:nvSpPr>
        <p:spPr>
          <a:xfrm>
            <a:off x="1244600" y="5029200"/>
            <a:ext cx="858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্মস্বন</a:t>
            </a:r>
            <a:r>
              <a:rPr lang="en-US" sz="4000" dirty="0" smtClean="0"/>
              <a:t> ও </a:t>
            </a:r>
            <a:r>
              <a:rPr lang="en-US" sz="4000" dirty="0" err="1" smtClean="0"/>
              <a:t>অমস্বন</a:t>
            </a:r>
            <a:r>
              <a:rPr lang="en-US" sz="4000" dirty="0" smtClean="0"/>
              <a:t> </a:t>
            </a:r>
            <a:r>
              <a:rPr lang="en-US" sz="4000" dirty="0" err="1" smtClean="0"/>
              <a:t>তল</a:t>
            </a:r>
            <a:r>
              <a:rPr lang="en-US" sz="4000" dirty="0" smtClean="0"/>
              <a:t> </a:t>
            </a:r>
            <a:r>
              <a:rPr lang="en-US" sz="4000" dirty="0" err="1" smtClean="0"/>
              <a:t>ব্যাখা</a:t>
            </a:r>
            <a:r>
              <a:rPr lang="en-US" sz="4000" dirty="0" smtClean="0"/>
              <a:t> </a:t>
            </a:r>
            <a:r>
              <a:rPr lang="en-US" sz="4000" dirty="0" err="1" smtClean="0"/>
              <a:t>কর</a:t>
            </a:r>
            <a:r>
              <a:rPr lang="en-US" sz="4000" dirty="0" smtClean="0"/>
              <a:t>|</a:t>
            </a:r>
            <a:endParaRPr lang="en-US" sz="4000" dirty="0"/>
          </a:p>
        </p:txBody>
      </p:sp>
    </p:spTree>
    <p:extLst>
      <p:ext uri="{BB962C8B-B14F-4D97-AF65-F5344CB8AC3E}">
        <p14:creationId xmlns="" xmlns:p14="http://schemas.microsoft.com/office/powerpoint/2010/main" val="3452370778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717C8796-F327-4887-B142-41196B6BAC11}"/>
              </a:ext>
            </a:extLst>
          </p:cNvPr>
          <p:cNvSpPr txBox="1"/>
          <p:nvPr/>
        </p:nvSpPr>
        <p:spPr>
          <a:xfrm>
            <a:off x="4783015" y="618724"/>
            <a:ext cx="2152356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SG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2E84F829-289C-48AE-AA77-1B4A9F452AFC}"/>
              </a:ext>
            </a:extLst>
          </p:cNvPr>
          <p:cNvSpPr txBox="1"/>
          <p:nvPr/>
        </p:nvSpPr>
        <p:spPr>
          <a:xfrm>
            <a:off x="3149600" y="2667000"/>
            <a:ext cx="54297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bn-IN" sz="4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আলো কী ধরনের তরঙ্গ?</a:t>
            </a:r>
            <a:endParaRPr lang="en-SG" sz="48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0C8FD3E3-A5B3-4C00-8F81-ABDE97D1FC02}"/>
              </a:ext>
            </a:extLst>
          </p:cNvPr>
          <p:cNvSpPr txBox="1"/>
          <p:nvPr/>
        </p:nvSpPr>
        <p:spPr>
          <a:xfrm>
            <a:off x="3073401" y="4442261"/>
            <a:ext cx="54656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bn-IN" sz="44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দীপ্তিমান বস্তু কাকে বলে?</a:t>
            </a:r>
            <a:endParaRPr lang="en-SG" sz="4400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93737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E0FBFD17-4191-43A3-A575-49F9BAEBD138}"/>
              </a:ext>
            </a:extLst>
          </p:cNvPr>
          <p:cNvSpPr txBox="1"/>
          <p:nvPr/>
        </p:nvSpPr>
        <p:spPr>
          <a:xfrm>
            <a:off x="1913202" y="4506992"/>
            <a:ext cx="9636372" cy="120032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marL="457200" indent="-457200"/>
            <a:r>
              <a:rPr lang="bn-I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নিয়মিত ও ব্যাপ্ত প্রতিফলনের ক্ষেত্রগুলো চিহ্নিত করে একটি তালিকা তৈরি কর।</a:t>
            </a:r>
            <a:endParaRPr lang="en-SG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592771D4-E1D1-4825-8DF6-1AE9045DA0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801" y="674567"/>
            <a:ext cx="7467600" cy="229215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8458200" y="2540000"/>
            <a:ext cx="3200400" cy="83099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কাজ</a:t>
            </a:r>
            <a:endParaRPr lang="en-US" sz="4800" dirty="0"/>
          </a:p>
        </p:txBody>
      </p:sp>
    </p:spTree>
    <p:extLst>
      <p:ext uri="{BB962C8B-B14F-4D97-AF65-F5344CB8AC3E}">
        <p14:creationId xmlns="" xmlns:p14="http://schemas.microsoft.com/office/powerpoint/2010/main" val="1529320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3CE6C8AB-807D-4C38-86C2-EF5A9A12DD6C}"/>
              </a:ext>
            </a:extLst>
          </p:cNvPr>
          <p:cNvSpPr txBox="1"/>
          <p:nvPr/>
        </p:nvSpPr>
        <p:spPr>
          <a:xfrm>
            <a:off x="2023794" y="3075486"/>
            <a:ext cx="8161606" cy="92333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সকলকে ধন্যবাদ</a:t>
            </a:r>
            <a:endParaRPr lang="en-SG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5363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096034B7-886F-474C-B913-CB17974C244E}"/>
              </a:ext>
            </a:extLst>
          </p:cNvPr>
          <p:cNvSpPr txBox="1"/>
          <p:nvPr/>
        </p:nvSpPr>
        <p:spPr>
          <a:xfrm>
            <a:off x="3810000" y="533400"/>
            <a:ext cx="4368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6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6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6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6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6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6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endParaRPr lang="en-SG" sz="6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939AC43D-3455-425E-99D8-48E2B96B181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2400" y="711199"/>
            <a:ext cx="1828800" cy="164055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 prst="relaxedInset"/>
            <a:contourClr>
              <a:srgbClr val="FFFFFF"/>
            </a:contourClr>
          </a:sp3d>
        </p:spPr>
      </p:pic>
      <p:pic>
        <p:nvPicPr>
          <p:cNvPr id="17" name="Picture 16" descr="Resize Phot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59221" y="482600"/>
            <a:ext cx="2199979" cy="170180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635000" y="2540000"/>
            <a:ext cx="5054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00B050"/>
                </a:solidFill>
              </a:rPr>
              <a:t>কাজী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শাহানুর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আলম</a:t>
            </a:r>
            <a:endParaRPr lang="en-US" sz="4000" dirty="0" smtClean="0">
              <a:solidFill>
                <a:srgbClr val="00B050"/>
              </a:solidFill>
            </a:endParaRPr>
          </a:p>
          <a:p>
            <a:r>
              <a:rPr lang="en-US" sz="4000" dirty="0" err="1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সহঃ</a:t>
            </a:r>
            <a:r>
              <a:rPr lang="en-US" sz="40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শিক্ষক</a:t>
            </a:r>
            <a:endParaRPr lang="en-US" sz="4000" dirty="0" smtClean="0">
              <a:solidFill>
                <a:schemeClr val="tx2">
                  <a:lumMod val="90000"/>
                  <a:lumOff val="10000"/>
                </a:schemeClr>
              </a:solidFill>
            </a:endParaRPr>
          </a:p>
          <a:p>
            <a:r>
              <a:rPr lang="en-US" sz="4000" dirty="0" err="1" smtClean="0">
                <a:solidFill>
                  <a:srgbClr val="7030A0"/>
                </a:solidFill>
              </a:rPr>
              <a:t>পলিটেকনিক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উচ্চ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বিদ্যালয়</a:t>
            </a:r>
            <a:endParaRPr lang="en-US" sz="4000" dirty="0" smtClean="0">
              <a:solidFill>
                <a:srgbClr val="7030A0"/>
              </a:solidFill>
            </a:endParaRPr>
          </a:p>
          <a:p>
            <a:r>
              <a:rPr lang="en-US" sz="40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রংপুর</a:t>
            </a:r>
            <a:endParaRPr lang="en-US" sz="40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483600" y="2514600"/>
            <a:ext cx="3225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৯ম </a:t>
            </a:r>
            <a:r>
              <a:rPr lang="en-US" sz="4000" dirty="0" err="1" smtClean="0">
                <a:solidFill>
                  <a:srgbClr val="FF0000"/>
                </a:solidFill>
              </a:rPr>
              <a:t>শ্রেণী</a:t>
            </a:r>
            <a:endParaRPr lang="en-US" sz="4000" dirty="0" smtClean="0">
              <a:solidFill>
                <a:srgbClr val="FF0000"/>
              </a:solidFill>
            </a:endParaRPr>
          </a:p>
          <a:p>
            <a:r>
              <a:rPr lang="en-US" sz="4000" dirty="0" err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পদার্থ</a:t>
            </a:r>
            <a:r>
              <a:rPr lang="en-US" sz="40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বিজ্ঞান</a:t>
            </a:r>
            <a:endParaRPr lang="en-US" sz="4000" dirty="0" smtClean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৪৫ </a:t>
            </a:r>
            <a:r>
              <a:rPr lang="en-US" sz="4000" dirty="0" err="1" smtClean="0">
                <a:solidFill>
                  <a:srgbClr val="0070C0"/>
                </a:solidFill>
              </a:rPr>
              <a:t>মিনিট</a:t>
            </a:r>
            <a:endParaRPr lang="en-US" sz="40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chemeClr val="bg2">
                    <a:lumMod val="25000"/>
                  </a:schemeClr>
                </a:solidFill>
              </a:rPr>
              <a:t>তাং-৭/৪/২০২০</a:t>
            </a:r>
            <a:endParaRPr lang="en-US" sz="40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69340307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60D9A12-5381-4CE0-BE93-3B8A175D3F96}"/>
              </a:ext>
            </a:extLst>
          </p:cNvPr>
          <p:cNvSpPr txBox="1"/>
          <p:nvPr/>
        </p:nvSpPr>
        <p:spPr>
          <a:xfrm>
            <a:off x="4267200" y="928468"/>
            <a:ext cx="44125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একটি </a:t>
            </a:r>
            <a:r>
              <a:rPr lang="bn-IN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ভিডিও দেখি</a:t>
            </a:r>
            <a:endParaRPr lang="en-SG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3" name="reflex 2 vidio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048000" y="1714500"/>
            <a:ext cx="6096000" cy="3429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9128132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9870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9C0C6029-052A-41B1-A02D-838FB1EE30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0211" y="4338000"/>
            <a:ext cx="4050000" cy="2520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3A229DFA-0CEF-4AD0-BF6F-50779836B4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7151" y="1562492"/>
            <a:ext cx="4051460" cy="25200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2953B6EE-F1C8-4C6C-B021-4424D7AC17B3}"/>
              </a:ext>
            </a:extLst>
          </p:cNvPr>
          <p:cNvSpPr txBox="1"/>
          <p:nvPr/>
        </p:nvSpPr>
        <p:spPr>
          <a:xfrm>
            <a:off x="3283082" y="350520"/>
            <a:ext cx="3376976" cy="64633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আলোর প্রতিফলন</a:t>
            </a:r>
            <a:endParaRPr lang="en-SG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F04E988F-3BF2-4B81-BA3F-355721AC4C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3258" y="1790405"/>
            <a:ext cx="4050000" cy="2520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42195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406594B1-E567-4219-9B9F-3256F0ED3A36}"/>
              </a:ext>
            </a:extLst>
          </p:cNvPr>
          <p:cNvSpPr txBox="1"/>
          <p:nvPr/>
        </p:nvSpPr>
        <p:spPr>
          <a:xfrm>
            <a:off x="3474718" y="581067"/>
            <a:ext cx="5233183" cy="1015663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আলোর প্রতিফলন</a:t>
            </a:r>
            <a:endParaRPr lang="en-SG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EA87D7A1-BC10-4A0C-AB2A-45D55231615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0298"/>
          <a:stretch/>
        </p:blipFill>
        <p:spPr>
          <a:xfrm>
            <a:off x="2797127" y="1900821"/>
            <a:ext cx="6597746" cy="43761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9505440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8E865EA0-0100-4280-B4D5-4C1ED4311662}"/>
              </a:ext>
            </a:extLst>
          </p:cNvPr>
          <p:cNvSpPr txBox="1"/>
          <p:nvPr/>
        </p:nvSpPr>
        <p:spPr>
          <a:xfrm>
            <a:off x="4382085" y="383915"/>
            <a:ext cx="3010487" cy="923330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SG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BC846F6A-EC63-4443-A8D2-3A8CDA7C515C}"/>
              </a:ext>
            </a:extLst>
          </p:cNvPr>
          <p:cNvSpPr txBox="1"/>
          <p:nvPr/>
        </p:nvSpPr>
        <p:spPr>
          <a:xfrm>
            <a:off x="1932353" y="3547372"/>
            <a:ext cx="82718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bn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আলোর প্রতিফলনের প্রকারভেদ ব্যাখ্যা </a:t>
            </a:r>
            <a:r>
              <a:rPr lang="bn-I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পারবে।</a:t>
            </a:r>
            <a:endParaRPr lang="en-SG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05000" y="2235200"/>
            <a:ext cx="861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</a:rPr>
              <a:t>আলোর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প্রতিফলনের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সুত্র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ব্যাখ্যা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করবে</a:t>
            </a:r>
            <a:r>
              <a:rPr lang="en-US" sz="4000" dirty="0" smtClean="0">
                <a:solidFill>
                  <a:srgbClr val="FF0000"/>
                </a:solidFill>
              </a:rPr>
              <a:t>|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93533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0031C545-AF69-4834-BA6D-6FAE5459AC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3123" y="3882178"/>
            <a:ext cx="3871819" cy="2177329"/>
          </a:xfrm>
          <a:prstGeom prst="rect">
            <a:avLst/>
          </a:prstGeom>
        </p:spPr>
      </p:pic>
      <p:sp>
        <p:nvSpPr>
          <p:cNvPr id="8" name="Sun 7">
            <a:extLst>
              <a:ext uri="{FF2B5EF4-FFF2-40B4-BE49-F238E27FC236}">
                <a16:creationId xmlns="" xmlns:a16="http://schemas.microsoft.com/office/drawing/2014/main" id="{43C7E79B-B8D3-408D-87C9-B0F92AA560E8}"/>
              </a:ext>
            </a:extLst>
          </p:cNvPr>
          <p:cNvSpPr/>
          <p:nvPr/>
        </p:nvSpPr>
        <p:spPr>
          <a:xfrm>
            <a:off x="632132" y="568692"/>
            <a:ext cx="1153551" cy="1012874"/>
          </a:xfrm>
          <a:prstGeom prst="sun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46A9345A-4BF9-4894-8698-AA5A7B3A8D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8109" y="2151388"/>
            <a:ext cx="1347753" cy="192126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83FCD996-9DEE-4B33-A53E-62B3E5B2AED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635" y="2620429"/>
            <a:ext cx="1552792" cy="1362265"/>
          </a:xfrm>
          <a:prstGeom prst="rect">
            <a:avLst/>
          </a:prstGeom>
        </p:spPr>
      </p:pic>
      <p:cxnSp>
        <p:nvCxnSpPr>
          <p:cNvPr id="14" name="Straight Arrow Connector 13">
            <a:extLst>
              <a:ext uri="{FF2B5EF4-FFF2-40B4-BE49-F238E27FC236}">
                <a16:creationId xmlns="" xmlns:a16="http://schemas.microsoft.com/office/drawing/2014/main" id="{AC57B89A-FBF0-4964-A7C7-DA78584F0C8A}"/>
              </a:ext>
            </a:extLst>
          </p:cNvPr>
          <p:cNvCxnSpPr>
            <a:cxnSpLocks/>
          </p:cNvCxnSpPr>
          <p:nvPr/>
        </p:nvCxnSpPr>
        <p:spPr>
          <a:xfrm>
            <a:off x="1745637" y="1609702"/>
            <a:ext cx="432688" cy="381371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688D4552-93CA-4C72-A1F2-6876EECA7FD0}"/>
              </a:ext>
            </a:extLst>
          </p:cNvPr>
          <p:cNvSpPr txBox="1"/>
          <p:nvPr/>
        </p:nvSpPr>
        <p:spPr>
          <a:xfrm>
            <a:off x="2383001" y="1402551"/>
            <a:ext cx="11646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আলো</a:t>
            </a:r>
            <a:endParaRPr lang="en-SG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="" xmlns:a16="http://schemas.microsoft.com/office/drawing/2014/main" id="{C37200FA-942B-40B2-B052-2DA3A66B0CB8}"/>
              </a:ext>
            </a:extLst>
          </p:cNvPr>
          <p:cNvCxnSpPr>
            <a:cxnSpLocks/>
          </p:cNvCxnSpPr>
          <p:nvPr/>
        </p:nvCxnSpPr>
        <p:spPr>
          <a:xfrm>
            <a:off x="1534521" y="1665974"/>
            <a:ext cx="481360" cy="409507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="" xmlns:a16="http://schemas.microsoft.com/office/drawing/2014/main" id="{22A385BE-547D-442C-85E9-9C0923C7FFBD}"/>
              </a:ext>
            </a:extLst>
          </p:cNvPr>
          <p:cNvCxnSpPr>
            <a:cxnSpLocks/>
          </p:cNvCxnSpPr>
          <p:nvPr/>
        </p:nvCxnSpPr>
        <p:spPr>
          <a:xfrm>
            <a:off x="1862603" y="1509427"/>
            <a:ext cx="509528" cy="438931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="" xmlns:a16="http://schemas.microsoft.com/office/drawing/2014/main" id="{B050C48F-D7EE-4976-85E0-E6BDEC5F719F}"/>
              </a:ext>
            </a:extLst>
          </p:cNvPr>
          <p:cNvCxnSpPr>
            <a:cxnSpLocks/>
          </p:cNvCxnSpPr>
          <p:nvPr/>
        </p:nvCxnSpPr>
        <p:spPr>
          <a:xfrm flipH="1" flipV="1">
            <a:off x="1862603" y="3178378"/>
            <a:ext cx="893022" cy="1434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="" xmlns:a16="http://schemas.microsoft.com/office/drawing/2014/main" id="{C5B892F5-14AD-45D0-8174-D0A91C5CECCB}"/>
              </a:ext>
            </a:extLst>
          </p:cNvPr>
          <p:cNvCxnSpPr>
            <a:cxnSpLocks/>
          </p:cNvCxnSpPr>
          <p:nvPr/>
        </p:nvCxnSpPr>
        <p:spPr>
          <a:xfrm flipH="1">
            <a:off x="1913403" y="3450090"/>
            <a:ext cx="915016" cy="0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 descr="reflx 3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15312" y="1082675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037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2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4.81481E-6 L 0.0875 0.12615 " pathEditMode="relative" rAng="0" ptsTypes="AA">
                                      <p:cBhvr>
                                        <p:cTn id="32" dur="3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75" y="6296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42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21 -0.01042 L 0.08164 0.11782 " pathEditMode="relative" rAng="0" ptsTypes="AA">
                                      <p:cBhvr>
                                        <p:cTn id="34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92" y="6412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42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0.00208 L 0.07122 0.1044 " pathEditMode="relative" rAng="0" ptsTypes="AA">
                                      <p:cBhvr>
                                        <p:cTn id="36" dur="3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55" y="5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3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3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D427CB4A-7E67-4127-96CC-82E4747B95FB}"/>
              </a:ext>
            </a:extLst>
          </p:cNvPr>
          <p:cNvSpPr txBox="1"/>
          <p:nvPr/>
        </p:nvSpPr>
        <p:spPr>
          <a:xfrm>
            <a:off x="4635889" y="690353"/>
            <a:ext cx="2910841" cy="646331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আলোর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প্রকৃতিঃ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082800" y="2336800"/>
            <a:ext cx="8966200" cy="144655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১| </a:t>
            </a:r>
            <a:r>
              <a:rPr lang="en-US" sz="4400" dirty="0" err="1" smtClean="0"/>
              <a:t>আলো</a:t>
            </a:r>
            <a:r>
              <a:rPr lang="en-US" sz="4400" dirty="0" smtClean="0"/>
              <a:t> </a:t>
            </a:r>
            <a:r>
              <a:rPr lang="en-US" sz="4400" dirty="0" err="1" smtClean="0"/>
              <a:t>সরল</a:t>
            </a:r>
            <a:r>
              <a:rPr lang="en-US" sz="4400" dirty="0" smtClean="0"/>
              <a:t> </a:t>
            </a:r>
            <a:r>
              <a:rPr lang="en-US" sz="4400" dirty="0" err="1" smtClean="0"/>
              <a:t>পথে</a:t>
            </a:r>
            <a:r>
              <a:rPr lang="en-US" sz="4400" dirty="0" smtClean="0"/>
              <a:t> </a:t>
            </a:r>
            <a:r>
              <a:rPr lang="en-US" sz="4400" dirty="0" err="1" smtClean="0"/>
              <a:t>চলে</a:t>
            </a:r>
            <a:r>
              <a:rPr lang="en-US" sz="4400" dirty="0" smtClean="0"/>
              <a:t>|</a:t>
            </a:r>
          </a:p>
          <a:p>
            <a:r>
              <a:rPr lang="en-US" sz="4400" dirty="0" smtClean="0"/>
              <a:t>২|আলো </a:t>
            </a:r>
            <a:r>
              <a:rPr lang="en-US" sz="4400" dirty="0" err="1" smtClean="0"/>
              <a:t>তাড়িত</a:t>
            </a:r>
            <a:r>
              <a:rPr lang="en-US" sz="4400" dirty="0" smtClean="0"/>
              <a:t> </a:t>
            </a:r>
            <a:r>
              <a:rPr lang="en-US" sz="4400" dirty="0" err="1" smtClean="0"/>
              <a:t>চুম্বক</a:t>
            </a:r>
            <a:r>
              <a:rPr lang="en-US" sz="4400" dirty="0" smtClean="0"/>
              <a:t> </a:t>
            </a:r>
            <a:r>
              <a:rPr lang="en-US" sz="4400" dirty="0" err="1" smtClean="0"/>
              <a:t>পদার্থ</a:t>
            </a:r>
            <a:r>
              <a:rPr lang="en-US" sz="4400" dirty="0" smtClean="0"/>
              <a:t>|</a:t>
            </a:r>
            <a:endParaRPr lang="en-US" sz="4400" dirty="0"/>
          </a:p>
        </p:txBody>
      </p:sp>
    </p:spTree>
    <p:extLst>
      <p:ext uri="{BB962C8B-B14F-4D97-AF65-F5344CB8AC3E}">
        <p14:creationId xmlns="" xmlns:p14="http://schemas.microsoft.com/office/powerpoint/2010/main" val="410597178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1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161D4C52-0EBE-45C9-BB4A-B58ED2C47DE9}"/>
              </a:ext>
            </a:extLst>
          </p:cNvPr>
          <p:cNvSpPr txBox="1"/>
          <p:nvPr/>
        </p:nvSpPr>
        <p:spPr>
          <a:xfrm>
            <a:off x="4930725" y="822250"/>
            <a:ext cx="2975318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SG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82800" y="2870200"/>
            <a:ext cx="688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B0F0"/>
                </a:solidFill>
              </a:rPr>
              <a:t>১|আলো </a:t>
            </a:r>
            <a:r>
              <a:rPr lang="en-US" sz="4800" dirty="0" err="1" smtClean="0">
                <a:solidFill>
                  <a:srgbClr val="00B0F0"/>
                </a:solidFill>
              </a:rPr>
              <a:t>কি</a:t>
            </a:r>
            <a:r>
              <a:rPr lang="en-US" sz="4800" dirty="0" smtClean="0">
                <a:solidFill>
                  <a:srgbClr val="00B0F0"/>
                </a:solidFill>
              </a:rPr>
              <a:t>?</a:t>
            </a:r>
            <a:endParaRPr lang="en-US" sz="4800" dirty="0">
              <a:solidFill>
                <a:srgbClr val="00B0F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25600" y="3987800"/>
            <a:ext cx="675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২|</a:t>
            </a:r>
            <a:r>
              <a:rPr lang="en-US" sz="4400" dirty="0" smtClean="0">
                <a:solidFill>
                  <a:srgbClr val="002060"/>
                </a:solidFill>
              </a:rPr>
              <a:t>আলোর </a:t>
            </a:r>
            <a:r>
              <a:rPr lang="en-US" sz="4400" dirty="0" err="1" smtClean="0">
                <a:solidFill>
                  <a:srgbClr val="002060"/>
                </a:solidFill>
              </a:rPr>
              <a:t>দুটি</a:t>
            </a:r>
            <a:r>
              <a:rPr lang="en-US" sz="4400" dirty="0" smtClean="0">
                <a:solidFill>
                  <a:srgbClr val="002060"/>
                </a:solidFill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</a:rPr>
              <a:t>ধর্ম</a:t>
            </a:r>
            <a:r>
              <a:rPr lang="en-US" sz="4400" dirty="0" smtClean="0">
                <a:solidFill>
                  <a:srgbClr val="002060"/>
                </a:solidFill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</a:rPr>
              <a:t>লিখ</a:t>
            </a:r>
            <a:r>
              <a:rPr lang="en-US" sz="4400" dirty="0" smtClean="0">
                <a:solidFill>
                  <a:srgbClr val="002060"/>
                </a:solidFill>
              </a:rPr>
              <a:t>?</a:t>
            </a:r>
            <a:endParaRPr lang="en-US" sz="4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1057702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747</TotalTime>
  <Words>161</Words>
  <Application>Microsoft Office PowerPoint</Application>
  <PresentationFormat>Custom</PresentationFormat>
  <Paragraphs>48</Paragraphs>
  <Slides>19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Aspect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User</cp:lastModifiedBy>
  <cp:revision>134</cp:revision>
  <dcterms:created xsi:type="dcterms:W3CDTF">2019-08-23T13:12:01Z</dcterms:created>
  <dcterms:modified xsi:type="dcterms:W3CDTF">2020-04-08T05:36:15Z</dcterms:modified>
</cp:coreProperties>
</file>