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  <a:srgbClr val="DFDBD6"/>
    <a:srgbClr val="C32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9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7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4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8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9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8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0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2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7631-F43C-4890-8DB8-5B89C4BA78C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E1FA27-FE48-47BA-9BA1-F57B11E98B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FFFF00"/>
            </a:gs>
            <a:gs pos="18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FF3A88-3FF4-4736-A5AE-7FB4CAB16D52}"/>
              </a:ext>
            </a:extLst>
          </p:cNvPr>
          <p:cNvGrpSpPr/>
          <p:nvPr/>
        </p:nvGrpSpPr>
        <p:grpSpPr>
          <a:xfrm>
            <a:off x="1111349" y="548640"/>
            <a:ext cx="9228406" cy="3010486"/>
            <a:chOff x="2634688" y="55313"/>
            <a:chExt cx="3930658" cy="205367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C40AF98-8F9B-4ECB-8054-85AEBF9F79A7}"/>
                </a:ext>
              </a:extLst>
            </p:cNvPr>
            <p:cNvSpPr/>
            <p:nvPr/>
          </p:nvSpPr>
          <p:spPr>
            <a:xfrm>
              <a:off x="2634688" y="55313"/>
              <a:ext cx="3930658" cy="205367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769DD232-A217-4FE8-BFA0-DF27BD5F58FB}"/>
                </a:ext>
              </a:extLst>
            </p:cNvPr>
            <p:cNvSpPr txBox="1"/>
            <p:nvPr/>
          </p:nvSpPr>
          <p:spPr>
            <a:xfrm>
              <a:off x="2694838" y="115463"/>
              <a:ext cx="3810358" cy="1933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  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6F70E7-1213-440A-A8A6-42920C1B4FC3}"/>
              </a:ext>
            </a:extLst>
          </p:cNvPr>
          <p:cNvSpPr txBox="1"/>
          <p:nvPr/>
        </p:nvSpPr>
        <p:spPr>
          <a:xfrm>
            <a:off x="1181690" y="3559125"/>
            <a:ext cx="9158066" cy="186204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9050">
                <a:solidFill>
                  <a:srgbClr val="00206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DFEE5D-AA7E-493E-932E-8EE6258C39EF}"/>
              </a:ext>
            </a:extLst>
          </p:cNvPr>
          <p:cNvGrpSpPr/>
          <p:nvPr/>
        </p:nvGrpSpPr>
        <p:grpSpPr>
          <a:xfrm>
            <a:off x="457200" y="304800"/>
            <a:ext cx="2438400" cy="2209800"/>
            <a:chOff x="3159331" y="2677"/>
            <a:chExt cx="1637314" cy="16373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3630D7-E66A-4764-89B5-ACC84E64B956}"/>
                </a:ext>
              </a:extLst>
            </p:cNvPr>
            <p:cNvSpPr/>
            <p:nvPr/>
          </p:nvSpPr>
          <p:spPr>
            <a:xfrm>
              <a:off x="3159331" y="2677"/>
              <a:ext cx="1637314" cy="163731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872825BF-2EA0-4A7E-86F3-17D84F663424}"/>
                </a:ext>
              </a:extLst>
            </p:cNvPr>
            <p:cNvSpPr/>
            <p:nvPr/>
          </p:nvSpPr>
          <p:spPr>
            <a:xfrm>
              <a:off x="3399110" y="242456"/>
              <a:ext cx="1157756" cy="1157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8A9A1F-DE71-4A51-AA4C-352609C34166}"/>
              </a:ext>
            </a:extLst>
          </p:cNvPr>
          <p:cNvGrpSpPr/>
          <p:nvPr/>
        </p:nvGrpSpPr>
        <p:grpSpPr>
          <a:xfrm>
            <a:off x="5486400" y="304800"/>
            <a:ext cx="2597631" cy="2362333"/>
            <a:chOff x="4798100" y="1252824"/>
            <a:chExt cx="2597631" cy="23623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AB42CB-8728-4C60-9CC2-824301A77825}"/>
                </a:ext>
              </a:extLst>
            </p:cNvPr>
            <p:cNvSpPr/>
            <p:nvPr/>
          </p:nvSpPr>
          <p:spPr>
            <a:xfrm>
              <a:off x="4798100" y="1252824"/>
              <a:ext cx="2597631" cy="2362333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200704B-DB92-449B-A0CB-F26A9EC086DB}"/>
                </a:ext>
              </a:extLst>
            </p:cNvPr>
            <p:cNvSpPr/>
            <p:nvPr/>
          </p:nvSpPr>
          <p:spPr>
            <a:xfrm>
              <a:off x="5178515" y="1598779"/>
              <a:ext cx="1836801" cy="167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8A0C9EE-0F1F-4EEE-966C-FDEDAAF750D6}"/>
              </a:ext>
            </a:extLst>
          </p:cNvPr>
          <p:cNvSpPr txBox="1"/>
          <p:nvPr/>
        </p:nvSpPr>
        <p:spPr>
          <a:xfrm>
            <a:off x="1143000" y="25132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B5013-FF1D-49D0-AB8C-BE0E3352D67B}"/>
              </a:ext>
            </a:extLst>
          </p:cNvPr>
          <p:cNvSpPr txBox="1"/>
          <p:nvPr/>
        </p:nvSpPr>
        <p:spPr>
          <a:xfrm>
            <a:off x="6705600" y="2590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E0025-3CCD-4BB3-BAB3-419A4FA17CF4}"/>
              </a:ext>
            </a:extLst>
          </p:cNvPr>
          <p:cNvSpPr txBox="1"/>
          <p:nvPr/>
        </p:nvSpPr>
        <p:spPr>
          <a:xfrm>
            <a:off x="2133600" y="2822073"/>
            <a:ext cx="44958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জাতীয় কৃষি দ্রব্য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5C1033-68B5-43B8-9CE8-F0B0D08B9D5A}"/>
              </a:ext>
            </a:extLst>
          </p:cNvPr>
          <p:cNvSpPr/>
          <p:nvPr/>
        </p:nvSpPr>
        <p:spPr>
          <a:xfrm>
            <a:off x="304800" y="3733800"/>
            <a:ext cx="2667000" cy="2057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2.jpg">
            <a:extLst>
              <a:ext uri="{FF2B5EF4-FFF2-40B4-BE49-F238E27FC236}">
                <a16:creationId xmlns:a16="http://schemas.microsoft.com/office/drawing/2014/main" id="{8D4D46A0-1322-476F-89CD-D913E9B9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67200"/>
            <a:ext cx="2057400" cy="9451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D0CA29-67DE-4FC5-B497-257F945F5BFB}"/>
              </a:ext>
            </a:extLst>
          </p:cNvPr>
          <p:cNvGrpSpPr/>
          <p:nvPr/>
        </p:nvGrpSpPr>
        <p:grpSpPr>
          <a:xfrm>
            <a:off x="5270404" y="3810000"/>
            <a:ext cx="3035396" cy="1989882"/>
            <a:chOff x="4180838" y="2561479"/>
            <a:chExt cx="3035396" cy="19898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DE6045-097A-49B3-96C5-F96122DAB6D2}"/>
                </a:ext>
              </a:extLst>
            </p:cNvPr>
            <p:cNvSpPr/>
            <p:nvPr/>
          </p:nvSpPr>
          <p:spPr>
            <a:xfrm>
              <a:off x="4180838" y="2561479"/>
              <a:ext cx="3035396" cy="1989882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4C59A2D3-2521-4EBA-B21D-F3E4BF711D9C}"/>
                </a:ext>
              </a:extLst>
            </p:cNvPr>
            <p:cNvSpPr/>
            <p:nvPr/>
          </p:nvSpPr>
          <p:spPr>
            <a:xfrm>
              <a:off x="4625362" y="2852890"/>
              <a:ext cx="2146348" cy="1407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2F9E12-668F-4A6C-8DD1-A012642F0FB8}"/>
              </a:ext>
            </a:extLst>
          </p:cNvPr>
          <p:cNvSpPr txBox="1"/>
          <p:nvPr/>
        </p:nvSpPr>
        <p:spPr>
          <a:xfrm>
            <a:off x="1143000" y="5830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ডাল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0643EA-E454-420A-B26A-96CF529BFC4C}"/>
              </a:ext>
            </a:extLst>
          </p:cNvPr>
          <p:cNvSpPr txBox="1"/>
          <p:nvPr/>
        </p:nvSpPr>
        <p:spPr>
          <a:xfrm>
            <a:off x="6248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আলু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44CA0F-018B-4261-A705-D452958F7066}"/>
              </a:ext>
            </a:extLst>
          </p:cNvPr>
          <p:cNvGrpSpPr/>
          <p:nvPr/>
        </p:nvGrpSpPr>
        <p:grpSpPr>
          <a:xfrm>
            <a:off x="4444198" y="138672"/>
            <a:ext cx="2673226" cy="2138581"/>
            <a:chOff x="3124215" y="5"/>
            <a:chExt cx="2673226" cy="213858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8D0D5FC-3541-4C81-B3D0-AD0F96BA730E}"/>
                </a:ext>
              </a:extLst>
            </p:cNvPr>
            <p:cNvSpPr/>
            <p:nvPr/>
          </p:nvSpPr>
          <p:spPr>
            <a:xfrm>
              <a:off x="3124215" y="5"/>
              <a:ext cx="2673226" cy="2138581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024B72A6-2CF2-456D-999E-7DFA9530ABEF}"/>
                </a:ext>
              </a:extLst>
            </p:cNvPr>
            <p:cNvSpPr txBox="1"/>
            <p:nvPr/>
          </p:nvSpPr>
          <p:spPr>
            <a:xfrm>
              <a:off x="3186852" y="62642"/>
              <a:ext cx="2547952" cy="2013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500" kern="1200" dirty="0"/>
                <a:t> </a:t>
              </a:r>
              <a:endParaRPr lang="en-US" sz="65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43CEBF-2BAF-43DD-9E66-C4441F0C2894}"/>
              </a:ext>
            </a:extLst>
          </p:cNvPr>
          <p:cNvGrpSpPr/>
          <p:nvPr/>
        </p:nvGrpSpPr>
        <p:grpSpPr>
          <a:xfrm>
            <a:off x="257045" y="2410637"/>
            <a:ext cx="2673226" cy="2138581"/>
            <a:chOff x="228607" y="2057405"/>
            <a:chExt cx="2673226" cy="21385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958BEC-70A1-4791-A994-6D75062EEB87}"/>
                </a:ext>
              </a:extLst>
            </p:cNvPr>
            <p:cNvSpPr/>
            <p:nvPr/>
          </p:nvSpPr>
          <p:spPr>
            <a:xfrm>
              <a:off x="228607" y="2057405"/>
              <a:ext cx="2673226" cy="2138581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4D245064-B212-411F-AF31-CC5805A99AD4}"/>
                </a:ext>
              </a:extLst>
            </p:cNvPr>
            <p:cNvSpPr txBox="1"/>
            <p:nvPr/>
          </p:nvSpPr>
          <p:spPr>
            <a:xfrm>
              <a:off x="291244" y="2120042"/>
              <a:ext cx="2547952" cy="2013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500" kern="1200" dirty="0"/>
                <a:t> </a:t>
              </a:r>
              <a:endParaRPr lang="en-US" sz="65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917D2-CBC2-4671-ABCD-6D35685EDAC4}"/>
              </a:ext>
            </a:extLst>
          </p:cNvPr>
          <p:cNvGrpSpPr/>
          <p:nvPr/>
        </p:nvGrpSpPr>
        <p:grpSpPr>
          <a:xfrm>
            <a:off x="8747376" y="2922516"/>
            <a:ext cx="2673226" cy="2138581"/>
            <a:chOff x="6242173" y="2209801"/>
            <a:chExt cx="2673226" cy="213858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A036B3B-1515-48A6-8520-B15650C3C5BA}"/>
                </a:ext>
              </a:extLst>
            </p:cNvPr>
            <p:cNvSpPr/>
            <p:nvPr/>
          </p:nvSpPr>
          <p:spPr>
            <a:xfrm>
              <a:off x="6242173" y="2209801"/>
              <a:ext cx="2673226" cy="2138581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3D277FDA-B0CA-4A38-9D5D-15AEDDCFEF50}"/>
                </a:ext>
              </a:extLst>
            </p:cNvPr>
            <p:cNvSpPr txBox="1"/>
            <p:nvPr/>
          </p:nvSpPr>
          <p:spPr>
            <a:xfrm>
              <a:off x="6304810" y="2272438"/>
              <a:ext cx="2547952" cy="2013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500" kern="1200" dirty="0"/>
                <a:t> </a:t>
              </a:r>
              <a:endParaRPr lang="en-US" sz="65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201FE3-50AF-442C-AB8C-9D150D77026B}"/>
              </a:ext>
            </a:extLst>
          </p:cNvPr>
          <p:cNvSpPr txBox="1"/>
          <p:nvPr/>
        </p:nvSpPr>
        <p:spPr>
          <a:xfrm>
            <a:off x="7522378" y="106524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5C2649-8240-4F21-8DC3-F0173D454F9F}"/>
              </a:ext>
            </a:extLst>
          </p:cNvPr>
          <p:cNvGrpSpPr/>
          <p:nvPr/>
        </p:nvGrpSpPr>
        <p:grpSpPr>
          <a:xfrm>
            <a:off x="4156025" y="2842930"/>
            <a:ext cx="3428990" cy="2813923"/>
            <a:chOff x="2743204" y="3755561"/>
            <a:chExt cx="3428990" cy="28139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4E3FE-AAB6-404D-8D54-A0E8EBFAF0DF}"/>
                </a:ext>
              </a:extLst>
            </p:cNvPr>
            <p:cNvSpPr/>
            <p:nvPr/>
          </p:nvSpPr>
          <p:spPr>
            <a:xfrm>
              <a:off x="2743204" y="3755561"/>
              <a:ext cx="3428990" cy="2813923"/>
            </a:xfrm>
            <a:prstGeom prst="ellipse">
              <a:avLst/>
            </a:prstGeom>
            <a:blipFill rotWithShape="0">
              <a:blip r:embed="rId5"/>
              <a:tile tx="0" ty="0" sx="100000" sy="100000" flip="none" algn="tl"/>
            </a:blip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C5E3F2AC-69D3-4774-A698-81DE7F80276E}"/>
                </a:ext>
              </a:extLst>
            </p:cNvPr>
            <p:cNvSpPr txBox="1"/>
            <p:nvPr/>
          </p:nvSpPr>
          <p:spPr>
            <a:xfrm>
              <a:off x="3245368" y="4167650"/>
              <a:ext cx="2424662" cy="1989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500" kern="1200" dirty="0"/>
                <a:t> </a:t>
              </a:r>
              <a:endParaRPr lang="en-US" sz="6500" kern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7BFF93-5F32-4AB3-AED8-C260A3161D7F}"/>
              </a:ext>
            </a:extLst>
          </p:cNvPr>
          <p:cNvSpPr txBox="1"/>
          <p:nvPr/>
        </p:nvSpPr>
        <p:spPr>
          <a:xfrm>
            <a:off x="4172717" y="3928773"/>
            <a:ext cx="427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অর্থকরী কৃষি দ্রব্য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771A54-CB92-4E3C-B38C-9AE1E332B1E3}"/>
              </a:ext>
            </a:extLst>
          </p:cNvPr>
          <p:cNvSpPr txBox="1"/>
          <p:nvPr/>
        </p:nvSpPr>
        <p:spPr>
          <a:xfrm>
            <a:off x="1901571" y="469821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তামাক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39F29-434F-440E-B973-D7521C067A13}"/>
              </a:ext>
            </a:extLst>
          </p:cNvPr>
          <p:cNvSpPr txBox="1"/>
          <p:nvPr/>
        </p:nvSpPr>
        <p:spPr>
          <a:xfrm>
            <a:off x="9322291" y="506109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ee.jpg">
            <a:extLst>
              <a:ext uri="{FF2B5EF4-FFF2-40B4-BE49-F238E27FC236}">
                <a16:creationId xmlns:a16="http://schemas.microsoft.com/office/drawing/2014/main" id="{031CC904-F3BB-4AB4-9B1B-3B4B19C5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76200"/>
            <a:ext cx="2971800" cy="2438400"/>
          </a:xfrm>
          <a:prstGeom prst="rect">
            <a:avLst/>
          </a:prstGeom>
        </p:spPr>
      </p:pic>
      <p:pic>
        <p:nvPicPr>
          <p:cNvPr id="5" name="Picture 4" descr="ss.jpg">
            <a:extLst>
              <a:ext uri="{FF2B5EF4-FFF2-40B4-BE49-F238E27FC236}">
                <a16:creationId xmlns:a16="http://schemas.microsoft.com/office/drawing/2014/main" id="{173485E5-3C08-436F-9BBD-6AC25F6F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43" y="0"/>
            <a:ext cx="3687657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B07CF-046F-4B32-A023-332FE141F476}"/>
              </a:ext>
            </a:extLst>
          </p:cNvPr>
          <p:cNvSpPr txBox="1"/>
          <p:nvPr/>
        </p:nvSpPr>
        <p:spPr>
          <a:xfrm>
            <a:off x="3048000" y="2438400"/>
            <a:ext cx="25908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h2.jpg">
            <a:extLst>
              <a:ext uri="{FF2B5EF4-FFF2-40B4-BE49-F238E27FC236}">
                <a16:creationId xmlns:a16="http://schemas.microsoft.com/office/drawing/2014/main" id="{83171FBC-A989-4886-8058-D8B5C28A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3800"/>
            <a:ext cx="3067362" cy="2362200"/>
          </a:xfrm>
          <a:prstGeom prst="rect">
            <a:avLst/>
          </a:prstGeom>
        </p:spPr>
      </p:pic>
      <p:pic>
        <p:nvPicPr>
          <p:cNvPr id="8" name="Picture 7" descr="ccc.jpg">
            <a:extLst>
              <a:ext uri="{FF2B5EF4-FFF2-40B4-BE49-F238E27FC236}">
                <a16:creationId xmlns:a16="http://schemas.microsoft.com/office/drawing/2014/main" id="{DC637B16-04D7-4C14-A6BA-CBBBD8C4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733800"/>
            <a:ext cx="34290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7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FD72BF-FA75-4853-9E35-967DC7DE3E74}"/>
              </a:ext>
            </a:extLst>
          </p:cNvPr>
          <p:cNvGrpSpPr/>
          <p:nvPr/>
        </p:nvGrpSpPr>
        <p:grpSpPr>
          <a:xfrm>
            <a:off x="5824233" y="623998"/>
            <a:ext cx="1665686" cy="1404186"/>
            <a:chOff x="3352803" y="380986"/>
            <a:chExt cx="1665686" cy="14041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50452F-7800-40B9-9E3F-C18C76E713A0}"/>
                </a:ext>
              </a:extLst>
            </p:cNvPr>
            <p:cNvSpPr/>
            <p:nvPr/>
          </p:nvSpPr>
          <p:spPr>
            <a:xfrm>
              <a:off x="3352803" y="380986"/>
              <a:ext cx="1665686" cy="140418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4E4282E-1575-4C8D-B04A-D01C84CABB7D}"/>
                </a:ext>
              </a:extLst>
            </p:cNvPr>
            <p:cNvSpPr txBox="1"/>
            <p:nvPr/>
          </p:nvSpPr>
          <p:spPr>
            <a:xfrm>
              <a:off x="3596737" y="586624"/>
              <a:ext cx="1177818" cy="99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600" kern="1200" dirty="0">
                  <a:latin typeface="NikoshBAN" pitchFamily="2" charset="0"/>
                  <a:cs typeface="NikoshBAN" pitchFamily="2" charset="0"/>
                </a:rPr>
                <a:t>আউশ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F153E-656A-43BF-B3D6-EBF2C1DFCB38}"/>
              </a:ext>
            </a:extLst>
          </p:cNvPr>
          <p:cNvGrpSpPr/>
          <p:nvPr/>
        </p:nvGrpSpPr>
        <p:grpSpPr>
          <a:xfrm>
            <a:off x="5392537" y="2746195"/>
            <a:ext cx="2457235" cy="1809244"/>
            <a:chOff x="2933668" y="2733778"/>
            <a:chExt cx="2857534" cy="24110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FF624A-CC96-4ED2-8E24-1F75DD6C83A9}"/>
                </a:ext>
              </a:extLst>
            </p:cNvPr>
            <p:cNvSpPr/>
            <p:nvPr/>
          </p:nvSpPr>
          <p:spPr>
            <a:xfrm>
              <a:off x="2933668" y="2733778"/>
              <a:ext cx="2857534" cy="241101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BB17B4DD-CB11-4111-8586-0E1782B20246}"/>
                </a:ext>
              </a:extLst>
            </p:cNvPr>
            <p:cNvSpPr txBox="1"/>
            <p:nvPr/>
          </p:nvSpPr>
          <p:spPr>
            <a:xfrm>
              <a:off x="3352144" y="3086862"/>
              <a:ext cx="2020582" cy="1704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500" kern="1200" dirty="0">
                  <a:latin typeface="NikoshBAN" pitchFamily="2" charset="0"/>
                  <a:cs typeface="NikoshBAN" pitchFamily="2" charset="0"/>
                </a:rPr>
                <a:t>ধান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FDC897-D698-441D-B6FA-33C3542868C7}"/>
              </a:ext>
            </a:extLst>
          </p:cNvPr>
          <p:cNvGrpSpPr/>
          <p:nvPr/>
        </p:nvGrpSpPr>
        <p:grpSpPr>
          <a:xfrm>
            <a:off x="9014261" y="2787067"/>
            <a:ext cx="1703806" cy="1551413"/>
            <a:chOff x="6253749" y="4458994"/>
            <a:chExt cx="1703806" cy="1551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E8D85E-6312-45A0-9B53-D1BE4EB4C92A}"/>
                </a:ext>
              </a:extLst>
            </p:cNvPr>
            <p:cNvSpPr/>
            <p:nvPr/>
          </p:nvSpPr>
          <p:spPr>
            <a:xfrm>
              <a:off x="6253749" y="4458994"/>
              <a:ext cx="1703806" cy="155141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07A9D637-7343-4467-830A-35FB1DB735D6}"/>
                </a:ext>
              </a:extLst>
            </p:cNvPr>
            <p:cNvSpPr txBox="1"/>
            <p:nvPr/>
          </p:nvSpPr>
          <p:spPr>
            <a:xfrm>
              <a:off x="6503266" y="4686193"/>
              <a:ext cx="1204772" cy="1097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600" kern="1200" dirty="0">
                  <a:latin typeface="NikoshBAN" pitchFamily="2" charset="0"/>
                  <a:cs typeface="NikoshBAN" pitchFamily="2" charset="0"/>
                </a:rPr>
                <a:t>আমন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6BE307-7286-4A21-93E0-D87C2EBD4581}"/>
              </a:ext>
            </a:extLst>
          </p:cNvPr>
          <p:cNvGrpSpPr/>
          <p:nvPr/>
        </p:nvGrpSpPr>
        <p:grpSpPr>
          <a:xfrm rot="6214249">
            <a:off x="5890318" y="1763635"/>
            <a:ext cx="1665686" cy="734734"/>
            <a:chOff x="2286415" y="4102424"/>
            <a:chExt cx="526871" cy="734734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23019F3-0F03-41AF-9879-9D994E124514}"/>
                </a:ext>
              </a:extLst>
            </p:cNvPr>
            <p:cNvSpPr/>
            <p:nvPr/>
          </p:nvSpPr>
          <p:spPr>
            <a:xfrm rot="9821176">
              <a:off x="2286415" y="4102424"/>
              <a:ext cx="526871" cy="7347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Right 4">
              <a:extLst>
                <a:ext uri="{FF2B5EF4-FFF2-40B4-BE49-F238E27FC236}">
                  <a16:creationId xmlns:a16="http://schemas.microsoft.com/office/drawing/2014/main" id="{86878D06-C743-4718-A6E4-49BE0873CD31}"/>
                </a:ext>
              </a:extLst>
            </p:cNvPr>
            <p:cNvSpPr txBox="1"/>
            <p:nvPr/>
          </p:nvSpPr>
          <p:spPr>
            <a:xfrm rot="20621176">
              <a:off x="2441294" y="4227172"/>
              <a:ext cx="368810" cy="440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46AEAE-BEA8-45A8-B28A-F6886392E691}"/>
              </a:ext>
            </a:extLst>
          </p:cNvPr>
          <p:cNvGrpSpPr/>
          <p:nvPr/>
        </p:nvGrpSpPr>
        <p:grpSpPr>
          <a:xfrm rot="1080219">
            <a:off x="4302386" y="3340094"/>
            <a:ext cx="1511855" cy="734734"/>
            <a:chOff x="2286415" y="4102424"/>
            <a:chExt cx="526871" cy="73473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3195879D-1198-4938-B322-FC1D2F252EF0}"/>
                </a:ext>
              </a:extLst>
            </p:cNvPr>
            <p:cNvSpPr/>
            <p:nvPr/>
          </p:nvSpPr>
          <p:spPr>
            <a:xfrm rot="9821176">
              <a:off x="2286415" y="4102424"/>
              <a:ext cx="526871" cy="7347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Right 4">
              <a:extLst>
                <a:ext uri="{FF2B5EF4-FFF2-40B4-BE49-F238E27FC236}">
                  <a16:creationId xmlns:a16="http://schemas.microsoft.com/office/drawing/2014/main" id="{0A70F0BA-08E2-40A0-9F0E-8C2B7BB22DA5}"/>
                </a:ext>
              </a:extLst>
            </p:cNvPr>
            <p:cNvSpPr txBox="1"/>
            <p:nvPr/>
          </p:nvSpPr>
          <p:spPr>
            <a:xfrm rot="20621176">
              <a:off x="2441294" y="4227172"/>
              <a:ext cx="368810" cy="440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6D0FE7-0D6D-4506-B45A-F34E8B7283EB}"/>
              </a:ext>
            </a:extLst>
          </p:cNvPr>
          <p:cNvGrpSpPr/>
          <p:nvPr/>
        </p:nvGrpSpPr>
        <p:grpSpPr>
          <a:xfrm rot="11699530">
            <a:off x="7831659" y="3340094"/>
            <a:ext cx="1360236" cy="734734"/>
            <a:chOff x="2286415" y="4102424"/>
            <a:chExt cx="526871" cy="734734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284915B-2C30-4DA9-9E12-F68ADE72950E}"/>
                </a:ext>
              </a:extLst>
            </p:cNvPr>
            <p:cNvSpPr/>
            <p:nvPr/>
          </p:nvSpPr>
          <p:spPr>
            <a:xfrm rot="9821176">
              <a:off x="2286415" y="4102424"/>
              <a:ext cx="526871" cy="7347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Right 4">
              <a:extLst>
                <a:ext uri="{FF2B5EF4-FFF2-40B4-BE49-F238E27FC236}">
                  <a16:creationId xmlns:a16="http://schemas.microsoft.com/office/drawing/2014/main" id="{54B29946-83AA-468E-A9D0-C27AE9DB4F6D}"/>
                </a:ext>
              </a:extLst>
            </p:cNvPr>
            <p:cNvSpPr txBox="1"/>
            <p:nvPr/>
          </p:nvSpPr>
          <p:spPr>
            <a:xfrm rot="20621176">
              <a:off x="2441294" y="4227172"/>
              <a:ext cx="368810" cy="440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61A6B9-08C9-4B2A-9A40-3A779A42CB93}"/>
              </a:ext>
            </a:extLst>
          </p:cNvPr>
          <p:cNvGrpSpPr/>
          <p:nvPr/>
        </p:nvGrpSpPr>
        <p:grpSpPr>
          <a:xfrm>
            <a:off x="2755275" y="2875141"/>
            <a:ext cx="1725221" cy="1551349"/>
            <a:chOff x="375636" y="4077998"/>
            <a:chExt cx="1725221" cy="155134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764D52-C968-4420-BB53-55403DCC5BFC}"/>
                </a:ext>
              </a:extLst>
            </p:cNvPr>
            <p:cNvSpPr/>
            <p:nvPr/>
          </p:nvSpPr>
          <p:spPr>
            <a:xfrm>
              <a:off x="375636" y="4077998"/>
              <a:ext cx="1725221" cy="15513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C45F8BBE-D218-4826-B8FE-A7526812C28A}"/>
                </a:ext>
              </a:extLst>
            </p:cNvPr>
            <p:cNvSpPr txBox="1"/>
            <p:nvPr/>
          </p:nvSpPr>
          <p:spPr>
            <a:xfrm>
              <a:off x="628289" y="4305188"/>
              <a:ext cx="1219915" cy="1096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600" kern="1200" dirty="0">
                  <a:latin typeface="NikoshBAN" pitchFamily="2" charset="0"/>
                  <a:cs typeface="NikoshBAN" pitchFamily="2" charset="0"/>
                </a:rPr>
                <a:t>বোরো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3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910A0E-8015-493E-B7AF-710DDAA517FB}"/>
              </a:ext>
            </a:extLst>
          </p:cNvPr>
          <p:cNvSpPr txBox="1"/>
          <p:nvPr/>
        </p:nvSpPr>
        <p:spPr>
          <a:xfrm>
            <a:off x="762000" y="1219200"/>
            <a:ext cx="7848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ভাত বাংলাদেশের মানুষের প্রধান খাদ্য 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FA624-D08C-4E94-9853-33B4A128DADC}"/>
              </a:ext>
            </a:extLst>
          </p:cNvPr>
          <p:cNvSpPr txBox="1"/>
          <p:nvPr/>
        </p:nvSpPr>
        <p:spPr>
          <a:xfrm>
            <a:off x="762000" y="2562761"/>
            <a:ext cx="79248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জলবায়ু ধান চাষের  জন্য বিশেষ সহায়ক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2A640-D977-4750-97F9-783D748124B7}"/>
              </a:ext>
            </a:extLst>
          </p:cNvPr>
          <p:cNvSpPr txBox="1"/>
          <p:nvPr/>
        </p:nvSpPr>
        <p:spPr>
          <a:xfrm>
            <a:off x="838200" y="4315361"/>
            <a:ext cx="76962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 বছর ধান থেকে ৩ কোটি ৪০ লক্ষ মেট্রিক টন চাল পাওয়া যায়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2.jpg">
            <a:extLst>
              <a:ext uri="{FF2B5EF4-FFF2-40B4-BE49-F238E27FC236}">
                <a16:creationId xmlns:a16="http://schemas.microsoft.com/office/drawing/2014/main" id="{69D83762-9C6D-4D89-9B1A-A83D2F20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3048000" cy="2283058"/>
          </a:xfrm>
          <a:prstGeom prst="rect">
            <a:avLst/>
          </a:prstGeom>
        </p:spPr>
      </p:pic>
      <p:pic>
        <p:nvPicPr>
          <p:cNvPr id="5" name="Picture 4" descr="g1.jpg">
            <a:extLst>
              <a:ext uri="{FF2B5EF4-FFF2-40B4-BE49-F238E27FC236}">
                <a16:creationId xmlns:a16="http://schemas.microsoft.com/office/drawing/2014/main" id="{8733DCAA-76F4-4D4C-B13A-D93BFB8A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82858"/>
            <a:ext cx="3332813" cy="2209800"/>
          </a:xfrm>
          <a:prstGeom prst="rect">
            <a:avLst/>
          </a:prstGeom>
        </p:spPr>
      </p:pic>
      <p:pic>
        <p:nvPicPr>
          <p:cNvPr id="6" name="Picture 5" descr="RUTI.jpg">
            <a:extLst>
              <a:ext uri="{FF2B5EF4-FFF2-40B4-BE49-F238E27FC236}">
                <a16:creationId xmlns:a16="http://schemas.microsoft.com/office/drawing/2014/main" id="{D18AA801-838D-42AD-B9F8-C9DFD9CB9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429000"/>
            <a:ext cx="3048000" cy="1885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C8E575-911E-4E59-9F6C-9E4DC966E46B}"/>
              </a:ext>
            </a:extLst>
          </p:cNvPr>
          <p:cNvSpPr txBox="1"/>
          <p:nvPr/>
        </p:nvSpPr>
        <p:spPr>
          <a:xfrm>
            <a:off x="3810000" y="121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FE1B5777-A7B3-44F4-A50D-AD3B34BB1688}"/>
              </a:ext>
            </a:extLst>
          </p:cNvPr>
          <p:cNvSpPr/>
          <p:nvPr/>
        </p:nvSpPr>
        <p:spPr>
          <a:xfrm>
            <a:off x="3581400" y="1143000"/>
            <a:ext cx="1676400" cy="685800"/>
          </a:xfrm>
          <a:prstGeom prst="leftRigh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73952-80F9-42AF-A987-ACD4AF20E1BD}"/>
              </a:ext>
            </a:extLst>
          </p:cNvPr>
          <p:cNvSpPr txBox="1"/>
          <p:nvPr/>
        </p:nvSpPr>
        <p:spPr>
          <a:xfrm>
            <a:off x="39624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রুটি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4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BA32C-6B09-4456-9920-8BC3E311FAA1}"/>
              </a:ext>
            </a:extLst>
          </p:cNvPr>
          <p:cNvSpPr txBox="1"/>
          <p:nvPr/>
        </p:nvSpPr>
        <p:spPr>
          <a:xfrm>
            <a:off x="1600200" y="1554540"/>
            <a:ext cx="60198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বাংলাদেশে প্রতি বছর ১০ লক্ষ মেট্রিক টন গম উৎপন্ন হয়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077BF-1F11-4662-8E6D-7D643297A1F2}"/>
              </a:ext>
            </a:extLst>
          </p:cNvPr>
          <p:cNvSpPr txBox="1"/>
          <p:nvPr/>
        </p:nvSpPr>
        <p:spPr>
          <a:xfrm>
            <a:off x="1524000" y="4268450"/>
            <a:ext cx="60960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 বছর ৫ লক্ষ মেট্রিক টন গম  বিদেশ থেকে আমদানি করতে হয় 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283A4-3E85-42AF-8943-F3C27EC1A355}"/>
              </a:ext>
            </a:extLst>
          </p:cNvPr>
          <p:cNvSpPr txBox="1"/>
          <p:nvPr/>
        </p:nvSpPr>
        <p:spPr>
          <a:xfrm>
            <a:off x="1371600" y="762000"/>
            <a:ext cx="48768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BB94A-9EBB-419D-8C25-A9EAD9628113}"/>
              </a:ext>
            </a:extLst>
          </p:cNvPr>
          <p:cNvSpPr txBox="1"/>
          <p:nvPr/>
        </p:nvSpPr>
        <p:spPr>
          <a:xfrm>
            <a:off x="685800" y="2590800"/>
            <a:ext cx="7391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 খাদ্য ও অর্থ দুটি দলে ভাগ করে খাদ্য দলকে খাদ্যজাত কৃষিদ্রব্য এবং অর্থ দলকে অর্থ জাত কৃষি দ্রব্যের নাম লিখতে বলব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23B85-1219-442C-B0BA-84A0C2424186}"/>
              </a:ext>
            </a:extLst>
          </p:cNvPr>
          <p:cNvSpPr txBox="1"/>
          <p:nvPr/>
        </p:nvSpPr>
        <p:spPr>
          <a:xfrm>
            <a:off x="838200" y="1600200"/>
            <a:ext cx="7620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প্রাথমিক বিজ্ঞান বই এর ৩৪ পৃষ্ঠা বের করে আজকের পাঠ মিলিয়ে নেই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EA17C-106B-4D1D-9223-5A83CF248829}"/>
              </a:ext>
            </a:extLst>
          </p:cNvPr>
          <p:cNvSpPr txBox="1"/>
          <p:nvPr/>
        </p:nvSpPr>
        <p:spPr>
          <a:xfrm>
            <a:off x="1676400" y="152400"/>
            <a:ext cx="5791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8E06-AAC9-4379-9038-FEF4B23FA209}"/>
              </a:ext>
            </a:extLst>
          </p:cNvPr>
          <p:cNvSpPr txBox="1"/>
          <p:nvPr/>
        </p:nvSpPr>
        <p:spPr>
          <a:xfrm>
            <a:off x="533400" y="1295400"/>
            <a:ext cx="80010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১। উপযুক্ত শব্দ দিয়ে শূন্য স্থান পূরণ করঃ</a:t>
            </a:r>
          </a:p>
          <a:p>
            <a:pPr lvl="0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১। বাংলাদেশের  শতকরা...........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 লোক কৃষির উপর নির্ভরশীল ।</a:t>
            </a: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২।  গম ...............জাতীয় কৃষি দ্রব্য ।</a:t>
            </a: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গমের চাষ হয় .............. কালে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744">
              <a:srgbClr val="F37FBC"/>
            </a:gs>
            <a:gs pos="48000">
              <a:srgbClr val="8A516E"/>
            </a:gs>
            <a:gs pos="27000">
              <a:srgbClr val="00B0F0"/>
            </a:gs>
            <a:gs pos="8000">
              <a:srgbClr val="FF0000"/>
            </a:gs>
            <a:gs pos="9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78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4F0293-E5E7-45B7-802E-1466831115DA}"/>
              </a:ext>
            </a:extLst>
          </p:cNvPr>
          <p:cNvSpPr/>
          <p:nvPr/>
        </p:nvSpPr>
        <p:spPr>
          <a:xfrm rot="10800000" flipV="1">
            <a:off x="4007224" y="1067697"/>
            <a:ext cx="3523129" cy="1030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>
                <a:solidFill>
                  <a:schemeClr val="accent4"/>
                </a:solidFill>
              </a:rPr>
              <a:t>শিক্ষক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পরিচিতি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1E807-D0FC-4AF8-B86F-7B097228CA92}"/>
              </a:ext>
            </a:extLst>
          </p:cNvPr>
          <p:cNvSpPr/>
          <p:nvPr/>
        </p:nvSpPr>
        <p:spPr>
          <a:xfrm>
            <a:off x="5358032" y="3150366"/>
            <a:ext cx="4007017" cy="240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tx1"/>
                </a:solidFill>
              </a:rPr>
              <a:t>মোঃ ছাদেকুজ্জামান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</a:rPr>
              <a:t>সহঃ শিক্ষক</a:t>
            </a:r>
          </a:p>
          <a:p>
            <a:pPr algn="ctr"/>
            <a:r>
              <a:rPr lang="bn-IN" sz="2400" dirty="0">
                <a:solidFill>
                  <a:srgbClr val="00B0F0"/>
                </a:solidFill>
              </a:rPr>
              <a:t>ভাদেড়া সরঃ প্রাথঃ বিদ্যালয়</a:t>
            </a:r>
          </a:p>
          <a:p>
            <a:pPr algn="ctr"/>
            <a:r>
              <a:rPr lang="bn-IN" sz="2400" dirty="0">
                <a:solidFill>
                  <a:srgbClr val="00B0F0"/>
                </a:solidFill>
              </a:rPr>
              <a:t>তাড়াইল, কিশোরগঞ্জ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F1767-3F84-4200-91BA-6DCF03B7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1" y="3038622"/>
            <a:ext cx="2516660" cy="26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1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C7B3A-8D4D-4C13-8289-ADA1B8CB1A90}"/>
              </a:ext>
            </a:extLst>
          </p:cNvPr>
          <p:cNvSpPr txBox="1"/>
          <p:nvPr/>
        </p:nvSpPr>
        <p:spPr>
          <a:xfrm>
            <a:off x="533400" y="1951672"/>
            <a:ext cx="830580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২। এক কথায় উত্তর দাওঃ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ক।  জাতীয় আয়ে কৃষির অবদান শতকরা কত ভাগ?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খ ।বাংলাদেশে কত জাতের ধান পাওয়া যায়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গ । বাংলেদেশে প্রতি বছর কি পরিমাণ গম উৎপন্ন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FFFF00"/>
            </a:gs>
            <a:gs pos="37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a.jpg">
            <a:extLst>
              <a:ext uri="{FF2B5EF4-FFF2-40B4-BE49-F238E27FC236}">
                <a16:creationId xmlns:a16="http://schemas.microsoft.com/office/drawing/2014/main" id="{9FE24AFE-62C9-4B48-8BFA-7DB0428A6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5" y="3215640"/>
            <a:ext cx="7188591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B8930-1815-4BB5-9195-D5262AA0C9E1}"/>
              </a:ext>
            </a:extLst>
          </p:cNvPr>
          <p:cNvSpPr txBox="1"/>
          <p:nvPr/>
        </p:nvSpPr>
        <p:spPr>
          <a:xfrm>
            <a:off x="2560320" y="484356"/>
            <a:ext cx="6991643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8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3E701-CCD0-44C5-AB2E-520136A0314A}"/>
              </a:ext>
            </a:extLst>
          </p:cNvPr>
          <p:cNvSpPr txBox="1"/>
          <p:nvPr/>
        </p:nvSpPr>
        <p:spPr>
          <a:xfrm>
            <a:off x="3657600" y="1412824"/>
            <a:ext cx="6991643" cy="26468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3B2B2-F9F0-47C0-B711-E4875C1E8A3A}"/>
              </a:ext>
            </a:extLst>
          </p:cNvPr>
          <p:cNvSpPr txBox="1"/>
          <p:nvPr/>
        </p:nvSpPr>
        <p:spPr>
          <a:xfrm>
            <a:off x="3657600" y="1412824"/>
            <a:ext cx="6991643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bn-BD" sz="1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161911-B39C-4ADE-A7D6-E92DB21B5E5B}"/>
              </a:ext>
            </a:extLst>
          </p:cNvPr>
          <p:cNvSpPr txBox="1"/>
          <p:nvPr/>
        </p:nvSpPr>
        <p:spPr>
          <a:xfrm>
            <a:off x="548642" y="1088089"/>
            <a:ext cx="467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 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022F-F9C4-4F3B-8D14-121BFC6F105A}"/>
              </a:ext>
            </a:extLst>
          </p:cNvPr>
          <p:cNvSpPr txBox="1"/>
          <p:nvPr/>
        </p:nvSpPr>
        <p:spPr>
          <a:xfrm>
            <a:off x="6358598" y="2196085"/>
            <a:ext cx="4670472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dirty="0">
                <a:ln>
                  <a:solidFill>
                    <a:srgbClr val="CC0099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3178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8F1F8A-BDC2-4142-9D32-6C8526D74B7F}"/>
              </a:ext>
            </a:extLst>
          </p:cNvPr>
          <p:cNvSpPr txBox="1"/>
          <p:nvPr/>
        </p:nvSpPr>
        <p:spPr>
          <a:xfrm>
            <a:off x="1214511" y="2275450"/>
            <a:ext cx="792480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তারিখঃ ১৮-১২-২০১৫ খ্রিঃ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বাংলাদেশ একটি ....................গম বিদেশ থেকে আমদানি করা হয়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89FF7A-8C00-45F7-AEF9-56C891295CD7}"/>
              </a:ext>
            </a:extLst>
          </p:cNvPr>
          <p:cNvSpPr/>
          <p:nvPr/>
        </p:nvSpPr>
        <p:spPr>
          <a:xfrm>
            <a:off x="4914314" y="647114"/>
            <a:ext cx="2644726" cy="5191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পাঠ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পরিচিতি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1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F829F-6735-4F24-BB6F-3CE2A57219BA}"/>
              </a:ext>
            </a:extLst>
          </p:cNvPr>
          <p:cNvSpPr txBox="1"/>
          <p:nvPr/>
        </p:nvSpPr>
        <p:spPr>
          <a:xfrm>
            <a:off x="304800" y="339804"/>
            <a:ext cx="8382000" cy="22159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F8B5A33D-DF3F-4B71-9517-19FB8628C861}"/>
              </a:ext>
            </a:extLst>
          </p:cNvPr>
          <p:cNvSpPr/>
          <p:nvPr/>
        </p:nvSpPr>
        <p:spPr>
          <a:xfrm>
            <a:off x="457200" y="2819400"/>
            <a:ext cx="2057400" cy="762000"/>
          </a:xfrm>
          <a:prstGeom prst="rightArrow">
            <a:avLst>
              <a:gd name="adj1" fmla="val 50000"/>
              <a:gd name="adj2" fmla="val 54072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05A80-5778-4FCD-9624-A38C4154BBE0}"/>
              </a:ext>
            </a:extLst>
          </p:cNvPr>
          <p:cNvSpPr txBox="1"/>
          <p:nvPr/>
        </p:nvSpPr>
        <p:spPr>
          <a:xfrm>
            <a:off x="457200" y="2895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A617D-F551-48D3-B86E-B87D88832448}"/>
              </a:ext>
            </a:extLst>
          </p:cNvPr>
          <p:cNvSpPr txBox="1"/>
          <p:nvPr/>
        </p:nvSpPr>
        <p:spPr>
          <a:xfrm>
            <a:off x="304800" y="3810000"/>
            <a:ext cx="8610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বাংলাশের প্রধান  প্রধান কৃষিজাত দ্রব্য সম্পর্কে বলতে পারবে।</a:t>
            </a:r>
          </a:p>
        </p:txBody>
      </p:sp>
      <p:sp>
        <p:nvSpPr>
          <p:cNvPr id="8" name="Right Arrow 14">
            <a:extLst>
              <a:ext uri="{FF2B5EF4-FFF2-40B4-BE49-F238E27FC236}">
                <a16:creationId xmlns:a16="http://schemas.microsoft.com/office/drawing/2014/main" id="{32420E58-6CF4-4ED0-BBA4-4FBE1E1018C2}"/>
              </a:ext>
            </a:extLst>
          </p:cNvPr>
          <p:cNvSpPr/>
          <p:nvPr/>
        </p:nvSpPr>
        <p:spPr>
          <a:xfrm>
            <a:off x="457200" y="4648200"/>
            <a:ext cx="2133600" cy="838200"/>
          </a:xfrm>
          <a:prstGeom prst="rightArrow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BD157-15C6-4E73-955C-5835193C134B}"/>
              </a:ext>
            </a:extLst>
          </p:cNvPr>
          <p:cNvSpPr txBox="1"/>
          <p:nvPr/>
        </p:nvSpPr>
        <p:spPr>
          <a:xfrm>
            <a:off x="609600" y="47638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6D5F6-9158-4F50-B235-66A50B3976C3}"/>
              </a:ext>
            </a:extLst>
          </p:cNvPr>
          <p:cNvSpPr txBox="1"/>
          <p:nvPr/>
        </p:nvSpPr>
        <p:spPr>
          <a:xfrm>
            <a:off x="381000" y="5657671"/>
            <a:ext cx="838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যে একটি কৃষি প্রধান দেশ তা বলতে পারবে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2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>
            <a:extLst>
              <a:ext uri="{FF2B5EF4-FFF2-40B4-BE49-F238E27FC236}">
                <a16:creationId xmlns:a16="http://schemas.microsoft.com/office/drawing/2014/main" id="{B413E19A-3819-46F2-A105-5F0E6E7A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3962400" cy="2636798"/>
          </a:xfrm>
          <a:prstGeom prst="rect">
            <a:avLst/>
          </a:prstGeom>
        </p:spPr>
      </p:pic>
      <p:pic>
        <p:nvPicPr>
          <p:cNvPr id="5" name="Picture 4" descr="sss.jpg">
            <a:extLst>
              <a:ext uri="{FF2B5EF4-FFF2-40B4-BE49-F238E27FC236}">
                <a16:creationId xmlns:a16="http://schemas.microsoft.com/office/drawing/2014/main" id="{E1E94ECC-FCBB-43DB-B206-688F21380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3400"/>
            <a:ext cx="3931588" cy="2514878"/>
          </a:xfrm>
          <a:prstGeom prst="rect">
            <a:avLst/>
          </a:prstGeom>
        </p:spPr>
      </p:pic>
      <p:pic>
        <p:nvPicPr>
          <p:cNvPr id="6" name="Picture 5" descr="dffff.jpg">
            <a:extLst>
              <a:ext uri="{FF2B5EF4-FFF2-40B4-BE49-F238E27FC236}">
                <a16:creationId xmlns:a16="http://schemas.microsoft.com/office/drawing/2014/main" id="{F3E20FD6-8884-48E8-B6C0-EB2011F5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4886325" cy="2743200"/>
          </a:xfrm>
          <a:prstGeom prst="rect">
            <a:avLst/>
          </a:prstGeom>
        </p:spPr>
      </p:pic>
      <p:pic>
        <p:nvPicPr>
          <p:cNvPr id="7" name="Picture 6" descr="2.jpg">
            <a:extLst>
              <a:ext uri="{FF2B5EF4-FFF2-40B4-BE49-F238E27FC236}">
                <a16:creationId xmlns:a16="http://schemas.microsoft.com/office/drawing/2014/main" id="{A8681102-7D0A-4294-8A54-DAB3844D5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99" y="3581401"/>
            <a:ext cx="33528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1">
                <a:lumMod val="5000"/>
                <a:lumOff val="95000"/>
              </a:schemeClr>
            </a:gs>
            <a:gs pos="13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2">
            <a:extLst>
              <a:ext uri="{FF2B5EF4-FFF2-40B4-BE49-F238E27FC236}">
                <a16:creationId xmlns:a16="http://schemas.microsoft.com/office/drawing/2014/main" id="{7C3A2B52-1EE3-45A8-BBA5-14270AB479CE}"/>
              </a:ext>
            </a:extLst>
          </p:cNvPr>
          <p:cNvSpPr/>
          <p:nvPr/>
        </p:nvSpPr>
        <p:spPr>
          <a:xfrm>
            <a:off x="1447800" y="248529"/>
            <a:ext cx="6629400" cy="22098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BE135-9713-429C-8BD1-44C1AB557F05}"/>
              </a:ext>
            </a:extLst>
          </p:cNvPr>
          <p:cNvSpPr txBox="1"/>
          <p:nvPr/>
        </p:nvSpPr>
        <p:spPr>
          <a:xfrm>
            <a:off x="838200" y="3573960"/>
            <a:ext cx="7467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অর্থনীতিঃ কৃষি ও শিল্প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0096C-2BFB-4AFC-A368-DFAFAA45B93F}"/>
              </a:ext>
            </a:extLst>
          </p:cNvPr>
          <p:cNvSpPr txBox="1"/>
          <p:nvPr/>
        </p:nvSpPr>
        <p:spPr>
          <a:xfrm>
            <a:off x="2706859" y="4584490"/>
            <a:ext cx="7467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অর্থনীতিঃ কৃষি ও শিল্প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AA8F9-2E1C-4AC2-B1CD-68130A764FFF}"/>
              </a:ext>
            </a:extLst>
          </p:cNvPr>
          <p:cNvSpPr txBox="1"/>
          <p:nvPr/>
        </p:nvSpPr>
        <p:spPr>
          <a:xfrm>
            <a:off x="2533650" y="763996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88.jpg">
            <a:extLst>
              <a:ext uri="{FF2B5EF4-FFF2-40B4-BE49-F238E27FC236}">
                <a16:creationId xmlns:a16="http://schemas.microsoft.com/office/drawing/2014/main" id="{3F2FA779-742E-47FE-901E-98536A8B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2939143" cy="2057400"/>
          </a:xfrm>
          <a:prstGeom prst="rect">
            <a:avLst/>
          </a:prstGeom>
        </p:spPr>
      </p:pic>
      <p:pic>
        <p:nvPicPr>
          <p:cNvPr id="5" name="Picture 4" descr="dh2.jpg">
            <a:extLst>
              <a:ext uri="{FF2B5EF4-FFF2-40B4-BE49-F238E27FC236}">
                <a16:creationId xmlns:a16="http://schemas.microsoft.com/office/drawing/2014/main" id="{765B29F5-1382-477E-A375-92513392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3048000" cy="2020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1E75C-9B43-4BCE-AE16-EDC4BB396879}"/>
              </a:ext>
            </a:extLst>
          </p:cNvPr>
          <p:cNvSpPr txBox="1"/>
          <p:nvPr/>
        </p:nvSpPr>
        <p:spPr>
          <a:xfrm>
            <a:off x="228600" y="243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কৃষক হালচাষ করছে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14A49-312C-483C-B575-AE4FBB057396}"/>
              </a:ext>
            </a:extLst>
          </p:cNvPr>
          <p:cNvSpPr txBox="1"/>
          <p:nvPr/>
        </p:nvSpPr>
        <p:spPr>
          <a:xfrm>
            <a:off x="5638800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ধান মাড়াই 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5544.jpg">
            <a:extLst>
              <a:ext uri="{FF2B5EF4-FFF2-40B4-BE49-F238E27FC236}">
                <a16:creationId xmlns:a16="http://schemas.microsoft.com/office/drawing/2014/main" id="{713BC548-6142-4AA0-80DA-0190E9382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05200"/>
            <a:ext cx="3224748" cy="1828800"/>
          </a:xfrm>
          <a:prstGeom prst="rect">
            <a:avLst/>
          </a:prstGeom>
        </p:spPr>
      </p:pic>
      <p:pic>
        <p:nvPicPr>
          <p:cNvPr id="9" name="Picture 8" descr="images.jpggtrtr.jpg">
            <a:extLst>
              <a:ext uri="{FF2B5EF4-FFF2-40B4-BE49-F238E27FC236}">
                <a16:creationId xmlns:a16="http://schemas.microsoft.com/office/drawing/2014/main" id="{0AB22FAD-7196-4FBE-81A5-41DA1D091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352800"/>
            <a:ext cx="2209800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B0C2EA-4BF6-4320-A486-D553FB716D69}"/>
              </a:ext>
            </a:extLst>
          </p:cNvPr>
          <p:cNvSpPr txBox="1"/>
          <p:nvPr/>
        </p:nvSpPr>
        <p:spPr>
          <a:xfrm>
            <a:off x="0" y="548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শিল্প কারখানায় কাজ 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EE56D-7B14-4903-BA48-48338602286E}"/>
              </a:ext>
            </a:extLst>
          </p:cNvPr>
          <p:cNvSpPr txBox="1"/>
          <p:nvPr/>
        </p:nvSpPr>
        <p:spPr>
          <a:xfrm>
            <a:off x="5105400" y="56576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সীমান্ত এলাকা দিয়ে আমদানি রপ্তানি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13000">
              <a:schemeClr val="tx2">
                <a:lumMod val="60000"/>
                <a:lumOff val="4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9A41AF-FFB9-4E82-AB47-0E9393D590CE}"/>
              </a:ext>
            </a:extLst>
          </p:cNvPr>
          <p:cNvGrpSpPr/>
          <p:nvPr/>
        </p:nvGrpSpPr>
        <p:grpSpPr>
          <a:xfrm>
            <a:off x="5112443" y="2598167"/>
            <a:ext cx="1967113" cy="1661666"/>
            <a:chOff x="4419600" y="2293372"/>
            <a:chExt cx="1967113" cy="16616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100D19-544F-40D5-996E-8517347EEB84}"/>
                </a:ext>
              </a:extLst>
            </p:cNvPr>
            <p:cNvSpPr/>
            <p:nvPr/>
          </p:nvSpPr>
          <p:spPr>
            <a:xfrm>
              <a:off x="4419600" y="2293372"/>
              <a:ext cx="1967113" cy="166166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3E9AD5B7-8834-46DC-B79A-C372F6062201}"/>
                </a:ext>
              </a:extLst>
            </p:cNvPr>
            <p:cNvSpPr txBox="1"/>
            <p:nvPr/>
          </p:nvSpPr>
          <p:spPr>
            <a:xfrm>
              <a:off x="4707677" y="2536717"/>
              <a:ext cx="1390959" cy="1174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অর্থনৈতিক উৎস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687818-08AE-48B7-8ED6-059CE8DD6102}"/>
              </a:ext>
            </a:extLst>
          </p:cNvPr>
          <p:cNvGrpSpPr/>
          <p:nvPr/>
        </p:nvGrpSpPr>
        <p:grpSpPr>
          <a:xfrm>
            <a:off x="1958487" y="2598167"/>
            <a:ext cx="1661666" cy="1661666"/>
            <a:chOff x="2209805" y="2293368"/>
            <a:chExt cx="1661666" cy="16616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4ECD3-5736-4A79-ADDD-C9FA69638A96}"/>
                </a:ext>
              </a:extLst>
            </p:cNvPr>
            <p:cNvSpPr/>
            <p:nvPr/>
          </p:nvSpPr>
          <p:spPr>
            <a:xfrm>
              <a:off x="2209805" y="2293368"/>
              <a:ext cx="1661666" cy="166166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6EF47AF9-F177-4DAE-89C6-93629E59751C}"/>
                </a:ext>
              </a:extLst>
            </p:cNvPr>
            <p:cNvSpPr txBox="1"/>
            <p:nvPr/>
          </p:nvSpPr>
          <p:spPr>
            <a:xfrm>
              <a:off x="2453150" y="2536713"/>
              <a:ext cx="1174976" cy="1174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 শিল্প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6B59EB-D0C7-4A50-BBE3-696AC8DD972A}"/>
              </a:ext>
            </a:extLst>
          </p:cNvPr>
          <p:cNvGrpSpPr/>
          <p:nvPr/>
        </p:nvGrpSpPr>
        <p:grpSpPr>
          <a:xfrm>
            <a:off x="9101018" y="2598167"/>
            <a:ext cx="1661666" cy="1661666"/>
            <a:chOff x="6831702" y="2331466"/>
            <a:chExt cx="1661666" cy="16616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0AAD24-89A3-437F-8936-BEE53077CDD0}"/>
                </a:ext>
              </a:extLst>
            </p:cNvPr>
            <p:cNvSpPr/>
            <p:nvPr/>
          </p:nvSpPr>
          <p:spPr>
            <a:xfrm>
              <a:off x="6831702" y="2331466"/>
              <a:ext cx="1661666" cy="166166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07551E2-EAE3-4183-BB47-8C5B97350B1C}"/>
                </a:ext>
              </a:extLst>
            </p:cNvPr>
            <p:cNvSpPr txBox="1"/>
            <p:nvPr/>
          </p:nvSpPr>
          <p:spPr>
            <a:xfrm>
              <a:off x="7075047" y="2574811"/>
              <a:ext cx="1174976" cy="1174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kern="1200">
                  <a:latin typeface="NikoshBAN" pitchFamily="2" charset="0"/>
                  <a:cs typeface="NikoshBAN" pitchFamily="2" charset="0"/>
                </a:rPr>
                <a:t> রপ্তানি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0456B2-FCDB-4FCD-B5FE-D05ED640D6D6}"/>
              </a:ext>
            </a:extLst>
          </p:cNvPr>
          <p:cNvGrpSpPr/>
          <p:nvPr/>
        </p:nvGrpSpPr>
        <p:grpSpPr>
          <a:xfrm>
            <a:off x="5112443" y="4937955"/>
            <a:ext cx="1661666" cy="1661666"/>
            <a:chOff x="4510535" y="4586735"/>
            <a:chExt cx="1661666" cy="16616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82B894F-5C39-4A0E-8299-1B2B27E8A114}"/>
                </a:ext>
              </a:extLst>
            </p:cNvPr>
            <p:cNvSpPr/>
            <p:nvPr/>
          </p:nvSpPr>
          <p:spPr>
            <a:xfrm>
              <a:off x="4510535" y="4586735"/>
              <a:ext cx="1661666" cy="166166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CBFC2EF8-5F18-4454-9A9F-2685CAC842D9}"/>
                </a:ext>
              </a:extLst>
            </p:cNvPr>
            <p:cNvSpPr txBox="1"/>
            <p:nvPr/>
          </p:nvSpPr>
          <p:spPr>
            <a:xfrm>
              <a:off x="4753880" y="4830080"/>
              <a:ext cx="1174976" cy="1174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200" kern="1200">
                  <a:latin typeface="NikoshBAN" pitchFamily="2" charset="0"/>
                  <a:cs typeface="NikoshBAN" pitchFamily="2" charset="0"/>
                </a:rPr>
                <a:t>আমদানি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7AF013-1C75-444A-8046-6D67481DDAF6}"/>
              </a:ext>
            </a:extLst>
          </p:cNvPr>
          <p:cNvGrpSpPr/>
          <p:nvPr/>
        </p:nvGrpSpPr>
        <p:grpSpPr>
          <a:xfrm rot="16200000">
            <a:off x="5321887" y="4255509"/>
            <a:ext cx="1128810" cy="451976"/>
            <a:chOff x="4008504" y="2841719"/>
            <a:chExt cx="290508" cy="56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67C32D62-53B1-4B9B-A7F4-719F8067CFDF}"/>
                </a:ext>
              </a:extLst>
            </p:cNvPr>
            <p:cNvSpPr/>
            <p:nvPr/>
          </p:nvSpPr>
          <p:spPr>
            <a:xfrm rot="10800006">
              <a:off x="4008504" y="2841719"/>
              <a:ext cx="290508" cy="56496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Right 4">
              <a:extLst>
                <a:ext uri="{FF2B5EF4-FFF2-40B4-BE49-F238E27FC236}">
                  <a16:creationId xmlns:a16="http://schemas.microsoft.com/office/drawing/2014/main" id="{D3819DAE-7A23-4D65-A87E-46E97280734E}"/>
                </a:ext>
              </a:extLst>
            </p:cNvPr>
            <p:cNvSpPr txBox="1"/>
            <p:nvPr/>
          </p:nvSpPr>
          <p:spPr>
            <a:xfrm rot="21600006">
              <a:off x="4095656" y="2954712"/>
              <a:ext cx="203356" cy="33898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0C70F4-9976-435D-878A-E13DA49A5388}"/>
              </a:ext>
            </a:extLst>
          </p:cNvPr>
          <p:cNvGrpSpPr/>
          <p:nvPr/>
        </p:nvGrpSpPr>
        <p:grpSpPr>
          <a:xfrm>
            <a:off x="3819042" y="3203013"/>
            <a:ext cx="1078325" cy="451974"/>
            <a:chOff x="4008504" y="2841719"/>
            <a:chExt cx="290508" cy="56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E91A6828-0710-4FF8-A6EB-92CB5CC5A9FA}"/>
                </a:ext>
              </a:extLst>
            </p:cNvPr>
            <p:cNvSpPr/>
            <p:nvPr/>
          </p:nvSpPr>
          <p:spPr>
            <a:xfrm rot="10800006">
              <a:off x="4008504" y="2841719"/>
              <a:ext cx="290508" cy="56496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Right 4">
              <a:extLst>
                <a:ext uri="{FF2B5EF4-FFF2-40B4-BE49-F238E27FC236}">
                  <a16:creationId xmlns:a16="http://schemas.microsoft.com/office/drawing/2014/main" id="{E83ED1A4-1E8D-46B1-84CA-068243796A8B}"/>
                </a:ext>
              </a:extLst>
            </p:cNvPr>
            <p:cNvSpPr txBox="1"/>
            <p:nvPr/>
          </p:nvSpPr>
          <p:spPr>
            <a:xfrm rot="21600006">
              <a:off x="4095656" y="2954712"/>
              <a:ext cx="203356" cy="33898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D7FDAD-B66B-4EA0-A0F9-ED5E7661BFF8}"/>
              </a:ext>
            </a:extLst>
          </p:cNvPr>
          <p:cNvGrpSpPr/>
          <p:nvPr/>
        </p:nvGrpSpPr>
        <p:grpSpPr>
          <a:xfrm rot="10800000">
            <a:off x="7367633" y="3162743"/>
            <a:ext cx="1661666" cy="712884"/>
            <a:chOff x="4008504" y="2841719"/>
            <a:chExt cx="290508" cy="56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DA54A243-B5B4-4DCA-B642-03B1A23C2BE4}"/>
                </a:ext>
              </a:extLst>
            </p:cNvPr>
            <p:cNvSpPr/>
            <p:nvPr/>
          </p:nvSpPr>
          <p:spPr>
            <a:xfrm rot="10800006">
              <a:off x="4008504" y="2841719"/>
              <a:ext cx="290508" cy="56496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rrow: Right 4">
              <a:extLst>
                <a:ext uri="{FF2B5EF4-FFF2-40B4-BE49-F238E27FC236}">
                  <a16:creationId xmlns:a16="http://schemas.microsoft.com/office/drawing/2014/main" id="{E1BB164F-86FB-4E0C-8514-99F581FE4EB5}"/>
                </a:ext>
              </a:extLst>
            </p:cNvPr>
            <p:cNvSpPr txBox="1"/>
            <p:nvPr/>
          </p:nvSpPr>
          <p:spPr>
            <a:xfrm rot="21600006">
              <a:off x="4095656" y="2954712"/>
              <a:ext cx="203356" cy="33898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4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95801F-3961-4BE8-945E-B0FC05C19E9D}"/>
              </a:ext>
            </a:extLst>
          </p:cNvPr>
          <p:cNvSpPr txBox="1"/>
          <p:nvPr/>
        </p:nvSpPr>
        <p:spPr>
          <a:xfrm>
            <a:off x="685800" y="1219200"/>
            <a:ext cx="7620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শতকরা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৮০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ভাগ মানুষ কৃষির উপর নির্ভরশীল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9F387-B5D8-4CEA-B120-5B10CF31BC1B}"/>
              </a:ext>
            </a:extLst>
          </p:cNvPr>
          <p:cNvSpPr txBox="1"/>
          <p:nvPr/>
        </p:nvSpPr>
        <p:spPr>
          <a:xfrm>
            <a:off x="762000" y="3276600"/>
            <a:ext cx="7543800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মোট জাতীয় আয়ের </a:t>
            </a:r>
            <a:r>
              <a:rPr lang="bn-BD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ভাগ আসে কৃষি থেকে 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9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368</TotalTime>
  <Words>333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NikoshBAN</vt:lpstr>
      <vt:lpstr>Vrinda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2019-11-27T15:58:15Z</dcterms:created>
  <dcterms:modified xsi:type="dcterms:W3CDTF">2019-12-03T17:44:43Z</dcterms:modified>
</cp:coreProperties>
</file>