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6" r:id="rId3"/>
    <p:sldId id="277" r:id="rId4"/>
    <p:sldId id="274" r:id="rId5"/>
    <p:sldId id="275" r:id="rId6"/>
    <p:sldId id="267" r:id="rId7"/>
    <p:sldId id="257" r:id="rId8"/>
    <p:sldId id="258" r:id="rId9"/>
    <p:sldId id="259" r:id="rId10"/>
    <p:sldId id="260" r:id="rId11"/>
    <p:sldId id="261" r:id="rId12"/>
    <p:sldId id="266" r:id="rId13"/>
    <p:sldId id="263" r:id="rId14"/>
    <p:sldId id="264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62200" y="1981200"/>
            <a:ext cx="4267200" cy="198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9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23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0100" y="293876"/>
            <a:ext cx="75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লসিকাগ্রন্থি 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4200" y="1828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" y="176022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আকারে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ছোট সীম বীজের মত এবং ঘাড়, বগল, কন্ঠাস্থি ও কুচঁকিতে এরা অবস্থিত।</a:t>
            </a: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সারাদেহে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৫০০-৬০০ লসিকাগ্রন্থি থাকে।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41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386208"/>
            <a:ext cx="830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লসিকার কাজ </a:t>
            </a:r>
            <a:endParaRPr lang="en-US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1841" y="1394251"/>
            <a:ext cx="871215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দেহের </a:t>
            </a:r>
            <a:r>
              <a:rPr lang="bn-IN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যে অঞ্চলে রক্ত পৌছাঁতে পারে না সেখানে পুষ্টি ও 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O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সরবরাহ করে।</a:t>
            </a:r>
            <a:endParaRPr lang="bn-IN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NikoshBAN" pitchFamily="2" charset="0"/>
            </a:endParaRPr>
          </a:p>
          <a:p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NikoshBAN" pitchFamily="2" charset="0"/>
              </a:rPr>
              <a:t>২।</a:t>
            </a:r>
            <a:r>
              <a:rPr lang="bn-IN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NikoshBAN" pitchFamily="2" charset="0"/>
              </a:rPr>
              <a:t>লসিকাস্থিত </a:t>
            </a:r>
            <a:r>
              <a:rPr lang="bn-IN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NikoshBAN" pitchFamily="2" charset="0"/>
              </a:rPr>
              <a:t>লিউকোসাইট জীবাণু ধ্বংস করে।</a:t>
            </a:r>
          </a:p>
          <a:p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NikoshBAN" pitchFamily="2" charset="0"/>
              </a:rPr>
              <a:t>৩।</a:t>
            </a:r>
            <a:r>
              <a:rPr lang="bn-IN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NikoshBAN" pitchFamily="2" charset="0"/>
              </a:rPr>
              <a:t>অন্ত্রের </a:t>
            </a:r>
            <a:r>
              <a:rPr lang="bn-IN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NikoshBAN" pitchFamily="2" charset="0"/>
              </a:rPr>
              <a:t>প্রাচীর থেকে স্নেহজাতীয় খাদ্য বহন করে রক্ত প্রবাহে নিয়ে যায়।</a:t>
            </a:r>
          </a:p>
          <a:p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NikoshBAN" pitchFamily="2" charset="0"/>
              </a:rPr>
              <a:t>৪।</a:t>
            </a:r>
            <a:r>
              <a:rPr lang="bn-IN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NikoshBAN" pitchFamily="2" charset="0"/>
              </a:rPr>
              <a:t>আন্তঃকোষীয় </a:t>
            </a:r>
            <a:r>
              <a:rPr lang="bn-IN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NikoshBAN" pitchFamily="2" charset="0"/>
              </a:rPr>
              <a:t>স্থান থেকে প্রোটিনকে পুনরায় রক্তে প্রেরণ করে।</a:t>
            </a:r>
          </a:p>
          <a:p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NikoshBAN" pitchFamily="2" charset="0"/>
              </a:rPr>
              <a:t>৫।</a:t>
            </a:r>
            <a:r>
              <a:rPr lang="bn-IN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NikoshBAN" pitchFamily="2" charset="0"/>
              </a:rPr>
              <a:t>লসিকা </a:t>
            </a:r>
            <a:r>
              <a:rPr lang="bn-IN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NikoshBAN" pitchFamily="2" charset="0"/>
              </a:rPr>
              <a:t>ও লিম্ফোসাইট থেকে উৎপন্ন অ্যান্টিবডি প্রতিরোধ ক্ষমতা বাড়ায়।</a:t>
            </a:r>
            <a:endParaRPr lang="bn-IN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13241" y="2204177"/>
            <a:ext cx="1325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56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5207" y="393411"/>
            <a:ext cx="27093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/>
              </a:rPr>
              <a:t>i³ </a:t>
            </a:r>
            <a:r>
              <a:rPr lang="en-US" sz="6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/>
              </a:rPr>
              <a:t>ZÂb</a:t>
            </a:r>
            <a:r>
              <a:rPr lang="en-US" sz="6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brenaTonnyMJ"/>
              </a:rPr>
              <a:t> </a:t>
            </a:r>
            <a:endParaRPr lang="en-US" sz="60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413623"/>
            <a:ext cx="830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*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প্রক্রিয়ায় ক্ষতস্থানের রক্ত জমাট বেঁধে দেহ থেকে অপ্রয়োজনীয় রক্তপাত বন্ধ হয়।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*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প্রক্রিয়ার সময়কাল ৪-৫ মিনিট।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752" y="3308816"/>
            <a:ext cx="3352800" cy="2400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59" y="3436968"/>
            <a:ext cx="3948546" cy="23528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7" name="Elbow Connector 6"/>
          <p:cNvCxnSpPr/>
          <p:nvPr/>
        </p:nvCxnSpPr>
        <p:spPr>
          <a:xfrm flipV="1">
            <a:off x="3365195" y="4953000"/>
            <a:ext cx="1905000" cy="123444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317695" y="6096001"/>
            <a:ext cx="13427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/>
              </a:rPr>
              <a:t>i³ </a:t>
            </a:r>
            <a:r>
              <a:rPr lang="en-US" sz="20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/>
              </a:rPr>
              <a:t>ZÂb</a:t>
            </a:r>
            <a:r>
              <a:rPr lang="en-US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brenaTonnyMJ"/>
              </a:rPr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5598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81400" y="304800"/>
            <a:ext cx="18389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d¨v±i</a:t>
            </a:r>
            <a:r>
              <a:rPr lang="en-US" sz="6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6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2483152"/>
            <a:ext cx="520930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Factor-I</a:t>
            </a:r>
            <a:r>
              <a:rPr lang="en-US" sz="2400" b="1" dirty="0"/>
              <a:t> </a:t>
            </a:r>
            <a:r>
              <a:rPr lang="en-US" sz="2400" b="1" dirty="0">
                <a:latin typeface="SutonnyMJ" pitchFamily="2" charset="0"/>
                <a:cs typeface="SutonnyMJ" pitchFamily="2" charset="0"/>
              </a:rPr>
              <a:t>t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dvBwe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ª‡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bv‡Rb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(i³i‡m _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) |</a:t>
            </a:r>
          </a:p>
          <a:p>
            <a:pPr>
              <a:lnSpc>
                <a:spcPct val="20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Factor-II</a:t>
            </a:r>
            <a:r>
              <a:rPr lang="en-US" sz="2400" b="1" dirty="0"/>
              <a:t> </a:t>
            </a:r>
            <a:r>
              <a:rPr lang="en-US" sz="2400" b="1" dirty="0">
                <a:latin typeface="SutonnyMJ" pitchFamily="2" charset="0"/>
                <a:cs typeface="SutonnyMJ" pitchFamily="2" charset="0"/>
              </a:rPr>
              <a:t>t 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cÖv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_ªw¤^b (i³i‡m _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)|</a:t>
            </a:r>
          </a:p>
          <a:p>
            <a:pPr>
              <a:lnSpc>
                <a:spcPct val="20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Factor-III</a:t>
            </a:r>
            <a:r>
              <a:rPr lang="en-US" sz="2400" b="1" dirty="0"/>
              <a:t> </a:t>
            </a:r>
            <a:r>
              <a:rPr lang="en-US" sz="2400" b="1" dirty="0">
                <a:latin typeface="SutonnyMJ" pitchFamily="2" charset="0"/>
                <a:cs typeface="SutonnyMJ" pitchFamily="2" charset="0"/>
              </a:rPr>
              <a:t>t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_ª‡¤^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vপ্ল­vw÷b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(i³i‡m _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)|</a:t>
            </a:r>
          </a:p>
          <a:p>
            <a:pPr>
              <a:lnSpc>
                <a:spcPct val="20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Factor-IV</a:t>
            </a:r>
            <a:r>
              <a:rPr lang="en-US" sz="2400" b="1" dirty="0"/>
              <a:t> </a:t>
            </a:r>
            <a:r>
              <a:rPr lang="en-US" sz="2400" b="1" dirty="0">
                <a:latin typeface="SutonnyMJ" pitchFamily="2" charset="0"/>
                <a:cs typeface="SutonnyMJ" pitchFamily="2" charset="0"/>
              </a:rPr>
              <a:t>t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aseline="30000" dirty="0">
                <a:latin typeface="SutonnyMJ" pitchFamily="2" charset="0"/>
                <a:cs typeface="SutonnyMJ" pitchFamily="2" charset="0"/>
              </a:rPr>
              <a:t>++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(i³i‡m _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)|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3345" y="1320923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রক্ততঞ্চনে সাহায্যকারী ১৩ ফ্যাক্টরের মধ্যে উল্লেখ্যযোগ্য কয়েকটি হলো-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49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22227" y="2516453"/>
            <a:ext cx="1745991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 err="1">
                <a:latin typeface="SutonnyMJ" pitchFamily="2" charset="0"/>
                <a:cs typeface="SutonnyMJ" pitchFamily="2" charset="0"/>
              </a:rPr>
              <a:t>we`xY</a:t>
            </a:r>
            <a:r>
              <a:rPr lang="en-US" sz="2400" b="1" dirty="0">
                <a:latin typeface="SutonnyMJ" pitchFamily="2" charset="0"/>
                <a:cs typeface="SutonnyMJ" pitchFamily="2" charset="0"/>
              </a:rPr>
              <a:t>© _ª‡¤^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vmvBU</a:t>
            </a:r>
            <a:endParaRPr lang="en-US" sz="2400" b="1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(_</a:t>
            </a:r>
            <a:r>
              <a:rPr lang="en-US" sz="2400" b="1" dirty="0">
                <a:latin typeface="SutonnyMJ" pitchFamily="2" charset="0"/>
                <a:cs typeface="SutonnyMJ" pitchFamily="2" charset="0"/>
              </a:rPr>
              <a:t>ª‡¤^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vপ্ল­vw÷b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) </a:t>
            </a:r>
            <a:endParaRPr lang="en-US" sz="24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843532" y="2890250"/>
            <a:ext cx="1142726" cy="157811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24600" y="2701118"/>
            <a:ext cx="1837362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400" b="1" dirty="0" err="1">
                <a:latin typeface="SutonnyMJ" pitchFamily="2" charset="0"/>
                <a:cs typeface="SutonnyMJ" pitchFamily="2" charset="0"/>
              </a:rPr>
              <a:t>cÖv</a:t>
            </a:r>
            <a:r>
              <a:rPr lang="en-US" sz="2400" b="1" dirty="0">
                <a:latin typeface="SutonnyMJ" pitchFamily="2" charset="0"/>
                <a:cs typeface="SutonnyMJ" pitchFamily="2" charset="0"/>
              </a:rPr>
              <a:t>_ªw¤^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b(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wbw®Œq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)</a:t>
            </a:r>
            <a:endParaRPr lang="en-US" sz="24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904876" y="2853739"/>
            <a:ext cx="1257026" cy="194322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907881" y="4057340"/>
            <a:ext cx="155202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 err="1">
                <a:latin typeface="SutonnyMJ" pitchFamily="2" charset="0"/>
                <a:cs typeface="SutonnyMJ" pitchFamily="2" charset="0"/>
              </a:rPr>
              <a:t>dvBwe</a:t>
            </a:r>
            <a:r>
              <a:rPr lang="en-US" sz="2400" b="1" dirty="0">
                <a:latin typeface="SutonnyMJ" pitchFamily="2" charset="0"/>
                <a:cs typeface="SutonnyMJ" pitchFamily="2" charset="0"/>
              </a:rPr>
              <a:t>ª‡</a:t>
            </a:r>
            <a:r>
              <a:rPr lang="en-US" sz="2400" b="1" dirty="0" err="1">
                <a:latin typeface="SutonnyMJ" pitchFamily="2" charset="0"/>
                <a:cs typeface="SutonnyMJ" pitchFamily="2" charset="0"/>
              </a:rPr>
              <a:t>bv‡Rb</a:t>
            </a:r>
            <a:r>
              <a:rPr lang="en-US" sz="2400" b="1" dirty="0"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sp>
        <p:nvSpPr>
          <p:cNvPr id="5124" name="Rectangle 5123"/>
          <p:cNvSpPr/>
          <p:nvPr/>
        </p:nvSpPr>
        <p:spPr>
          <a:xfrm>
            <a:off x="1274118" y="3960178"/>
            <a:ext cx="1741182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 err="1">
                <a:latin typeface="SutonnyMJ" pitchFamily="2" charset="0"/>
                <a:cs typeface="SutonnyMJ" pitchFamily="2" charset="0"/>
              </a:rPr>
              <a:t>dvBweªb</a:t>
            </a:r>
            <a:r>
              <a:rPr lang="en-US" sz="2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  <a:cs typeface="SutonnyMJ" pitchFamily="2" charset="0"/>
              </a:rPr>
              <a:t>Rvj‡K</a:t>
            </a:r>
            <a:r>
              <a:rPr lang="en-US" sz="2400" b="1" dirty="0"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939026" y="195588"/>
            <a:ext cx="429957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i³ZÂb </a:t>
            </a:r>
            <a:r>
              <a:rPr lang="en-US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cÖwµqv</a:t>
            </a:r>
            <a:r>
              <a:rPr lang="bn-IN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 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26" name="Picture 2" descr="E:\Picture\Blood\blood clotting fun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724" y="4519005"/>
            <a:ext cx="1733752" cy="11912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9" b="53635"/>
          <a:stretch/>
        </p:blipFill>
        <p:spPr>
          <a:xfrm rot="8150555">
            <a:off x="-38017" y="1820674"/>
            <a:ext cx="3343275" cy="128847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036909" y="2464910"/>
            <a:ext cx="8460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/>
              <a:t>Ca</a:t>
            </a:r>
            <a:r>
              <a:rPr lang="en-US" sz="2400" b="1" dirty="0"/>
              <a:t> </a:t>
            </a:r>
            <a:r>
              <a:rPr lang="en-US" sz="2400" b="1" baseline="30000" dirty="0"/>
              <a:t>++</a:t>
            </a:r>
            <a:r>
              <a:rPr lang="en-US" sz="2400" b="1" dirty="0"/>
              <a:t> </a:t>
            </a:r>
          </a:p>
        </p:txBody>
      </p:sp>
      <p:sp>
        <p:nvSpPr>
          <p:cNvPr id="27" name="Right Arrow 26"/>
          <p:cNvSpPr/>
          <p:nvPr/>
        </p:nvSpPr>
        <p:spPr>
          <a:xfrm rot="5400000">
            <a:off x="7102113" y="3614494"/>
            <a:ext cx="670979" cy="194322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 rot="10800000">
            <a:off x="5533388" y="4175035"/>
            <a:ext cx="1049605" cy="194322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 rot="10800000">
            <a:off x="3094438" y="4191011"/>
            <a:ext cx="670979" cy="194322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93"/>
          <a:stretch/>
        </p:blipFill>
        <p:spPr>
          <a:xfrm>
            <a:off x="5181600" y="4980270"/>
            <a:ext cx="3660246" cy="1570844"/>
          </a:xfrm>
          <a:prstGeom prst="rect">
            <a:avLst/>
          </a:prstGeom>
        </p:spPr>
      </p:pic>
      <p:sp>
        <p:nvSpPr>
          <p:cNvPr id="37" name="Right Arrow 36"/>
          <p:cNvSpPr/>
          <p:nvPr/>
        </p:nvSpPr>
        <p:spPr>
          <a:xfrm rot="1132570" flipV="1">
            <a:off x="3102938" y="5376995"/>
            <a:ext cx="2024829" cy="225089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809360" y="4659389"/>
            <a:ext cx="918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রক্ততঞ্চন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679664" y="4087530"/>
            <a:ext cx="177853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SutonnyMJ" pitchFamily="2" charset="0"/>
                <a:cs typeface="SutonnyMJ" pitchFamily="2" charset="0"/>
              </a:rPr>
              <a:t>_ªw¤^b(</a:t>
            </a:r>
            <a:r>
              <a:rPr lang="en-US" sz="2400" b="1" dirty="0" err="1">
                <a:latin typeface="SutonnyMJ" pitchFamily="2" charset="0"/>
                <a:cs typeface="SutonnyMJ" pitchFamily="2" charset="0"/>
              </a:rPr>
              <a:t>mwµq</a:t>
            </a:r>
            <a:r>
              <a:rPr lang="en-US" sz="2400" b="1" dirty="0">
                <a:latin typeface="SutonnyMJ" pitchFamily="2" charset="0"/>
                <a:cs typeface="SutonnyMJ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7033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0" grpId="0" animBg="1"/>
      <p:bldP spid="11" grpId="0" animBg="1"/>
      <p:bldP spid="26" grpId="0" animBg="1"/>
      <p:bldP spid="5124" grpId="0" animBg="1"/>
      <p:bldP spid="13" grpId="0"/>
      <p:bldP spid="27" grpId="0" animBg="1"/>
      <p:bldP spid="33" grpId="0" animBg="1"/>
      <p:bldP spid="34" grpId="0" animBg="1"/>
      <p:bldP spid="37" grpId="0" animBg="1"/>
      <p:bldP spid="29" grpId="0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24200" y="1447800"/>
            <a:ext cx="2595880" cy="62125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1030" y="3429000"/>
            <a:ext cx="82448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রক্ততঞ্চন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প্রক্রিয়াটি প্রবাহ চিত্রের মাধ্যমে উপস্থাপন কর।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609600"/>
            <a:ext cx="2743200" cy="609600"/>
          </a:xfr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399" y="2200364"/>
            <a:ext cx="884184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রক্ততঞ্চন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কী?</a:t>
            </a: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রক্ততঞ্চনের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প্রধান ফ্যাক্টরগুলো কী কী?</a:t>
            </a: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লসিকার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কাজ সমূহ ব্যাখ্যা কর।</a:t>
            </a: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৪।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জীবন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রক্ষায় রক্ততঞ্চন প্রক্রিয়ার গুরুত্ব বিশ্লেষণ কর।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05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0" y="1447800"/>
            <a:ext cx="2209800" cy="685800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400" dirty="0"/>
          </a:p>
        </p:txBody>
      </p:sp>
      <p:sp>
        <p:nvSpPr>
          <p:cNvPr id="9" name="Rectangle 8"/>
          <p:cNvSpPr/>
          <p:nvPr/>
        </p:nvSpPr>
        <p:spPr>
          <a:xfrm>
            <a:off x="2667000" y="1147681"/>
            <a:ext cx="3581400" cy="600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বাড়</a:t>
            </a:r>
            <a:r>
              <a:rPr lang="bn-IN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bn-BD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 কাজ</a:t>
            </a:r>
            <a:endParaRPr lang="en-US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265" y="3124200"/>
            <a:ext cx="82448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রক্ত ও লসিকার পার্থক্যের তুলনামূলক ছক তৈরি করে আনবে।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4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76400" y="2362200"/>
            <a:ext cx="63246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53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895601"/>
            <a:ext cx="3048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0" y="762000"/>
            <a:ext cx="3733800" cy="830997"/>
          </a:xfrm>
          <a:prstGeom prst="rect">
            <a:avLst/>
          </a:prstGeom>
          <a:solidFill>
            <a:srgbClr val="FFDE7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bn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1"/>
          <p:cNvSpPr>
            <a:spLocks noGrp="1"/>
          </p:cNvSpPr>
          <p:nvPr/>
        </p:nvSpPr>
        <p:spPr bwMode="auto">
          <a:xfrm>
            <a:off x="304800" y="1177498"/>
            <a:ext cx="4572000" cy="4533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গোপাল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দেবনাথ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000" b="1" dirty="0" err="1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4000" dirty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000" dirty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4000" b="1" dirty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000" b="1" dirty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আব্দুর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রাফেত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000" b="1" dirty="0" err="1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মিরপুর,কুষ্টিয়া</a:t>
            </a:r>
            <a:r>
              <a:rPr lang="en-US" sz="4000" b="1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4000" b="1" dirty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</a:p>
        </p:txBody>
      </p:sp>
    </p:spTree>
    <p:extLst>
      <p:ext uri="{BB962C8B-B14F-4D97-AF65-F5344CB8AC3E}">
        <p14:creationId xmlns:p14="http://schemas.microsoft.com/office/powerpoint/2010/main" val="40927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2860" y="0"/>
            <a:ext cx="9166860" cy="101566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  <a:r>
              <a:rPr lang="en-US" sz="6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618178"/>
            <a:ext cx="9144000" cy="5232202"/>
          </a:xfrm>
          <a:prstGeom prst="rect">
            <a:avLst/>
          </a:prstGeom>
          <a:gradFill flip="none" rotWithShape="1">
            <a:gsLst>
              <a:gs pos="29000">
                <a:schemeClr val="accent2">
                  <a:lumMod val="40000"/>
                  <a:lumOff val="60000"/>
                </a:schemeClr>
              </a:gs>
              <a:gs pos="54000">
                <a:schemeClr val="accent2">
                  <a:lumMod val="95000"/>
                  <a:lumOff val="5000"/>
                </a:schemeClr>
              </a:gs>
              <a:gs pos="70000">
                <a:schemeClr val="accent2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marL="628650" lvl="3" indent="-628650">
              <a:buFont typeface="Wingdings" panose="05000000000000000000" pitchFamily="2" charset="2"/>
              <a:buChar char="v"/>
            </a:pPr>
            <a:endParaRPr lang="bn-IN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3"/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(২য়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IN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1"/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একাদশ-দ্বাদশ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1"/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1"/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bn-IN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1"/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bn-IN" sz="4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1"/>
            <a:r>
              <a:rPr lang="bn-IN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93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209800"/>
            <a:ext cx="3429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81200"/>
            <a:ext cx="3810000" cy="3886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5000" y="381000"/>
            <a:ext cx="5700584" cy="769441"/>
          </a:xfrm>
          <a:prstGeom prst="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 দুটি কিসের ?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46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5"/>
          <a:stretch/>
        </p:blipFill>
        <p:spPr>
          <a:xfrm>
            <a:off x="4953000" y="2885363"/>
            <a:ext cx="4038600" cy="35199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743200"/>
            <a:ext cx="3444813" cy="3657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Rectangle 4"/>
          <p:cNvSpPr/>
          <p:nvPr/>
        </p:nvSpPr>
        <p:spPr>
          <a:xfrm>
            <a:off x="1676400" y="134730"/>
            <a:ext cx="5972802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2685" y="1592853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লসিকা ও রক্ততঞ্চন প্রক্রিয়া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18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828800"/>
            <a:ext cx="5105400" cy="76944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শিক্ষার্থীরা....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3505200" y="79921"/>
            <a:ext cx="3048000" cy="1447800"/>
          </a:xfrm>
          <a:prstGeom prst="wedgeEllipseCallou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4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3200400"/>
            <a:ext cx="441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লসিকার কাজ ব্যাখ্যা করতে 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রক্ততঞ্চন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প্রক্রিয়া ব্যাখ্যা করতে পারবে।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24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61463"/>
            <a:ext cx="3200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লসিকা </a:t>
            </a:r>
            <a:endParaRPr lang="en-US" sz="66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894071"/>
            <a:ext cx="906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*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লসিকা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হলুদ বর্ণের ঈষৎ ক্ষারধর্মী স্বচ্ছ কলারস যা লসিকাবাহিকার ভেতর দিয়ে প্রবাহিত।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*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আপেক্ষিক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গুরুত্ব ১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.0151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3166324" y="6477000"/>
            <a:ext cx="39964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76200" y="2947876"/>
            <a:ext cx="9067800" cy="3653436"/>
            <a:chOff x="1338943" y="2147360"/>
            <a:chExt cx="6509658" cy="471390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2147360"/>
              <a:ext cx="5029201" cy="435687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438400" y="2194154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ধমনী</a:t>
              </a:r>
              <a:endPara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700858" y="3581400"/>
              <a:ext cx="147508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24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লসিকাবাহিকা</a:t>
              </a:r>
              <a:endParaRPr 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38943" y="2971800"/>
              <a:ext cx="1752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এপিথেলিয় কোষ</a:t>
              </a:r>
              <a:endPara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700858" y="4305523"/>
              <a:ext cx="146546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2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কৈশিকজালক</a:t>
              </a:r>
              <a:endParaRPr 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168154" y="6399604"/>
              <a:ext cx="81945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2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লসিকা</a:t>
              </a:r>
              <a:endParaRPr lang="en-US" sz="2400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188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35527"/>
            <a:ext cx="693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লসিকার উপাদান </a:t>
            </a:r>
            <a:endParaRPr lang="en-US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083323"/>
            <a:ext cx="8534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*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কোষীয়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শ্বেতকণিকা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লোহিত কণিকা ও অনুচক্রিকা অনুপস্থিত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*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অকোষীয়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উপাদান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94%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পানি, ৬% কঠিন পদার্থ (প্রোটিন, স্নেহ,শর্করা,নাইট্রোজেন ঘটিত পদার্থ, ফসফরাস, সোডিয়াম ক্লোরাইড, ক্যালসিয়াম, এন্টিবডি, কিছু এনজাইম )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0" y="3047732"/>
            <a:ext cx="9144000" cy="3534888"/>
            <a:chOff x="2057400" y="2400808"/>
            <a:chExt cx="5572903" cy="433448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7400" y="2400808"/>
              <a:ext cx="5572903" cy="433448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979886" y="2450068"/>
              <a:ext cx="12850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কৈশিকজালক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367852" y="5650468"/>
              <a:ext cx="6425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ধমনী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81400" y="5843956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লসিকানালী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33800" y="5449224"/>
              <a:ext cx="6425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শিরা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133600" y="2452024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       লসিকা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05743" y="2826941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কলাকোষ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9372600" y="62132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85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543" y="207817"/>
            <a:ext cx="716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লসিকাতন্ত্র 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6096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      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1" y="1766914"/>
            <a:ext cx="914399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1।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লসিকানালী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ও লসিকাগ্রন্থির সমন্বয়ে লসিকাতন্ত্র গঠিত হয়।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লসিকানালী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ডান ও বাম অংশে বিভক্ত যারা যথাক্রমে ডান ও বাম সাবক্ল্যাভিয়ান শিরায় এসে মিলিত হয়।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লসিকানালীর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স্থানে স্থানে লসিকাগ্রন্থিথাকে।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51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</TotalTime>
  <Words>432</Words>
  <Application>Microsoft Office PowerPoint</Application>
  <PresentationFormat>On-screen Show (4:3)</PresentationFormat>
  <Paragraphs>80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NikoshBAN</vt:lpstr>
      <vt:lpstr>SabrenaTonnyMJ</vt:lpstr>
      <vt:lpstr>SutonnyMJ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মূল্যায়ন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101</cp:revision>
  <dcterms:created xsi:type="dcterms:W3CDTF">2006-08-16T00:00:00Z</dcterms:created>
  <dcterms:modified xsi:type="dcterms:W3CDTF">2020-08-02T01:38:57Z</dcterms:modified>
</cp:coreProperties>
</file>