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5" r:id="rId18"/>
    <p:sldId id="276" r:id="rId19"/>
    <p:sldId id="278" r:id="rId20"/>
    <p:sldId id="279" r:id="rId21"/>
    <p:sldId id="280" r:id="rId22"/>
    <p:sldId id="281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EA1B-41F4-481F-A738-BCFC19071E41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D5F-4AF7-4461-8D25-FAF0F122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3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EA1B-41F4-481F-A738-BCFC19071E41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D5F-4AF7-4461-8D25-FAF0F122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1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EA1B-41F4-481F-A738-BCFC19071E41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D5F-4AF7-4461-8D25-FAF0F122C33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7272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EA1B-41F4-481F-A738-BCFC19071E41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D5F-4AF7-4461-8D25-FAF0F122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59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EA1B-41F4-481F-A738-BCFC19071E41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D5F-4AF7-4461-8D25-FAF0F122C33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2208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EA1B-41F4-481F-A738-BCFC19071E41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D5F-4AF7-4461-8D25-FAF0F122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10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EA1B-41F4-481F-A738-BCFC19071E41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D5F-4AF7-4461-8D25-FAF0F122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29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EA1B-41F4-481F-A738-BCFC19071E41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D5F-4AF7-4461-8D25-FAF0F122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EA1B-41F4-481F-A738-BCFC19071E41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D5F-4AF7-4461-8D25-FAF0F122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8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EA1B-41F4-481F-A738-BCFC19071E41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D5F-4AF7-4461-8D25-FAF0F122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9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EA1B-41F4-481F-A738-BCFC19071E41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D5F-4AF7-4461-8D25-FAF0F122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9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EA1B-41F4-481F-A738-BCFC19071E41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D5F-4AF7-4461-8D25-FAF0F122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4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EA1B-41F4-481F-A738-BCFC19071E41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D5F-4AF7-4461-8D25-FAF0F122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6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EA1B-41F4-481F-A738-BCFC19071E41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D5F-4AF7-4461-8D25-FAF0F122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6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EA1B-41F4-481F-A738-BCFC19071E41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D5F-4AF7-4461-8D25-FAF0F122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0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EA1B-41F4-481F-A738-BCFC19071E41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8D5F-4AF7-4461-8D25-FAF0F122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6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0EA1B-41F4-481F-A738-BCFC19071E41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2A8D5F-4AF7-4461-8D25-FAF0F122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UBEL\Desktop\Mihir Kanti Banik\Picture\rose-scraps-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0" y="16317"/>
            <a:ext cx="9448800" cy="7315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0" y="-228599"/>
            <a:ext cx="9761270" cy="694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01800" y="1625600"/>
            <a:ext cx="7429500" cy="18620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15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15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9851" y="16317"/>
            <a:ext cx="1317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9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3276600" y="1066800"/>
            <a:ext cx="4876800" cy="7620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153400" y="1066800"/>
            <a:ext cx="76200" cy="464820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91016" y="1162565"/>
            <a:ext cx="4953000" cy="457200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990600" y="-419100"/>
            <a:ext cx="3886200" cy="3124200"/>
          </a:xfrm>
          <a:prstGeom prst="arc">
            <a:avLst>
              <a:gd name="adj1" fmla="val 21520556"/>
              <a:gd name="adj2" fmla="val 2407934"/>
            </a:avLst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Arc 9"/>
          <p:cNvSpPr/>
          <p:nvPr/>
        </p:nvSpPr>
        <p:spPr>
          <a:xfrm>
            <a:off x="6781800" y="4343400"/>
            <a:ext cx="2438400" cy="2514600"/>
          </a:xfrm>
          <a:prstGeom prst="arc">
            <a:avLst>
              <a:gd name="adj1" fmla="val 13356779"/>
              <a:gd name="adj2" fmla="val 17203999"/>
            </a:avLst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" name="Arc 10"/>
          <p:cNvSpPr/>
          <p:nvPr/>
        </p:nvSpPr>
        <p:spPr>
          <a:xfrm>
            <a:off x="6858000" y="-129746"/>
            <a:ext cx="2743200" cy="2286000"/>
          </a:xfrm>
          <a:prstGeom prst="arc">
            <a:avLst>
              <a:gd name="adj1" fmla="val 5802506"/>
              <a:gd name="adj2" fmla="val 10715386"/>
            </a:avLst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0" y="53340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62200" y="887343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20000" y="5600701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24571" y="0"/>
            <a:ext cx="181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84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4248150" y="323850"/>
            <a:ext cx="4876800" cy="4343400"/>
          </a:xfrm>
          <a:prstGeom prst="rt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Arc 4"/>
          <p:cNvSpPr/>
          <p:nvPr/>
        </p:nvSpPr>
        <p:spPr>
          <a:xfrm>
            <a:off x="7315200" y="2990850"/>
            <a:ext cx="3352800" cy="3352800"/>
          </a:xfrm>
          <a:prstGeom prst="arc">
            <a:avLst>
              <a:gd name="adj1" fmla="val 10064449"/>
              <a:gd name="adj2" fmla="val 14062326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209800" y="2209800"/>
            <a:ext cx="1752600" cy="781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5943600" y="4876800"/>
            <a:ext cx="457200" cy="1143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191250" y="1219200"/>
            <a:ext cx="13716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4716" y="6054579"/>
                <a:ext cx="119872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14:m>
                  <m:oMath xmlns:m="http://schemas.openxmlformats.org/officeDocument/2006/math">
                    <m:r>
                      <a:rPr lang="bn-BD" sz="4000" b="1" i="1" smtClean="0">
                        <a:ln w="11430"/>
                        <a:solidFill>
                          <a:srgbClr val="00206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𝜃</m:t>
                    </m:r>
                    <m:r>
                      <a:rPr lang="bn-BD" sz="4000" b="1" i="1" smtClean="0">
                        <a:ln w="11430"/>
                        <a:solidFill>
                          <a:srgbClr val="00206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4000" b="1" i="1" smtClean="0">
                        <a:ln w="11430"/>
                        <a:solidFill>
                          <a:srgbClr val="00206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কোনের</m:t>
                    </m:r>
                    <m:r>
                      <a:rPr lang="bn-BD" sz="4000" b="1" i="1" smtClean="0">
                        <a:ln w="11430"/>
                        <a:solidFill>
                          <a:srgbClr val="00206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bn-BD" sz="4000" b="1" dirty="0">
                    <a:ln w="11430"/>
                    <a:solidFill>
                      <a:srgbClr val="00206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সন্নিহিত বাহু    </a:t>
                </a:r>
                <a:r>
                  <a:rPr lang="en-US" sz="4000" b="1" dirty="0">
                    <a:ln w="11430"/>
                    <a:solidFill>
                      <a:srgbClr val="00206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BD" sz="4000" b="1" dirty="0">
                    <a:ln w="11430"/>
                    <a:solidFill>
                      <a:srgbClr val="00206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</a:t>
                </a:r>
                <a:endParaRPr lang="en-US" sz="40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16" y="6054579"/>
                <a:ext cx="11987284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95450" y="2990850"/>
                <a:ext cx="2781300" cy="1580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2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ea typeface="Cambria Math"/>
                      </a:rPr>
                      <m:t>𝜃</m:t>
                    </m:r>
                    <m:r>
                      <a:rPr lang="bn-BD" sz="32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32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ea typeface="Cambria Math"/>
                      </a:rPr>
                      <m:t>কোনের</m:t>
                    </m:r>
                    <m:r>
                      <a:rPr lang="bn-BD" sz="32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ea typeface="Cambria Math"/>
                      </a:rPr>
                      <m:t>          </m:t>
                    </m:r>
                  </m:oMath>
                </a14:m>
                <a:r>
                  <a:rPr lang="bn-BD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 বাহু</a:t>
                </a:r>
              </a:p>
              <a:p>
                <a:r>
                  <a:rPr lang="bn-BD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লম্ব</a:t>
                </a:r>
                <a:endPara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2990850"/>
                <a:ext cx="2781300" cy="1580176"/>
              </a:xfrm>
              <a:prstGeom prst="rect">
                <a:avLst/>
              </a:prstGeom>
              <a:blipFill rotWithShape="0">
                <a:blip r:embed="rId3"/>
                <a:stretch>
                  <a:fillRect l="-6140" b="-1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42756" y="2209801"/>
                <a:ext cx="3533340" cy="158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</a:rPr>
                        <m:t>সমকোনের</m:t>
                      </m:r>
                      <m:r>
                        <a:rPr lang="bn-BD" sz="2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</a:rPr>
                        <m:t>  </m:t>
                      </m:r>
                      <m:r>
                        <a:rPr lang="bn-BD" sz="2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</a:rPr>
                        <m:t>বিপরীত</m:t>
                      </m:r>
                      <m:r>
                        <a:rPr lang="bn-BD" sz="2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bn-BD" sz="2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</a:rPr>
                        <m:t>বাহু</m:t>
                      </m:r>
                    </m:oMath>
                  </m:oMathPara>
                </a14:m>
                <a:endPara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endParaRPr lang="bn-BD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r>
                  <a:rPr lang="bn-BD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</a:t>
                </a:r>
                <a:r>
                  <a:rPr lang="bn-BD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অতিভুজ</a:t>
                </a:r>
                <a:endPara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756" y="2209801"/>
                <a:ext cx="3533340" cy="15801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>
            <a:off x="2705100" y="3117538"/>
            <a:ext cx="3124200" cy="3099424"/>
          </a:xfrm>
          <a:prstGeom prst="arc">
            <a:avLst>
              <a:gd name="adj1" fmla="val 15821211"/>
              <a:gd name="adj2" fmla="val 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62849" y="3529454"/>
                <a:ext cx="64193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849" y="3529454"/>
                <a:ext cx="641931" cy="11079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7315201" y="6343651"/>
            <a:ext cx="568613" cy="166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87429" y="435429"/>
            <a:ext cx="193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6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12" grpId="0"/>
      <p:bldP spid="9" grpId="0" animBg="1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0800000" flipV="1">
            <a:off x="1752601" y="6107958"/>
            <a:ext cx="86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</a:p>
        </p:txBody>
      </p:sp>
      <p:sp>
        <p:nvSpPr>
          <p:cNvPr id="6" name="Right Triangle 5"/>
          <p:cNvSpPr/>
          <p:nvPr/>
        </p:nvSpPr>
        <p:spPr>
          <a:xfrm>
            <a:off x="1814637" y="2721863"/>
            <a:ext cx="3581400" cy="3446045"/>
          </a:xfrm>
          <a:prstGeom prst="rt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678678"/>
              </p:ext>
            </p:extLst>
          </p:nvPr>
        </p:nvGraphicFramePr>
        <p:xfrm>
          <a:off x="2755034" y="1080384"/>
          <a:ext cx="660573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006"/>
                <a:gridCol w="2091815"/>
                <a:gridCol w="2201911"/>
              </a:tblGrid>
              <a:tr h="481512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PM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OM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OP</a:t>
                      </a:r>
                      <a:endParaRPr lang="en-US" sz="4400" dirty="0"/>
                    </a:p>
                  </a:txBody>
                  <a:tcPr/>
                </a:tc>
              </a:tr>
              <a:tr h="481512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বিপরীত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বাহু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সন্নিহিত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বাহু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অতিভুজ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 flipH="1">
            <a:off x="1814638" y="1975825"/>
            <a:ext cx="4041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14468" y="478206"/>
            <a:ext cx="4862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বাহুর দৈর্ঘ্য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600" y="5791201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</a:t>
            </a:r>
          </a:p>
        </p:txBody>
      </p:sp>
      <p:sp>
        <p:nvSpPr>
          <p:cNvPr id="2" name="Arc 1"/>
          <p:cNvSpPr/>
          <p:nvPr/>
        </p:nvSpPr>
        <p:spPr>
          <a:xfrm>
            <a:off x="3855474" y="5011003"/>
            <a:ext cx="2362200" cy="2576057"/>
          </a:xfrm>
          <a:prstGeom prst="arc">
            <a:avLst>
              <a:gd name="adj1" fmla="val 10217282"/>
              <a:gd name="adj2" fmla="val 1539121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95750" y="5338517"/>
                <a:ext cx="6596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noFill/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4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50" y="5338517"/>
                <a:ext cx="659668" cy="7694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739086" y="478206"/>
            <a:ext cx="2002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0" grpId="0"/>
      <p:bldP spid="3" grpId="0"/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615911"/>
                  </p:ext>
                </p:extLst>
              </p:nvPr>
            </p:nvGraphicFramePr>
            <p:xfrm>
              <a:off x="88900" y="2787373"/>
              <a:ext cx="12103101" cy="35993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8802"/>
                    <a:gridCol w="2088802"/>
                    <a:gridCol w="2088802"/>
                    <a:gridCol w="2088802"/>
                    <a:gridCol w="2088802"/>
                    <a:gridCol w="1659091"/>
                  </a:tblGrid>
                  <a:tr h="17894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বিপরীত</m:t>
                                    </m:r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বাহু</m:t>
                                    </m:r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a:rPr lang="bn-BD" sz="3200" b="1" i="1" smtClean="0">
                                        <a:latin typeface="Cambria Math"/>
                                      </a:rPr>
                                      <m:t>অতিভুজ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সন্নিহিত</m:t>
                                    </m:r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বাহু</m:t>
                                    </m:r>
                                  </m:num>
                                  <m:den>
                                    <m:r>
                                      <a:rPr lang="bn-BD" sz="3200" b="1" i="1" smtClean="0">
                                        <a:latin typeface="Cambria Math"/>
                                      </a:rPr>
                                      <m:t>অতিভুজ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bn-BD" sz="4000" b="1" i="1" smtClean="0">
                                        <a:latin typeface="Cambria Math"/>
                                      </a:rPr>
                                      <m:t>লম্ব</m:t>
                                    </m:r>
                                  </m:num>
                                  <m:den>
                                    <m:r>
                                      <a:rPr lang="bn-BD" sz="4000" b="1" i="1" smtClean="0">
                                        <a:latin typeface="Cambria Math"/>
                                      </a:rPr>
                                      <m:t>ভুমি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bn-BD" sz="3200" b="1" i="1" smtClean="0">
                                        <a:latin typeface="Cambria Math"/>
                                      </a:rPr>
                                      <m:t>ভুমি</m:t>
                                    </m:r>
                                  </m:num>
                                  <m:den>
                                    <m:r>
                                      <a:rPr lang="bn-BD" sz="3200" b="1" i="1" smtClean="0">
                                        <a:latin typeface="Cambria Math"/>
                                      </a:rPr>
                                      <m:t>অতিভুজ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bn-BD" sz="3200" b="1" i="1" smtClean="0">
                                        <a:latin typeface="Cambria Math"/>
                                      </a:rPr>
                                      <m:t>অতিভুজ</m:t>
                                    </m:r>
                                  </m:num>
                                  <m:den>
                                    <m:r>
                                      <a:rPr lang="bn-BD" sz="3200" b="1" i="1" smtClean="0">
                                        <a:latin typeface="Cambria Math"/>
                                      </a:rPr>
                                      <m:t>ভুমি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bn-BD" sz="3200" b="1" i="1" smtClean="0">
                                        <a:latin typeface="Cambria Math"/>
                                      </a:rPr>
                                      <m:t>অতিভুজ</m:t>
                                    </m:r>
                                  </m:num>
                                  <m:den>
                                    <m:r>
                                      <a:rPr lang="bn-BD" sz="3200" b="1" i="1" smtClean="0">
                                        <a:latin typeface="Cambria Math"/>
                                      </a:rPr>
                                      <m:t>লম্ব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</a:tr>
                  <a:tr h="180993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0" i="1" smtClean="0">
                                        <a:latin typeface="Cambria Math"/>
                                      </a:rPr>
                                      <m:t>𝑃𝑀</m:t>
                                    </m:r>
                                  </m:num>
                                  <m:den>
                                    <m:r>
                                      <a:rPr lang="en-US" sz="4800" b="0" i="1" smtClean="0">
                                        <a:latin typeface="Cambria Math"/>
                                      </a:rPr>
                                      <m:t>𝑂𝑃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𝑂𝑀</m:t>
                                    </m:r>
                                  </m:num>
                                  <m:den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𝑂𝑃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𝑃𝑀</m:t>
                                    </m:r>
                                  </m:num>
                                  <m:den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𝑂𝑀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𝑂𝑀</m:t>
                                    </m:r>
                                  </m:num>
                                  <m:den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𝑂𝑃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𝑂𝑃</m:t>
                                    </m:r>
                                  </m:num>
                                  <m:den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𝑂𝑀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𝑂𝑃</m:t>
                                    </m:r>
                                  </m:num>
                                  <m:den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𝑃𝑀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615911"/>
                  </p:ext>
                </p:extLst>
              </p:nvPr>
            </p:nvGraphicFramePr>
            <p:xfrm>
              <a:off x="88900" y="2787373"/>
              <a:ext cx="12103101" cy="35993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8802"/>
                    <a:gridCol w="2088802"/>
                    <a:gridCol w="2088802"/>
                    <a:gridCol w="2088802"/>
                    <a:gridCol w="2088802"/>
                    <a:gridCol w="1659091"/>
                  </a:tblGrid>
                  <a:tr h="17894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92" t="-340" r="-480466" b="-101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92" t="-340" r="-380466" b="-101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92" t="-340" r="-280466" b="-101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292" t="-340" r="-180466" b="-101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0292" t="-340" r="-80466" b="-101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30882" t="-340" r="-1471" b="-101701"/>
                          </a:stretch>
                        </a:blipFill>
                      </a:tcPr>
                    </a:tc>
                  </a:tr>
                  <a:tr h="18099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92" t="-99327" r="-480466" b="-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92" t="-99327" r="-380466" b="-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92" t="-99327" r="-280466" b="-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292" t="-99327" r="-180466" b="-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0292" t="-99327" r="-80466" b="-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30882" t="-99327" r="-1471" b="-6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Right Triangle 1"/>
          <p:cNvSpPr/>
          <p:nvPr/>
        </p:nvSpPr>
        <p:spPr>
          <a:xfrm>
            <a:off x="4343400" y="403085"/>
            <a:ext cx="2438400" cy="1676400"/>
          </a:xfrm>
          <a:prstGeom prst="rt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9500" y="421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00450" y="1494711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1422974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38400" y="2141042"/>
                <a:ext cx="7848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bn-BD" sz="36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অনুপাত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BD" sz="3600" b="1" i="1">
                            <a:ln w="11430"/>
                            <a:gradFill>
                              <a:gsLst>
                                <a:gs pos="0">
                                  <a:schemeClr val="accent2">
                                    <a:tint val="70000"/>
                                    <a:satMod val="245000"/>
                                  </a:schemeClr>
                                </a:gs>
                                <a:gs pos="75000">
                                  <a:schemeClr val="accent2">
                                    <a:tint val="90000"/>
                                    <a:shade val="60000"/>
                                    <a:satMod val="240000"/>
                                  </a:schemeClr>
                                </a:gs>
                                <a:gs pos="100000">
                                  <a:schemeClr val="accent2">
                                    <a:tint val="100000"/>
                                    <a:shade val="50000"/>
                                    <a:satMod val="24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n-BD" sz="3600" b="1" i="1">
                            <a:ln w="11430"/>
                            <a:gradFill>
                              <a:gsLst>
                                <a:gs pos="0">
                                  <a:schemeClr val="accent2">
                                    <a:tint val="70000"/>
                                    <a:satMod val="245000"/>
                                  </a:schemeClr>
                                </a:gs>
                                <a:gs pos="75000">
                                  <a:schemeClr val="accent2">
                                    <a:tint val="90000"/>
                                    <a:shade val="60000"/>
                                    <a:satMod val="240000"/>
                                  </a:schemeClr>
                                </a:gs>
                                <a:gs pos="100000">
                                  <a:schemeClr val="accent2">
                                    <a:tint val="100000"/>
                                    <a:shade val="50000"/>
                                    <a:satMod val="24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কোনের</m:t>
                        </m:r>
                        <m:r>
                          <a:rPr lang="bn-BD" sz="3600" b="1" i="1">
                            <a:ln w="11430"/>
                            <a:gradFill>
                              <a:gsLst>
                                <a:gs pos="0">
                                  <a:schemeClr val="accent2">
                                    <a:tint val="70000"/>
                                    <a:satMod val="245000"/>
                                  </a:schemeClr>
                                </a:gs>
                                <a:gs pos="75000">
                                  <a:schemeClr val="accent2">
                                    <a:tint val="90000"/>
                                    <a:shade val="60000"/>
                                    <a:satMod val="240000"/>
                                  </a:schemeClr>
                                </a:gs>
                                <a:gs pos="100000">
                                  <a:schemeClr val="accent2">
                                    <a:tint val="100000"/>
                                    <a:shade val="50000"/>
                                    <a:satMod val="24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bn-BD" sz="3600" b="1" i="1">
                            <a:ln w="11430"/>
                            <a:gradFill>
                              <a:gsLst>
                                <a:gs pos="0">
                                  <a:schemeClr val="accent2">
                                    <a:tint val="70000"/>
                                    <a:satMod val="245000"/>
                                  </a:schemeClr>
                                </a:gs>
                                <a:gs pos="75000">
                                  <a:schemeClr val="accent2">
                                    <a:tint val="90000"/>
                                    <a:shade val="60000"/>
                                    <a:satMod val="240000"/>
                                  </a:schemeClr>
                                </a:gs>
                                <a:gs pos="100000">
                                  <a:schemeClr val="accent2">
                                    <a:tint val="100000"/>
                                    <a:shade val="50000"/>
                                    <a:satMod val="24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সাপেক্ষ</m:t>
                        </m:r>
                      </m:e>
                    </m:d>
                  </m:oMath>
                </a14:m>
                <a:endParaRPr lang="en-US" sz="3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141042"/>
                <a:ext cx="7848600" cy="646331"/>
              </a:xfrm>
              <a:prstGeom prst="rect">
                <a:avLst/>
              </a:prstGeom>
              <a:blipFill rotWithShape="0">
                <a:blip r:embed="rId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/>
          <p:cNvSpPr/>
          <p:nvPr/>
        </p:nvSpPr>
        <p:spPr>
          <a:xfrm>
            <a:off x="5562600" y="512042"/>
            <a:ext cx="3657600" cy="3606969"/>
          </a:xfrm>
          <a:prstGeom prst="arc">
            <a:avLst>
              <a:gd name="adj1" fmla="val 10874410"/>
              <a:gd name="adj2" fmla="val 12901284"/>
            </a:avLst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62601" y="1422974"/>
                <a:ext cx="702821" cy="830997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4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1" y="1422974"/>
                <a:ext cx="702821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287000" y="246743"/>
            <a:ext cx="170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26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9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926633"/>
                  </p:ext>
                </p:extLst>
              </p:nvPr>
            </p:nvGraphicFramePr>
            <p:xfrm>
              <a:off x="6324600" y="1361540"/>
              <a:ext cx="4572000" cy="52315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0"/>
                  </a:tblGrid>
                  <a:tr h="23104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6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6600" b="1" i="1" smtClean="0">
                                        <a:latin typeface="Cambria Math" panose="02040503050406030204" pitchFamily="18" charset="0"/>
                                      </a:rPr>
                                      <m:t>বিপরীত</m:t>
                                    </m:r>
                                    <m:r>
                                      <a:rPr lang="en-US" sz="660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6600" b="1" i="1" smtClean="0">
                                        <a:latin typeface="Cambria Math" panose="02040503050406030204" pitchFamily="18" charset="0"/>
                                      </a:rPr>
                                      <m:t>বাহু</m:t>
                                    </m:r>
                                  </m:num>
                                  <m:den>
                                    <m:r>
                                      <a:rPr lang="bn-BD" sz="6600" b="1" i="1" smtClean="0">
                                        <a:latin typeface="Cambria Math"/>
                                      </a:rPr>
                                      <m:t>অতিভুজ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</a:tr>
                  <a:tr h="23964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8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8800" b="0" i="1" smtClean="0">
                                        <a:latin typeface="Cambria Math"/>
                                      </a:rPr>
                                      <m:t>𝑃𝑀</m:t>
                                    </m:r>
                                  </m:num>
                                  <m:den>
                                    <m:r>
                                      <a:rPr lang="en-US" sz="8800" b="0" i="1" smtClean="0">
                                        <a:latin typeface="Cambria Math"/>
                                      </a:rPr>
                                      <m:t>𝑂𝑃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926633"/>
                  </p:ext>
                </p:extLst>
              </p:nvPr>
            </p:nvGraphicFramePr>
            <p:xfrm>
              <a:off x="6324600" y="1361540"/>
              <a:ext cx="4572000" cy="52315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000"/>
                  </a:tblGrid>
                  <a:tr h="26288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3" t="-231" r="-533" b="-99306"/>
                          </a:stretch>
                        </a:blipFill>
                      </a:tcPr>
                    </a:tc>
                  </a:tr>
                  <a:tr h="26026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3" t="-101405" r="-533" b="-46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29400" y="1"/>
                <a:ext cx="37338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8000" b="1" i="1">
                              <a:ln w="11430"/>
                              <a:gradFill>
                                <a:gsLst>
                                  <a:gs pos="0">
                                    <a:schemeClr val="accent2">
                                      <a:tint val="70000"/>
                                      <a:satMod val="245000"/>
                                    </a:schemeClr>
                                  </a:gs>
                                  <a:gs pos="75000">
                                    <a:schemeClr val="accent2">
                                      <a:tint val="90000"/>
                                      <a:shade val="60000"/>
                                      <a:satMod val="240000"/>
                                    </a:schemeClr>
                                  </a:gs>
                                  <a:gs pos="100000">
                                    <a:schemeClr val="accent2">
                                      <a:tint val="100000"/>
                                      <a:shade val="50000"/>
                                      <a:satMod val="24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8000" b="1">
                              <a:ln w="11430"/>
                              <a:gradFill>
                                <a:gsLst>
                                  <a:gs pos="0">
                                    <a:schemeClr val="accent2">
                                      <a:tint val="70000"/>
                                      <a:satMod val="245000"/>
                                    </a:schemeClr>
                                  </a:gs>
                                  <a:gs pos="75000">
                                    <a:schemeClr val="accent2">
                                      <a:tint val="90000"/>
                                      <a:shade val="60000"/>
                                      <a:satMod val="240000"/>
                                    </a:schemeClr>
                                  </a:gs>
                                  <a:gs pos="100000">
                                    <a:schemeClr val="accent2">
                                      <a:tint val="100000"/>
                                      <a:shade val="50000"/>
                                      <a:satMod val="24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8000" b="1" i="1">
                              <a:ln w="11430"/>
                              <a:gradFill>
                                <a:gsLst>
                                  <a:gs pos="0">
                                    <a:schemeClr val="accent2">
                                      <a:tint val="70000"/>
                                      <a:satMod val="245000"/>
                                    </a:schemeClr>
                                  </a:gs>
                                  <a:gs pos="75000">
                                    <a:schemeClr val="accent2">
                                      <a:tint val="90000"/>
                                      <a:shade val="60000"/>
                                      <a:satMod val="240000"/>
                                    </a:schemeClr>
                                  </a:gs>
                                  <a:gs pos="100000">
                                    <a:schemeClr val="accent2">
                                      <a:tint val="100000"/>
                                      <a:shade val="50000"/>
                                      <a:satMod val="24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8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"/>
                <a:ext cx="3733800" cy="13234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/>
          <p:cNvSpPr/>
          <p:nvPr/>
        </p:nvSpPr>
        <p:spPr>
          <a:xfrm>
            <a:off x="221348" y="661720"/>
            <a:ext cx="2514600" cy="2514600"/>
          </a:xfrm>
          <a:prstGeom prst="rt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900" y="-126999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140333"/>
            <a:ext cx="10033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2450198" y="2955667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78648" y="2260600"/>
                <a:ext cx="897169" cy="1107996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6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648" y="2260600"/>
                <a:ext cx="897169" cy="11079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>
            <a:off x="849096" y="1646858"/>
            <a:ext cx="4038600" cy="4038600"/>
          </a:xfrm>
          <a:prstGeom prst="arc">
            <a:avLst>
              <a:gd name="adj1" fmla="val 11366830"/>
              <a:gd name="adj2" fmla="val 14104979"/>
            </a:avLst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8299" y="4699000"/>
                <a:ext cx="20075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4699000"/>
                <a:ext cx="2007517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9091" t="-16038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75816" y="4381500"/>
                <a:ext cx="1472284" cy="1133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𝐶𝑜𝑠𝑒𝑐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816" y="4381500"/>
                <a:ext cx="1472284" cy="1133324"/>
              </a:xfrm>
              <a:prstGeom prst="rect">
                <a:avLst/>
              </a:prstGeom>
              <a:blipFill rotWithShape="0">
                <a:blip r:embed="rId6"/>
                <a:stretch>
                  <a:fillRect r="-11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440798" y="333829"/>
            <a:ext cx="2002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3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8900" y="5177635"/>
                <a:ext cx="3634969" cy="1015663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 spc="50" smtClean="0">
                              <a:ln w="11430"/>
                              <a:solidFill>
                                <a:srgbClr val="002060"/>
                              </a:soli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000" b="1" spc="50">
                              <a:ln w="11430"/>
                              <a:solidFill>
                                <a:srgbClr val="002060"/>
                              </a:soli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cosec</m:t>
                          </m:r>
                        </m:fName>
                        <m:e>
                          <m:r>
                            <a:rPr lang="en-US" sz="6000" b="1" i="1" spc="50">
                              <a:ln w="11430"/>
                              <a:solidFill>
                                <a:srgbClr val="002060"/>
                              </a:soli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6000" b="1" i="1" spc="50">
                              <a:ln w="11430"/>
                              <a:solidFill>
                                <a:srgbClr val="002060"/>
                              </a:soli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0" y="5177635"/>
                <a:ext cx="3634969" cy="10156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79395" y="4642355"/>
                <a:ext cx="1965731" cy="1826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pc="50" smtClean="0">
                              <a:ln w="11430"/>
                              <a:solidFill>
                                <a:srgbClr val="002060"/>
                              </a:soli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pc="50">
                              <a:ln w="11430"/>
                              <a:solidFill>
                                <a:srgbClr val="002060"/>
                              </a:soli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b="1" i="1" spc="50">
                                  <a:ln w="11430"/>
                                  <a:solidFill>
                                    <a:srgbClr val="002060"/>
                                  </a:solidFill>
                                  <a:effectLst>
                                    <a:outerShdw blurRad="76200" dist="50800" dir="5400000" algn="tl" rotWithShape="0">
                                      <a:srgbClr val="000000">
                                        <a:alpha val="65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6000" b="1" spc="50">
                                  <a:ln w="11430"/>
                                  <a:solidFill>
                                    <a:srgbClr val="002060"/>
                                  </a:solidFill>
                                  <a:effectLst>
                                    <a:outerShdw blurRad="76200" dist="50800" dir="5400000" algn="tl" rotWithShape="0">
                                      <a:srgbClr val="000000">
                                        <a:alpha val="65000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6000" b="1" i="1" spc="50">
                                  <a:ln w="11430"/>
                                  <a:solidFill>
                                    <a:srgbClr val="002060"/>
                                  </a:solidFill>
                                  <a:effectLst>
                                    <a:outerShdw blurRad="76200" dist="50800" dir="5400000" algn="tl" rotWithShape="0">
                                      <a:srgbClr val="000000">
                                        <a:alpha val="65000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395" y="4642355"/>
                <a:ext cx="1965731" cy="1826975"/>
              </a:xfrm>
              <a:prstGeom prst="rect">
                <a:avLst/>
              </a:prstGeom>
              <a:blipFill rotWithShape="0">
                <a:blip r:embed="rId3"/>
                <a:stretch>
                  <a:fillRect b="-9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/>
          <p:cNvSpPr/>
          <p:nvPr/>
        </p:nvSpPr>
        <p:spPr>
          <a:xfrm>
            <a:off x="228600" y="1173125"/>
            <a:ext cx="2514600" cy="2514600"/>
          </a:xfrm>
          <a:prstGeom prst="rt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18495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74289" y="3480889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4100" y="3442026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697359" y="2827592"/>
                <a:ext cx="87248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cap="all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6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359" y="2827592"/>
                <a:ext cx="872482" cy="1015663"/>
              </a:xfrm>
              <a:prstGeom prst="rect">
                <a:avLst/>
              </a:prstGeom>
              <a:blipFill rotWithShape="0">
                <a:blip r:embed="rId4"/>
                <a:stretch>
                  <a:fillRect b="-30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>
            <a:off x="1162051" y="1962151"/>
            <a:ext cx="4038600" cy="4038600"/>
          </a:xfrm>
          <a:prstGeom prst="arc">
            <a:avLst>
              <a:gd name="adj1" fmla="val 11366830"/>
              <a:gd name="adj2" fmla="val 14104979"/>
            </a:avLst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00554" y="504975"/>
                <a:ext cx="4038600" cy="125662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Cosec</a:t>
                </a:r>
                <a:r>
                  <a:rPr lang="az-Cyrl-AZ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Ѳ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অতিভূজ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বিপরীত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বাহু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554" y="504975"/>
                <a:ext cx="4038600" cy="1256626"/>
              </a:xfrm>
              <a:prstGeom prst="rect">
                <a:avLst/>
              </a:prstGeom>
              <a:blipFill rotWithShape="0">
                <a:blip r:embed="rId5"/>
                <a:stretch>
                  <a:fillRect l="-3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99454" y="618195"/>
                <a:ext cx="1358900" cy="96686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𝑂𝑃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𝑃𝑀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454" y="618195"/>
                <a:ext cx="1358900" cy="966868"/>
              </a:xfrm>
              <a:prstGeom prst="rect">
                <a:avLst/>
              </a:prstGeom>
              <a:blipFill rotWithShape="0">
                <a:blip r:embed="rId6"/>
                <a:stretch>
                  <a:fillRect l="-15111" b="-10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421257" y="504975"/>
            <a:ext cx="132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257102"/>
                  </p:ext>
                </p:extLst>
              </p:nvPr>
            </p:nvGraphicFramePr>
            <p:xfrm>
              <a:off x="4724400" y="1752600"/>
              <a:ext cx="5943600" cy="50180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43600"/>
                  </a:tblGrid>
                  <a:tr h="243148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6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bn-BD" sz="6600" b="1" i="1" smtClean="0">
                                        <a:latin typeface="Cambria Math"/>
                                      </a:rPr>
                                      <m:t>অতিভুজ</m:t>
                                    </m:r>
                                  </m:num>
                                  <m:den>
                                    <m:r>
                                      <a:rPr lang="en-US" sz="6600" b="1" i="1" smtClean="0">
                                        <a:latin typeface="Cambria Math" panose="02040503050406030204" pitchFamily="18" charset="0"/>
                                      </a:rPr>
                                      <m:t>সন্নিহিত</m:t>
                                    </m:r>
                                    <m:r>
                                      <a:rPr lang="en-US" sz="660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6600" b="1" i="1" smtClean="0">
                                        <a:latin typeface="Cambria Math" panose="02040503050406030204" pitchFamily="18" charset="0"/>
                                      </a:rPr>
                                      <m:t>বাহু</m:t>
                                    </m:r>
                                    <m:r>
                                      <a:rPr lang="en-US" sz="660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24453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8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8000" b="0" i="1" smtClean="0">
                                        <a:latin typeface="Cambria Math"/>
                                      </a:rPr>
                                      <m:t>𝑂𝑃</m:t>
                                    </m:r>
                                  </m:num>
                                  <m:den>
                                    <m:r>
                                      <a:rPr lang="en-US" sz="8000" b="0" i="1" smtClean="0">
                                        <a:latin typeface="Cambria Math"/>
                                      </a:rPr>
                                      <m:t>𝑂𝑀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257102"/>
                  </p:ext>
                </p:extLst>
              </p:nvPr>
            </p:nvGraphicFramePr>
            <p:xfrm>
              <a:off x="4724400" y="1752600"/>
              <a:ext cx="5943600" cy="50180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43600"/>
                  </a:tblGrid>
                  <a:tr h="25727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5" t="-237" r="-513" b="-95735"/>
                          </a:stretch>
                        </a:blipFill>
                      </a:tcPr>
                    </a:tc>
                  </a:tr>
                  <a:tr h="24453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5" t="-105224" r="-513" b="-49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81800" y="38100"/>
                <a:ext cx="3657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96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960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</a:rPr>
                            <m:t>sec</m:t>
                          </m:r>
                        </m:fName>
                        <m:e>
                          <m:r>
                            <a:rPr lang="en-US" sz="96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8100"/>
                <a:ext cx="3657600" cy="1569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/>
          <p:cNvSpPr/>
          <p:nvPr/>
        </p:nvSpPr>
        <p:spPr>
          <a:xfrm>
            <a:off x="533401" y="946150"/>
            <a:ext cx="2514600" cy="2514600"/>
          </a:xfrm>
          <a:prstGeom prst="rt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81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447713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1301" y="3250516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866900" y="2524547"/>
                <a:ext cx="832407" cy="1015663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6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2524547"/>
                <a:ext cx="832407" cy="10156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>
            <a:off x="1447800" y="1936245"/>
            <a:ext cx="4038600" cy="4038600"/>
          </a:xfrm>
          <a:prstGeom prst="arc">
            <a:avLst>
              <a:gd name="adj1" fmla="val 11366830"/>
              <a:gd name="adj2" fmla="val 14104979"/>
            </a:avLst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4800" y="5257800"/>
                <a:ext cx="2286000" cy="98488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</a:t>
                </a:r>
                <a14:m>
                  <m:oMath xmlns:m="http://schemas.openxmlformats.org/officeDocument/2006/math">
                    <m:r>
                      <a:rPr lang="en-US" sz="4000" b="1" i="1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4000" b="1" i="1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</a:rPr>
                      <m:t>= </m:t>
                    </m:r>
                  </m:oMath>
                </a14:m>
                <a:endParaRPr lang="en-US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257800"/>
                <a:ext cx="2286000" cy="984885"/>
              </a:xfrm>
              <a:prstGeom prst="rect">
                <a:avLst/>
              </a:prstGeom>
              <a:blipFill rotWithShape="0">
                <a:blip r:embed="rId5"/>
                <a:stretch>
                  <a:fillRect l="-9019" t="-9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90800" y="5026076"/>
                <a:ext cx="1422400" cy="136466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𝐶𝑜𝑠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026076"/>
                <a:ext cx="1422400" cy="13646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590800" y="0"/>
            <a:ext cx="2431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4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4691193"/>
                  </p:ext>
                </p:extLst>
              </p:nvPr>
            </p:nvGraphicFramePr>
            <p:xfrm>
              <a:off x="5848350" y="1861424"/>
              <a:ext cx="4800600" cy="47724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00600"/>
                  </a:tblGrid>
                  <a:tr h="227299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6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6000" b="1" i="1" smtClean="0">
                                        <a:latin typeface="Cambria Math" panose="02040503050406030204" pitchFamily="18" charset="0"/>
                                      </a:rPr>
                                      <m:t>বিপরীত</m:t>
                                    </m:r>
                                    <m:r>
                                      <a:rPr lang="en-US" sz="600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6000" b="1" i="1" smtClean="0">
                                        <a:latin typeface="Cambria Math" panose="02040503050406030204" pitchFamily="18" charset="0"/>
                                      </a:rPr>
                                      <m:t>বাহু</m:t>
                                    </m:r>
                                    <m:r>
                                      <a:rPr lang="en-US" sz="600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a:rPr lang="en-US" sz="6000" b="1" i="1" smtClean="0">
                                        <a:latin typeface="Cambria Math" panose="02040503050406030204" pitchFamily="18" charset="0"/>
                                      </a:rPr>
                                      <m:t>সন্নিহিত</m:t>
                                    </m:r>
                                    <m:r>
                                      <a:rPr lang="en-US" sz="600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6000" b="1" i="1" smtClean="0">
                                        <a:latin typeface="Cambria Math" panose="02040503050406030204" pitchFamily="18" charset="0"/>
                                      </a:rPr>
                                      <m:t>বাহু</m:t>
                                    </m:r>
                                    <m:r>
                                      <a:rPr lang="en-US" sz="600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</a:tr>
                  <a:tr h="22990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8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8000" b="0" i="1" smtClean="0">
                                        <a:latin typeface="Cambria Math"/>
                                      </a:rPr>
                                      <m:t>𝑃𝑀</m:t>
                                    </m:r>
                                  </m:num>
                                  <m:den>
                                    <m:r>
                                      <a:rPr lang="en-US" sz="8000" b="0" i="1" smtClean="0">
                                        <a:latin typeface="Cambria Math"/>
                                      </a:rPr>
                                      <m:t>𝑂𝑀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4691193"/>
                  </p:ext>
                </p:extLst>
              </p:nvPr>
            </p:nvGraphicFramePr>
            <p:xfrm>
              <a:off x="5848350" y="1861424"/>
              <a:ext cx="4800600" cy="47724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00600"/>
                  </a:tblGrid>
                  <a:tr h="23980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27" t="-254" r="-635" b="-99492"/>
                          </a:stretch>
                        </a:blipFill>
                      </a:tcPr>
                    </a:tc>
                  </a:tr>
                  <a:tr h="23744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27" t="-101282" r="-635" b="-51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57950" y="18425"/>
                <a:ext cx="4191000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15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150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sz="115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18425"/>
                <a:ext cx="4191000" cy="18620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/>
          <p:cNvSpPr/>
          <p:nvPr/>
        </p:nvSpPr>
        <p:spPr>
          <a:xfrm>
            <a:off x="222808" y="949449"/>
            <a:ext cx="2514600" cy="2514600"/>
          </a:xfrm>
          <a:prstGeom prst="rt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900" y="-66214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4841" y="3464049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1205" y="3266851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90652" y="2448386"/>
                <a:ext cx="832407" cy="1015663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6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2" y="2448386"/>
                <a:ext cx="832407" cy="10156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>
            <a:off x="1063905" y="1952580"/>
            <a:ext cx="4038600" cy="4038600"/>
          </a:xfrm>
          <a:prstGeom prst="arc">
            <a:avLst>
              <a:gd name="adj1" fmla="val 11366830"/>
              <a:gd name="adj2" fmla="val 14104979"/>
            </a:avLst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5600" y="4991100"/>
                <a:ext cx="1638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4991100"/>
                <a:ext cx="1638300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1152" t="-16038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21205" y="4800600"/>
                <a:ext cx="1768195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𝐶𝑜𝑡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205" y="4800600"/>
                <a:ext cx="1768195" cy="10177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975429" y="203200"/>
            <a:ext cx="2127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8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5844020"/>
                  </p:ext>
                </p:extLst>
              </p:nvPr>
            </p:nvGraphicFramePr>
            <p:xfrm>
              <a:off x="6172200" y="254001"/>
              <a:ext cx="4495800" cy="46972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95800"/>
                  </a:tblGrid>
                  <a:tr h="2159347">
                    <a:tc>
                      <a:txBody>
                        <a:bodyPr/>
                        <a:lstStyle/>
                        <a:p>
                          <a:r>
                            <a:rPr lang="en-US" sz="4400" dirty="0" smtClean="0"/>
                            <a:t> </a:t>
                          </a:r>
                          <a:r>
                            <a:rPr lang="en-US" sz="4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Cot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𝜽</m:t>
                              </m:r>
                            </m:oMath>
                          </a14:m>
                          <a:r>
                            <a:rPr lang="en-US" sz="4400" dirty="0" smtClean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সন্নিহিত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বাহু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বিপরীত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বাহু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</a:tr>
                  <a:tr h="218405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8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8000" b="0" i="1" smtClean="0">
                                        <a:latin typeface="Cambria Math"/>
                                      </a:rPr>
                                      <m:t>𝑂𝑀</m:t>
                                    </m:r>
                                  </m:num>
                                  <m:den>
                                    <m:r>
                                      <a:rPr lang="en-US" sz="8000" b="0" i="1" smtClean="0">
                                        <a:latin typeface="Cambria Math"/>
                                      </a:rPr>
                                      <m:t>𝑃𝑀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5844020"/>
                  </p:ext>
                </p:extLst>
              </p:nvPr>
            </p:nvGraphicFramePr>
            <p:xfrm>
              <a:off x="6172200" y="254001"/>
              <a:ext cx="4495800" cy="46972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95800"/>
                  </a:tblGrid>
                  <a:tr h="23233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6" t="-4974" r="-678" b="-102618"/>
                          </a:stretch>
                        </a:blipFill>
                      </a:tcPr>
                    </a:tc>
                  </a:tr>
                  <a:tr h="2373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6" t="-102821" r="-678" b="-51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ight Triangle 3"/>
          <p:cNvSpPr/>
          <p:nvPr/>
        </p:nvSpPr>
        <p:spPr>
          <a:xfrm>
            <a:off x="159432" y="1212681"/>
            <a:ext cx="2514600" cy="2514600"/>
          </a:xfrm>
          <a:prstGeom prst="rt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724196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8164" y="3434833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09937" y="2708533"/>
                <a:ext cx="845231" cy="1015663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pc="5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937" y="2708533"/>
                <a:ext cx="845231" cy="10156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>
            <a:off x="990600" y="2212727"/>
            <a:ext cx="4038600" cy="4038600"/>
          </a:xfrm>
          <a:prstGeom prst="arc">
            <a:avLst>
              <a:gd name="adj1" fmla="val 11366830"/>
              <a:gd name="adj2" fmla="val 14104979"/>
            </a:avLst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4400" y="5257800"/>
                <a:ext cx="17596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Cot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257800"/>
                <a:ext cx="1759632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0381" t="-8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22600" y="4991100"/>
                <a:ext cx="19050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𝑇𝑎𝑛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00" y="4991100"/>
                <a:ext cx="1905000" cy="113306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355168" y="304800"/>
            <a:ext cx="2187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8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0" y="76201"/>
                <a:ext cx="8953500" cy="4582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sz="4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4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=  </m:t>
                          </m:r>
                          <m:f>
                            <m:fPr>
                              <m:ctrlPr>
                                <a:rPr lang="bn-BD" sz="44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bn-BD" sz="44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লম্ব</m:t>
                              </m:r>
                            </m:num>
                            <m:den>
                              <m:r>
                                <a:rPr lang="bn-BD" sz="44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ভুমি</m:t>
                              </m:r>
                            </m:den>
                          </m:f>
                          <m:r>
                            <a:rPr lang="bn-BD" sz="4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=  </m:t>
                          </m:r>
                          <m:f>
                            <m:fPr>
                              <m:ctrlPr>
                                <a:rPr lang="en-US" sz="44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4400" i="1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বিপরীত</m:t>
                                  </m:r>
                                  <m:r>
                                    <a:rPr lang="en-US" sz="4400" b="0" i="1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4400" b="0" i="1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বাহু</m:t>
                                  </m:r>
                                  <m:r>
                                    <a:rPr lang="en-US" sz="4400" b="0" i="1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bn-BD" sz="4400" i="1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অতিভুজ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sz="4400" i="1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bn-BD" sz="4400" i="1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ভুমি</m:t>
                                  </m:r>
                                </m:num>
                                <m:den>
                                  <m:r>
                                    <a:rPr lang="bn-BD" sz="4400" i="1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অতিভুজ</m:t>
                                  </m:r>
                                </m:den>
                              </m:f>
                            </m:den>
                          </m:f>
                        </m:e>
                      </m:func>
                      <m:r>
                        <a:rPr lang="en-US" sz="4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40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44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40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44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76201"/>
                <a:ext cx="8953500" cy="4582793"/>
              </a:xfrm>
              <a:prstGeom prst="rect">
                <a:avLst/>
              </a:prstGeom>
              <a:blipFill rotWithShape="0">
                <a:blip r:embed="rId2"/>
                <a:stretch>
                  <a:fillRect b="-3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4000" y="3487135"/>
                <a:ext cx="8931804" cy="3389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pc="50" smtClean="0">
                              <a:ln w="11430"/>
                              <a:solidFill>
                                <a:srgbClr val="002060"/>
                              </a:soli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1" spc="50">
                              <a:ln w="11430"/>
                              <a:solidFill>
                                <a:srgbClr val="002060"/>
                              </a:soli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US" sz="4800" b="1" i="1" spc="50">
                              <a:ln w="11430"/>
                              <a:solidFill>
                                <a:srgbClr val="002060"/>
                              </a:soli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4800" b="1" i="1" spc="50">
                              <a:ln w="11430"/>
                              <a:solidFill>
                                <a:srgbClr val="002060"/>
                              </a:soli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800" b="1" i="1" spc="50">
                                  <a:ln w="11430"/>
                                  <a:solidFill>
                                    <a:srgbClr val="002060"/>
                                  </a:solidFill>
                                  <a:effectLst>
                                    <a:outerShdw blurRad="76200" dist="50800" dir="5400000" algn="tl" rotWithShape="0">
                                      <a:srgbClr val="000000">
                                        <a:alpha val="65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bn-BD" sz="4800" b="1" i="1" spc="50">
                                  <a:ln w="11430"/>
                                  <a:solidFill>
                                    <a:srgbClr val="002060"/>
                                  </a:solidFill>
                                  <a:effectLst>
                                    <a:outerShdw blurRad="76200" dist="50800" dir="5400000" algn="tl" rotWithShape="0">
                                      <a:srgbClr val="000000">
                                        <a:alpha val="65000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ভুমি</m:t>
                              </m:r>
                            </m:num>
                            <m:den>
                              <m:r>
                                <a:rPr lang="bn-BD" sz="4800" b="1" i="1" spc="50">
                                  <a:ln w="11430"/>
                                  <a:solidFill>
                                    <a:srgbClr val="002060"/>
                                  </a:solidFill>
                                  <a:effectLst>
                                    <a:outerShdw blurRad="76200" dist="50800" dir="5400000" algn="tl" rotWithShape="0">
                                      <a:srgbClr val="000000">
                                        <a:alpha val="65000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লম্ব</m:t>
                              </m:r>
                            </m:den>
                          </m:f>
                        </m:e>
                      </m:func>
                      <m:r>
                        <a:rPr lang="en-US" sz="4800" b="1" i="1" spc="5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 spc="50">
                              <a:ln w="11430"/>
                              <a:solidFill>
                                <a:srgbClr val="002060"/>
                              </a:soli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800" b="1" i="1" spc="50">
                                  <a:ln w="11430"/>
                                  <a:solidFill>
                                    <a:srgbClr val="002060"/>
                                  </a:solidFill>
                                  <a:effectLst>
                                    <a:outerShdw blurRad="76200" dist="50800" dir="5400000" algn="tl" rotWithShape="0">
                                      <a:srgbClr val="000000">
                                        <a:alpha val="65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bn-BD" sz="4800" b="1" i="1" spc="50">
                                  <a:ln w="11430"/>
                                  <a:solidFill>
                                    <a:srgbClr val="002060"/>
                                  </a:solidFill>
                                  <a:effectLst>
                                    <a:outerShdw blurRad="76200" dist="50800" dir="5400000" algn="tl" rotWithShape="0">
                                      <a:srgbClr val="000000">
                                        <a:alpha val="65000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ভুমি</m:t>
                              </m:r>
                            </m:num>
                            <m:den>
                              <m:r>
                                <a:rPr lang="bn-BD" sz="4800" b="1" i="1" spc="50">
                                  <a:ln w="11430"/>
                                  <a:solidFill>
                                    <a:srgbClr val="002060"/>
                                  </a:solidFill>
                                  <a:effectLst>
                                    <a:outerShdw blurRad="76200" dist="50800" dir="5400000" algn="tl" rotWithShape="0">
                                      <a:srgbClr val="000000">
                                        <a:alpha val="65000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অতিভুজ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4800" b="1" i="1" spc="50">
                                  <a:ln w="11430"/>
                                  <a:solidFill>
                                    <a:srgbClr val="002060"/>
                                  </a:solidFill>
                                  <a:effectLst>
                                    <a:outerShdw blurRad="76200" dist="50800" dir="5400000" algn="tl" rotWithShape="0">
                                      <a:srgbClr val="000000">
                                        <a:alpha val="65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bn-BD" sz="4800" b="1" i="1" spc="50">
                                  <a:ln w="11430"/>
                                  <a:solidFill>
                                    <a:srgbClr val="002060"/>
                                  </a:solidFill>
                                  <a:effectLst>
                                    <a:outerShdw blurRad="76200" dist="50800" dir="5400000" algn="tl" rotWithShape="0">
                                      <a:srgbClr val="000000">
                                        <a:alpha val="65000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লম্ব</m:t>
                              </m:r>
                            </m:num>
                            <m:den>
                              <m:r>
                                <a:rPr lang="bn-BD" sz="4800" b="1" i="1" spc="50">
                                  <a:ln w="11430"/>
                                  <a:solidFill>
                                    <a:srgbClr val="002060"/>
                                  </a:solidFill>
                                  <a:effectLst>
                                    <a:outerShdw blurRad="76200" dist="50800" dir="5400000" algn="tl" rotWithShape="0">
                                      <a:srgbClr val="000000">
                                        <a:alpha val="65000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অতিভুজ</m:t>
                              </m:r>
                            </m:den>
                          </m:f>
                        </m:den>
                      </m:f>
                      <m:r>
                        <a:rPr lang="en-US" sz="4800" b="1" i="1" spc="5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 spc="50">
                              <a:ln w="11430"/>
                              <a:solidFill>
                                <a:srgbClr val="002060"/>
                              </a:soli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800" b="1" i="1" spc="50">
                                  <a:ln w="11430"/>
                                  <a:solidFill>
                                    <a:srgbClr val="002060"/>
                                  </a:solidFill>
                                  <a:effectLst>
                                    <a:outerShdw blurRad="76200" dist="50800" dir="5400000" algn="tl" rotWithShape="0">
                                      <a:srgbClr val="000000">
                                        <a:alpha val="65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800" spc="50">
                                  <a:ln w="11430"/>
                                  <a:solidFill>
                                    <a:srgbClr val="002060"/>
                                  </a:solidFill>
                                  <a:effectLst>
                                    <a:outerShdw blurRad="76200" dist="50800" dir="5400000" algn="tl" rotWithShape="0">
                                      <a:srgbClr val="000000">
                                        <a:alpha val="65000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4800" i="1" spc="50">
                                  <a:ln w="11430"/>
                                  <a:solidFill>
                                    <a:srgbClr val="002060"/>
                                  </a:solidFill>
                                  <a:effectLst>
                                    <a:outerShdw blurRad="76200" dist="50800" dir="5400000" algn="tl" rotWithShape="0">
                                      <a:srgbClr val="000000">
                                        <a:alpha val="65000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800" b="1" i="1" spc="50">
                                  <a:ln w="11430"/>
                                  <a:solidFill>
                                    <a:srgbClr val="002060"/>
                                  </a:solidFill>
                                  <a:effectLst>
                                    <a:outerShdw blurRad="76200" dist="50800" dir="5400000" algn="tl" rotWithShape="0">
                                      <a:srgbClr val="000000">
                                        <a:alpha val="65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800" spc="50">
                                  <a:ln w="11430"/>
                                  <a:solidFill>
                                    <a:srgbClr val="002060"/>
                                  </a:solidFill>
                                  <a:effectLst>
                                    <a:outerShdw blurRad="76200" dist="50800" dir="5400000" algn="tl" rotWithShape="0">
                                      <a:srgbClr val="000000">
                                        <a:alpha val="65000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4800" i="1" spc="50">
                                  <a:ln w="11430"/>
                                  <a:solidFill>
                                    <a:srgbClr val="002060"/>
                                  </a:solidFill>
                                  <a:effectLst>
                                    <a:outerShdw blurRad="76200" dist="50800" dir="5400000" algn="tl" rotWithShape="0">
                                      <a:srgbClr val="000000">
                                        <a:alpha val="65000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487135"/>
                <a:ext cx="8931804" cy="3389518"/>
              </a:xfrm>
              <a:prstGeom prst="rect">
                <a:avLst/>
              </a:prstGeom>
              <a:blipFill rotWithShape="0">
                <a:blip r:embed="rId3"/>
                <a:stretch>
                  <a:fillRect b="-7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48343" y="76201"/>
            <a:ext cx="2278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07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1700" y="2006390"/>
            <a:ext cx="4686300" cy="42473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bn-BD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bn-BD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শ্রেনীঃনবম</a:t>
            </a:r>
          </a:p>
          <a:p>
            <a:r>
              <a:rPr lang="bn-BD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বিষয়ঃগনিত</a:t>
            </a:r>
            <a:endParaRPr lang="en-US" sz="28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2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28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0455" y="2025440"/>
            <a:ext cx="4446373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সুদীপ্ত</a:t>
            </a:r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বর্মা</a:t>
            </a:r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5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সহকারী শিক্ষক,গনিত</a:t>
            </a:r>
          </a:p>
          <a:p>
            <a:endParaRPr lang="en-US" sz="2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bn-BD" sz="2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কালীর</a:t>
            </a:r>
            <a:r>
              <a:rPr lang="en-US" sz="2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হাট</a:t>
            </a:r>
            <a:r>
              <a:rPr lang="en-US" sz="2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উচ্চ</a:t>
            </a:r>
            <a:r>
              <a:rPr lang="en-US" sz="2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বিদ্যালয়</a:t>
            </a:r>
            <a:r>
              <a:rPr lang="en-US" sz="2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bn-BD" sz="2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bn-BD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8200" y="533401"/>
            <a:ext cx="335280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6000" b="1" spc="50" dirty="0">
                <a:ln w="1143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spc="50" dirty="0">
              <a:ln w="11430"/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791200" y="2025439"/>
            <a:ext cx="0" cy="3903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0422" y="4684047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বাইল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০১৭১৭২৯২১২৮  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481" y="328246"/>
            <a:ext cx="1833196" cy="2321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8364" y="328246"/>
            <a:ext cx="1733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81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07717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prstTxWarp prst="textDoubleWave1">
              <a:avLst/>
            </a:prstTxWarp>
            <a:spAutoFit/>
          </a:bodyPr>
          <a:lstStyle/>
          <a:p>
            <a:r>
              <a:rPr lang="bn-BD" sz="9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9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67037" y="5105401"/>
                <a:ext cx="8915400" cy="789127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DoubleWave1">
                  <a:avLst/>
                </a:prstTxWarp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n w="11430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3600" b="1" i="1" smtClean="0">
                        <a:ln w="11430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 </m:t>
                    </m:r>
                    <m:r>
                      <a:rPr lang="bn-BD" sz="3600" b="1" i="1">
                        <a:ln w="11430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কোনের</m:t>
                    </m:r>
                    <m:r>
                      <a:rPr lang="bn-BD" sz="3600" b="1" i="1">
                        <a:ln w="11430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3600" b="1" i="1">
                        <a:ln w="11430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ত্রিকোনমিতিক</m:t>
                    </m:r>
                    <m:r>
                      <a:rPr lang="bn-BD" sz="3600" b="1" i="1">
                        <a:ln w="11430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3600" b="1" i="1">
                        <a:ln w="11430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অনুপাত</m:t>
                    </m:r>
                    <m:r>
                      <a:rPr lang="bn-BD" sz="3600" b="1" i="1">
                        <a:ln w="11430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3600" b="1" i="1">
                        <a:ln w="11430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নির্নয়</m:t>
                    </m:r>
                    <m:r>
                      <a:rPr lang="bn-BD" sz="3600" b="1" i="1">
                        <a:ln w="11430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3600" b="1" i="1">
                        <a:ln w="11430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কর।</m:t>
                    </m:r>
                  </m:oMath>
                </a14:m>
                <a:endParaRPr lang="en-US" sz="3600" b="1" dirty="0">
                  <a:ln w="1143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037" y="5105401"/>
                <a:ext cx="8915400" cy="789127"/>
              </a:xfrm>
              <a:prstGeom prst="rect">
                <a:avLst/>
              </a:prstGeom>
              <a:blipFill rotWithShape="0">
                <a:blip r:embed="rId2"/>
                <a:stretch>
                  <a:fillRect l="-752" r="-752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Triangle 5"/>
          <p:cNvSpPr/>
          <p:nvPr/>
        </p:nvSpPr>
        <p:spPr>
          <a:xfrm>
            <a:off x="6210300" y="247650"/>
            <a:ext cx="3505200" cy="3276600"/>
          </a:xfrm>
          <a:prstGeom prst="rt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7696200" y="1885950"/>
            <a:ext cx="4038600" cy="4038600"/>
          </a:xfrm>
          <a:prstGeom prst="arc">
            <a:avLst>
              <a:gd name="adj1" fmla="val 11366830"/>
              <a:gd name="adj2" fmla="val 14104979"/>
            </a:avLst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96087" y="-152400"/>
            <a:ext cx="130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24736" y="3243531"/>
            <a:ext cx="1171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0" y="3181974"/>
            <a:ext cx="114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82000" y="2797254"/>
                <a:ext cx="381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cap="all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US" sz="4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2797254"/>
                <a:ext cx="381000" cy="769441"/>
              </a:xfrm>
              <a:prstGeom prst="rect">
                <a:avLst/>
              </a:prstGeom>
              <a:blipFill rotWithShape="0">
                <a:blip r:embed="rId3"/>
                <a:stretch>
                  <a:fillRect r="-9524" b="-29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0145486" y="247650"/>
            <a:ext cx="174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3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300" y="38100"/>
            <a:ext cx="5715000" cy="144655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মুল্যায়ন-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5200650" y="1695450"/>
            <a:ext cx="2552700" cy="2514600"/>
          </a:xfrm>
          <a:prstGeom prst="rt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15741" y="1069151"/>
            <a:ext cx="1160318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50545" y="4223087"/>
            <a:ext cx="1005610" cy="1015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0695" y="4407753"/>
            <a:ext cx="1005610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</a:t>
            </a:r>
          </a:p>
        </p:txBody>
      </p:sp>
      <p:sp>
        <p:nvSpPr>
          <p:cNvPr id="8" name="Arc 7"/>
          <p:cNvSpPr/>
          <p:nvPr/>
        </p:nvSpPr>
        <p:spPr>
          <a:xfrm>
            <a:off x="3671455" y="-306051"/>
            <a:ext cx="3248890" cy="3581400"/>
          </a:xfrm>
          <a:prstGeom prst="arc">
            <a:avLst>
              <a:gd name="adj1" fmla="val 2908993"/>
              <a:gd name="adj2" fmla="val 579633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118515" y="1900148"/>
                <a:ext cx="104057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cap="all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en-US" sz="66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15" y="1900148"/>
                <a:ext cx="1040570" cy="1107996"/>
              </a:xfrm>
              <a:prstGeom prst="rect">
                <a:avLst/>
              </a:prstGeom>
              <a:blipFill rotWithShape="0">
                <a:blip r:embed="rId2"/>
                <a:stretch>
                  <a:fillRect b="-15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71210" y="5152148"/>
                <a:ext cx="4326180" cy="1618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3600" b="1" i="1" cap="all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</a:rPr>
                      <m:t>𝛾</m:t>
                    </m:r>
                    <m:r>
                      <a:rPr lang="bn-BD" sz="3600" b="1" i="1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</a:rPr>
                      <m:t>কোনের</m:t>
                    </m:r>
                    <m:r>
                      <a:rPr lang="bn-BD" sz="3600" b="1" i="1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</a:rPr>
                      <m:t>                              </m:t>
                    </m:r>
                  </m:oMath>
                </a14:m>
                <a:r>
                  <a:rPr lang="bn-BD" sz="32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reflection blurRad="12700" stA="28000" endPos="45000" dist="1000" dir="5400000" sy="-100000" algn="bl" rotWithShape="0"/>
                    </a:effectLst>
                  </a:rPr>
                  <a:t>     বিপরীত বাহু</a:t>
                </a:r>
              </a:p>
              <a:p>
                <a:r>
                  <a:rPr lang="bn-BD" sz="32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reflection blurRad="12700" stA="28000" endPos="45000" dist="1000" dir="5400000" sy="-100000" algn="bl" rotWithShape="0"/>
                    </a:effectLst>
                  </a:rPr>
                  <a:t>     লম্ব</a:t>
                </a:r>
                <a:endParaRPr lang="en-US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210" y="5152148"/>
                <a:ext cx="4326180" cy="1618456"/>
              </a:xfrm>
              <a:prstGeom prst="rect">
                <a:avLst/>
              </a:prstGeom>
              <a:blipFill rotWithShape="0">
                <a:blip r:embed="rId3"/>
                <a:stretch>
                  <a:fillRect b="-8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19250" y="2379960"/>
                <a:ext cx="302895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4000" b="1" i="1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</a:rPr>
                      <m:t>𝛾</m:t>
                    </m:r>
                    <m:r>
                      <a:rPr lang="bn-BD" sz="4000" b="1" i="1" cap="all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</a:rPr>
                      <m:t>কোনের</m:t>
                    </m:r>
                    <m:r>
                      <a:rPr lang="bn-BD" sz="4000" b="1" i="1" cap="all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bn-BD" sz="40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reflection blurRad="12700" stA="28000" endPos="45000" dist="1000" dir="5400000" sy="-100000" algn="bl" rotWithShape="0"/>
                    </a:effectLst>
                  </a:rPr>
                  <a:t> সন্নিহিত বাহু</a:t>
                </a:r>
              </a:p>
              <a:p>
                <a:pPr lvl="0"/>
                <a:endParaRPr lang="bn-BD" sz="4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50" y="2379960"/>
                <a:ext cx="3028950" cy="25545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781800" y="2379959"/>
                <a:ext cx="4572000" cy="136736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b="1" i="1" cap="all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</a:rPr>
                        <m:t>সমকোনের</m:t>
                      </m:r>
                      <m:r>
                        <a:rPr lang="bn-BD" sz="2400" b="1" i="1" cap="all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</a:rPr>
                        <m:t>  </m:t>
                      </m:r>
                      <m:r>
                        <a:rPr lang="bn-BD" sz="2400" b="1" i="1" cap="all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</a:rPr>
                        <m:t>বিপরীত</m:t>
                      </m:r>
                      <m:r>
                        <a:rPr lang="bn-BD" sz="2400" b="1" i="1" cap="all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</a:rPr>
                        <m:t> </m:t>
                      </m:r>
                      <m:r>
                        <a:rPr lang="bn-BD" sz="2400" b="1" i="1" cap="all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</a:rPr>
                        <m:t>বাহু</m:t>
                      </m:r>
                    </m:oMath>
                  </m:oMathPara>
                </a14:m>
                <a:endParaRPr lang="en-US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  <a:p>
                <a:endParaRPr lang="bn-BD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  <a:p>
                <a:r>
                  <a:rPr lang="bn-BD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reflection blurRad="12700" stA="28000" endPos="45000" dist="1000" dir="5400000" sy="-100000" algn="bl" rotWithShape="0"/>
                    </a:effectLst>
                  </a:rPr>
                  <a:t>               </a:t>
                </a:r>
                <a:r>
                  <a:rPr lang="bn-BD" sz="36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reflection blurRad="12700" stA="28000" endPos="45000" dist="1000" dir="5400000" sy="-100000" algn="bl" rotWithShape="0"/>
                    </a:effectLst>
                  </a:rPr>
                  <a:t>অতিভুজ</a:t>
                </a:r>
                <a:endParaRPr lang="en-US" sz="36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2379959"/>
                <a:ext cx="4572000" cy="1367362"/>
              </a:xfrm>
              <a:prstGeom prst="rect">
                <a:avLst/>
              </a:prstGeom>
              <a:blipFill rotWithShape="0">
                <a:blip r:embed="rId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366376" y="3869144"/>
            <a:ext cx="1295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ভূমি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114800" y="2454146"/>
            <a:ext cx="762000" cy="498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6477000" y="4407754"/>
            <a:ext cx="419100" cy="7443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6400800" y="2379960"/>
            <a:ext cx="857250" cy="3234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97390" y="188686"/>
            <a:ext cx="2018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30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7" grpId="0"/>
      <p:bldP spid="8" grpId="0" animBg="1"/>
      <p:bldP spid="9" grpId="0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50" y="75575"/>
            <a:ext cx="45799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কাজ-</a:t>
            </a:r>
            <a:endParaRPr lang="en-US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8032" y="-135226"/>
            <a:ext cx="1160318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</a:t>
            </a:r>
          </a:p>
        </p:txBody>
      </p:sp>
      <p:sp>
        <p:nvSpPr>
          <p:cNvPr id="11" name="Right Triangle 10"/>
          <p:cNvSpPr/>
          <p:nvPr/>
        </p:nvSpPr>
        <p:spPr>
          <a:xfrm>
            <a:off x="5200650" y="75575"/>
            <a:ext cx="2552700" cy="2514600"/>
          </a:xfrm>
          <a:prstGeom prst="rt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06460" y="2312461"/>
            <a:ext cx="1005610" cy="1015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09340" y="2294036"/>
            <a:ext cx="1005610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M</a:t>
            </a:r>
          </a:p>
        </p:txBody>
      </p:sp>
      <p:sp>
        <p:nvSpPr>
          <p:cNvPr id="14" name="Arc 13"/>
          <p:cNvSpPr/>
          <p:nvPr/>
        </p:nvSpPr>
        <p:spPr>
          <a:xfrm>
            <a:off x="3671455" y="-1925926"/>
            <a:ext cx="3248890" cy="3581400"/>
          </a:xfrm>
          <a:prstGeom prst="arc">
            <a:avLst>
              <a:gd name="adj1" fmla="val 2908993"/>
              <a:gd name="adj2" fmla="val 579633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118515" y="280273"/>
                <a:ext cx="104057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en-US" sz="6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15" y="280273"/>
                <a:ext cx="1040570" cy="110799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695451" y="4274225"/>
                <a:ext cx="8645315" cy="1339085"/>
              </a:xfrm>
              <a:prstGeom prst="rect">
                <a:avLst/>
              </a:prstGeom>
            </p:spPr>
            <p:txBody>
              <a:bodyPr wrap="none">
                <a:prstTxWarp prst="textPlain">
                  <a:avLst/>
                </a:prstTxWarp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1" i="1" smtClean="0">
                          <a:ln w="1143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কোনের</m:t>
                      </m:r>
                      <m:r>
                        <a:rPr lang="bn-BD" sz="3600" b="1" i="1" smtClean="0">
                          <a:ln w="1143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bn-BD" sz="3600" b="1" i="1" smtClean="0">
                          <a:ln w="1143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ত্রিকোনমিতিক</m:t>
                      </m:r>
                      <m:r>
                        <a:rPr lang="bn-BD" sz="3600" b="1" i="1" smtClean="0">
                          <a:ln w="1143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bn-BD" sz="3600" b="1" i="1" smtClean="0">
                          <a:ln w="1143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অনুপাতগুলোর</m:t>
                      </m:r>
                      <m:r>
                        <a:rPr lang="bn-BD" sz="3600" b="1" i="1" smtClean="0">
                          <a:ln w="1143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bn-BD" sz="3600" b="1" i="1" smtClean="0">
                          <a:ln w="11430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মধ্যে</m:t>
                      </m:r>
                    </m:oMath>
                  </m:oMathPara>
                </a14:m>
                <a:endParaRPr lang="bn-BD" sz="3600" b="1" i="1" dirty="0">
                  <a:ln w="1143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:r>
                  <a:rPr lang="bn-BD" sz="3600" b="1" dirty="0">
                    <a:ln w="1143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  <a:ea typeface="Cambria Math"/>
                  </a:rPr>
                  <a:t>পারস্পরিক সম্পর্ক নির্নয় কর।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1" y="4274225"/>
                <a:ext cx="8645315" cy="1339085"/>
              </a:xfrm>
              <a:prstGeom prst="rect">
                <a:avLst/>
              </a:prstGeom>
              <a:blipFill rotWithShape="0">
                <a:blip r:embed="rId3"/>
                <a:stretch>
                  <a:fillRect l="-846" t="-2273" r="-846" b="-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37124" y="4020436"/>
                <a:ext cx="495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124" y="4020436"/>
                <a:ext cx="495300" cy="9233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0203543" y="75575"/>
            <a:ext cx="172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61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/>
      <p:bldP spid="14" grpId="0" animBg="1"/>
      <p:bldP spid="15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42901"/>
            <a:ext cx="8636000" cy="6184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2200" y="2489200"/>
            <a:ext cx="79375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0343" y="342901"/>
            <a:ext cx="1959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600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RUBEL\Desktop\Mihir Kanti Banik\Picture\01814107386shaki0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228600"/>
            <a:ext cx="8077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886200" y="3200400"/>
            <a:ext cx="4876800" cy="152400"/>
          </a:xfrm>
          <a:prstGeom prst="line">
            <a:avLst/>
          </a:prstGeom>
          <a:ln w="76200">
            <a:solidFill>
              <a:srgbClr val="66FF99">
                <a:alpha val="6902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RUBEL\Desktop\Mihir Kanti Banik\Picture\man_thin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6" y="1223964"/>
            <a:ext cx="2613025" cy="21288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03809" y="228600"/>
            <a:ext cx="197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31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590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RUBEL\Desktop\Mihir Kanti Banik\Picture\897e01deb2588ac0a21e4424f5cc32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19" y="186768"/>
            <a:ext cx="7785163" cy="5343763"/>
          </a:xfrm>
          <a:prstGeom prst="rect">
            <a:avLst/>
          </a:prstGeom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2905198" y="2029730"/>
            <a:ext cx="4011561" cy="4235065"/>
          </a:xfrm>
          <a:custGeom>
            <a:avLst/>
            <a:gdLst>
              <a:gd name="connsiteX0" fmla="*/ 3878826 w 4011561"/>
              <a:gd name="connsiteY0" fmla="*/ 61272 h 4235065"/>
              <a:gd name="connsiteX1" fmla="*/ 3805084 w 4011561"/>
              <a:gd name="connsiteY1" fmla="*/ 2278 h 4235065"/>
              <a:gd name="connsiteX2" fmla="*/ 3746090 w 4011561"/>
              <a:gd name="connsiteY2" fmla="*/ 17026 h 4235065"/>
              <a:gd name="connsiteX3" fmla="*/ 3657600 w 4011561"/>
              <a:gd name="connsiteY3" fmla="*/ 164510 h 4235065"/>
              <a:gd name="connsiteX4" fmla="*/ 3701845 w 4011561"/>
              <a:gd name="connsiteY4" fmla="*/ 208756 h 4235065"/>
              <a:gd name="connsiteX5" fmla="*/ 3864077 w 4011561"/>
              <a:gd name="connsiteY5" fmla="*/ 208756 h 4235065"/>
              <a:gd name="connsiteX6" fmla="*/ 3878826 w 4011561"/>
              <a:gd name="connsiteY6" fmla="*/ 164510 h 4235065"/>
              <a:gd name="connsiteX7" fmla="*/ 3672348 w 4011561"/>
              <a:gd name="connsiteY7" fmla="*/ 120265 h 4235065"/>
              <a:gd name="connsiteX8" fmla="*/ 3716594 w 4011561"/>
              <a:gd name="connsiteY8" fmla="*/ 149762 h 4235065"/>
              <a:gd name="connsiteX9" fmla="*/ 3878826 w 4011561"/>
              <a:gd name="connsiteY9" fmla="*/ 105517 h 4235065"/>
              <a:gd name="connsiteX10" fmla="*/ 3893574 w 4011561"/>
              <a:gd name="connsiteY10" fmla="*/ 61272 h 4235065"/>
              <a:gd name="connsiteX11" fmla="*/ 3746090 w 4011561"/>
              <a:gd name="connsiteY11" fmla="*/ 31775 h 4235065"/>
              <a:gd name="connsiteX12" fmla="*/ 3775587 w 4011561"/>
              <a:gd name="connsiteY12" fmla="*/ 76020 h 4235065"/>
              <a:gd name="connsiteX13" fmla="*/ 3878826 w 4011561"/>
              <a:gd name="connsiteY13" fmla="*/ 31775 h 4235065"/>
              <a:gd name="connsiteX14" fmla="*/ 3672348 w 4011561"/>
              <a:gd name="connsiteY14" fmla="*/ 76020 h 4235065"/>
              <a:gd name="connsiteX15" fmla="*/ 3657600 w 4011561"/>
              <a:gd name="connsiteY15" fmla="*/ 120265 h 4235065"/>
              <a:gd name="connsiteX16" fmla="*/ 3672348 w 4011561"/>
              <a:gd name="connsiteY16" fmla="*/ 164510 h 4235065"/>
              <a:gd name="connsiteX17" fmla="*/ 3716594 w 4011561"/>
              <a:gd name="connsiteY17" fmla="*/ 179259 h 4235065"/>
              <a:gd name="connsiteX18" fmla="*/ 3864077 w 4011561"/>
              <a:gd name="connsiteY18" fmla="*/ 164510 h 4235065"/>
              <a:gd name="connsiteX19" fmla="*/ 3908323 w 4011561"/>
              <a:gd name="connsiteY19" fmla="*/ 149762 h 4235065"/>
              <a:gd name="connsiteX20" fmla="*/ 3893574 w 4011561"/>
              <a:gd name="connsiteY20" fmla="*/ 90768 h 4235065"/>
              <a:gd name="connsiteX21" fmla="*/ 3760839 w 4011561"/>
              <a:gd name="connsiteY21" fmla="*/ 105517 h 4235065"/>
              <a:gd name="connsiteX22" fmla="*/ 3731342 w 4011561"/>
              <a:gd name="connsiteY22" fmla="*/ 149762 h 4235065"/>
              <a:gd name="connsiteX23" fmla="*/ 3996813 w 4011561"/>
              <a:gd name="connsiteY23" fmla="*/ 194007 h 4235065"/>
              <a:gd name="connsiteX24" fmla="*/ 4011561 w 4011561"/>
              <a:gd name="connsiteY24" fmla="*/ 149762 h 4235065"/>
              <a:gd name="connsiteX25" fmla="*/ 3996813 w 4011561"/>
              <a:gd name="connsiteY25" fmla="*/ 105517 h 4235065"/>
              <a:gd name="connsiteX26" fmla="*/ 3864077 w 4011561"/>
              <a:gd name="connsiteY26" fmla="*/ 31775 h 4235065"/>
              <a:gd name="connsiteX27" fmla="*/ 3775587 w 4011561"/>
              <a:gd name="connsiteY27" fmla="*/ 46523 h 4235065"/>
              <a:gd name="connsiteX28" fmla="*/ 3849329 w 4011561"/>
              <a:gd name="connsiteY28" fmla="*/ 61272 h 4235065"/>
              <a:gd name="connsiteX29" fmla="*/ 3805084 w 4011561"/>
              <a:gd name="connsiteY29" fmla="*/ 76020 h 4235065"/>
              <a:gd name="connsiteX30" fmla="*/ 3746090 w 4011561"/>
              <a:gd name="connsiteY30" fmla="*/ 149762 h 4235065"/>
              <a:gd name="connsiteX31" fmla="*/ 3701845 w 4011561"/>
              <a:gd name="connsiteY31" fmla="*/ 194007 h 4235065"/>
              <a:gd name="connsiteX32" fmla="*/ 3672348 w 4011561"/>
              <a:gd name="connsiteY32" fmla="*/ 238252 h 4235065"/>
              <a:gd name="connsiteX33" fmla="*/ 3613355 w 4011561"/>
              <a:gd name="connsiteY33" fmla="*/ 253001 h 4235065"/>
              <a:gd name="connsiteX34" fmla="*/ 3480619 w 4011561"/>
              <a:gd name="connsiteY34" fmla="*/ 370988 h 4235065"/>
              <a:gd name="connsiteX35" fmla="*/ 3465871 w 4011561"/>
              <a:gd name="connsiteY35" fmla="*/ 415233 h 4235065"/>
              <a:gd name="connsiteX36" fmla="*/ 3347884 w 4011561"/>
              <a:gd name="connsiteY36" fmla="*/ 533220 h 4235065"/>
              <a:gd name="connsiteX37" fmla="*/ 3274142 w 4011561"/>
              <a:gd name="connsiteY37" fmla="*/ 621710 h 4235065"/>
              <a:gd name="connsiteX38" fmla="*/ 3185652 w 4011561"/>
              <a:gd name="connsiteY38" fmla="*/ 754446 h 4235065"/>
              <a:gd name="connsiteX39" fmla="*/ 3156155 w 4011561"/>
              <a:gd name="connsiteY39" fmla="*/ 798691 h 4235065"/>
              <a:gd name="connsiteX40" fmla="*/ 3082413 w 4011561"/>
              <a:gd name="connsiteY40" fmla="*/ 887181 h 4235065"/>
              <a:gd name="connsiteX41" fmla="*/ 3008671 w 4011561"/>
              <a:gd name="connsiteY41" fmla="*/ 1019917 h 4235065"/>
              <a:gd name="connsiteX42" fmla="*/ 2979174 w 4011561"/>
              <a:gd name="connsiteY42" fmla="*/ 1064162 h 4235065"/>
              <a:gd name="connsiteX43" fmla="*/ 2934929 w 4011561"/>
              <a:gd name="connsiteY43" fmla="*/ 1093659 h 4235065"/>
              <a:gd name="connsiteX44" fmla="*/ 2861187 w 4011561"/>
              <a:gd name="connsiteY44" fmla="*/ 1196897 h 4235065"/>
              <a:gd name="connsiteX45" fmla="*/ 2816942 w 4011561"/>
              <a:gd name="connsiteY45" fmla="*/ 1241143 h 4235065"/>
              <a:gd name="connsiteX46" fmla="*/ 2787445 w 4011561"/>
              <a:gd name="connsiteY46" fmla="*/ 1300136 h 4235065"/>
              <a:gd name="connsiteX47" fmla="*/ 2743200 w 4011561"/>
              <a:gd name="connsiteY47" fmla="*/ 1344381 h 4235065"/>
              <a:gd name="connsiteX48" fmla="*/ 2684206 w 4011561"/>
              <a:gd name="connsiteY48" fmla="*/ 1432872 h 4235065"/>
              <a:gd name="connsiteX49" fmla="*/ 2595716 w 4011561"/>
              <a:gd name="connsiteY49" fmla="*/ 1521362 h 4235065"/>
              <a:gd name="connsiteX50" fmla="*/ 2536723 w 4011561"/>
              <a:gd name="connsiteY50" fmla="*/ 1580356 h 4235065"/>
              <a:gd name="connsiteX51" fmla="*/ 2477729 w 4011561"/>
              <a:gd name="connsiteY51" fmla="*/ 1668846 h 4235065"/>
              <a:gd name="connsiteX52" fmla="*/ 2344994 w 4011561"/>
              <a:gd name="connsiteY52" fmla="*/ 1786833 h 4235065"/>
              <a:gd name="connsiteX53" fmla="*/ 2241755 w 4011561"/>
              <a:gd name="connsiteY53" fmla="*/ 1919568 h 4235065"/>
              <a:gd name="connsiteX54" fmla="*/ 2153265 w 4011561"/>
              <a:gd name="connsiteY54" fmla="*/ 1978562 h 4235065"/>
              <a:gd name="connsiteX55" fmla="*/ 2050026 w 4011561"/>
              <a:gd name="connsiteY55" fmla="*/ 2081801 h 4235065"/>
              <a:gd name="connsiteX56" fmla="*/ 2005781 w 4011561"/>
              <a:gd name="connsiteY56" fmla="*/ 2126046 h 4235065"/>
              <a:gd name="connsiteX57" fmla="*/ 1873045 w 4011561"/>
              <a:gd name="connsiteY57" fmla="*/ 2229285 h 4235065"/>
              <a:gd name="connsiteX58" fmla="*/ 1843548 w 4011561"/>
              <a:gd name="connsiteY58" fmla="*/ 2273530 h 4235065"/>
              <a:gd name="connsiteX59" fmla="*/ 1799303 w 4011561"/>
              <a:gd name="connsiteY59" fmla="*/ 2317775 h 4235065"/>
              <a:gd name="connsiteX60" fmla="*/ 1696065 w 4011561"/>
              <a:gd name="connsiteY60" fmla="*/ 2435762 h 4235065"/>
              <a:gd name="connsiteX61" fmla="*/ 1622323 w 4011561"/>
              <a:gd name="connsiteY61" fmla="*/ 2509504 h 4235065"/>
              <a:gd name="connsiteX62" fmla="*/ 1548581 w 4011561"/>
              <a:gd name="connsiteY62" fmla="*/ 2583246 h 4235065"/>
              <a:gd name="connsiteX63" fmla="*/ 1445342 w 4011561"/>
              <a:gd name="connsiteY63" fmla="*/ 2701233 h 4235065"/>
              <a:gd name="connsiteX64" fmla="*/ 1386348 w 4011561"/>
              <a:gd name="connsiteY64" fmla="*/ 2789723 h 4235065"/>
              <a:gd name="connsiteX65" fmla="*/ 1297858 w 4011561"/>
              <a:gd name="connsiteY65" fmla="*/ 2892962 h 4235065"/>
              <a:gd name="connsiteX66" fmla="*/ 1268361 w 4011561"/>
              <a:gd name="connsiteY66" fmla="*/ 2937207 h 4235065"/>
              <a:gd name="connsiteX67" fmla="*/ 1224116 w 4011561"/>
              <a:gd name="connsiteY67" fmla="*/ 2966704 h 4235065"/>
              <a:gd name="connsiteX68" fmla="*/ 1165123 w 4011561"/>
              <a:gd name="connsiteY68" fmla="*/ 3055194 h 4235065"/>
              <a:gd name="connsiteX69" fmla="*/ 1091381 w 4011561"/>
              <a:gd name="connsiteY69" fmla="*/ 3128936 h 4235065"/>
              <a:gd name="connsiteX70" fmla="*/ 1061884 w 4011561"/>
              <a:gd name="connsiteY70" fmla="*/ 3173181 h 4235065"/>
              <a:gd name="connsiteX71" fmla="*/ 1017639 w 4011561"/>
              <a:gd name="connsiteY71" fmla="*/ 3217426 h 4235065"/>
              <a:gd name="connsiteX72" fmla="*/ 988142 w 4011561"/>
              <a:gd name="connsiteY72" fmla="*/ 3276420 h 4235065"/>
              <a:gd name="connsiteX73" fmla="*/ 899652 w 4011561"/>
              <a:gd name="connsiteY73" fmla="*/ 3364910 h 4235065"/>
              <a:gd name="connsiteX74" fmla="*/ 811161 w 4011561"/>
              <a:gd name="connsiteY74" fmla="*/ 3468149 h 4235065"/>
              <a:gd name="connsiteX75" fmla="*/ 781665 w 4011561"/>
              <a:gd name="connsiteY75" fmla="*/ 3512394 h 4235065"/>
              <a:gd name="connsiteX76" fmla="*/ 693174 w 4011561"/>
              <a:gd name="connsiteY76" fmla="*/ 3615633 h 4235065"/>
              <a:gd name="connsiteX77" fmla="*/ 663677 w 4011561"/>
              <a:gd name="connsiteY77" fmla="*/ 3659878 h 4235065"/>
              <a:gd name="connsiteX78" fmla="*/ 619432 w 4011561"/>
              <a:gd name="connsiteY78" fmla="*/ 3718872 h 4235065"/>
              <a:gd name="connsiteX79" fmla="*/ 589935 w 4011561"/>
              <a:gd name="connsiteY79" fmla="*/ 3763117 h 4235065"/>
              <a:gd name="connsiteX80" fmla="*/ 545690 w 4011561"/>
              <a:gd name="connsiteY80" fmla="*/ 3807362 h 4235065"/>
              <a:gd name="connsiteX81" fmla="*/ 427703 w 4011561"/>
              <a:gd name="connsiteY81" fmla="*/ 3940097 h 4235065"/>
              <a:gd name="connsiteX82" fmla="*/ 280219 w 4011561"/>
              <a:gd name="connsiteY82" fmla="*/ 4058085 h 4235065"/>
              <a:gd name="connsiteX83" fmla="*/ 280219 w 4011561"/>
              <a:gd name="connsiteY83" fmla="*/ 4058085 h 4235065"/>
              <a:gd name="connsiteX84" fmla="*/ 235974 w 4011561"/>
              <a:gd name="connsiteY84" fmla="*/ 4087581 h 4235065"/>
              <a:gd name="connsiteX85" fmla="*/ 191729 w 4011561"/>
              <a:gd name="connsiteY85" fmla="*/ 4131826 h 4235065"/>
              <a:gd name="connsiteX86" fmla="*/ 132735 w 4011561"/>
              <a:gd name="connsiteY86" fmla="*/ 4161323 h 4235065"/>
              <a:gd name="connsiteX87" fmla="*/ 88490 w 4011561"/>
              <a:gd name="connsiteY87" fmla="*/ 4190820 h 4235065"/>
              <a:gd name="connsiteX88" fmla="*/ 0 w 4011561"/>
              <a:gd name="connsiteY88" fmla="*/ 4235065 h 423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011561" h="4235065">
                <a:moveTo>
                  <a:pt x="3878826" y="61272"/>
                </a:moveTo>
                <a:cubicBezTo>
                  <a:pt x="3854245" y="41607"/>
                  <a:pt x="3834947" y="12233"/>
                  <a:pt x="3805084" y="2278"/>
                </a:cubicBezTo>
                <a:cubicBezTo>
                  <a:pt x="3785854" y="-4132"/>
                  <a:pt x="3761345" y="3678"/>
                  <a:pt x="3746090" y="17026"/>
                </a:cubicBezTo>
                <a:cubicBezTo>
                  <a:pt x="3714454" y="44708"/>
                  <a:pt x="3678423" y="122866"/>
                  <a:pt x="3657600" y="164510"/>
                </a:cubicBezTo>
                <a:cubicBezTo>
                  <a:pt x="3672348" y="179259"/>
                  <a:pt x="3684491" y="197186"/>
                  <a:pt x="3701845" y="208756"/>
                </a:cubicBezTo>
                <a:cubicBezTo>
                  <a:pt x="3749228" y="240345"/>
                  <a:pt x="3818528" y="214449"/>
                  <a:pt x="3864077" y="208756"/>
                </a:cubicBezTo>
                <a:cubicBezTo>
                  <a:pt x="3868993" y="194007"/>
                  <a:pt x="3878826" y="180056"/>
                  <a:pt x="3878826" y="164510"/>
                </a:cubicBezTo>
                <a:cubicBezTo>
                  <a:pt x="3878826" y="41002"/>
                  <a:pt x="3788482" y="111332"/>
                  <a:pt x="3672348" y="120265"/>
                </a:cubicBezTo>
                <a:cubicBezTo>
                  <a:pt x="3687097" y="130097"/>
                  <a:pt x="3698956" y="147998"/>
                  <a:pt x="3716594" y="149762"/>
                </a:cubicBezTo>
                <a:cubicBezTo>
                  <a:pt x="3791001" y="157203"/>
                  <a:pt x="3820740" y="134560"/>
                  <a:pt x="3878826" y="105517"/>
                </a:cubicBezTo>
                <a:cubicBezTo>
                  <a:pt x="3883742" y="90769"/>
                  <a:pt x="3898490" y="76020"/>
                  <a:pt x="3893574" y="61272"/>
                </a:cubicBezTo>
                <a:cubicBezTo>
                  <a:pt x="3868546" y="-13812"/>
                  <a:pt x="3796981" y="24505"/>
                  <a:pt x="3746090" y="31775"/>
                </a:cubicBezTo>
                <a:cubicBezTo>
                  <a:pt x="3755922" y="46523"/>
                  <a:pt x="3758103" y="73106"/>
                  <a:pt x="3775587" y="76020"/>
                </a:cubicBezTo>
                <a:cubicBezTo>
                  <a:pt x="4028771" y="118218"/>
                  <a:pt x="3932586" y="67615"/>
                  <a:pt x="3878826" y="31775"/>
                </a:cubicBezTo>
                <a:cubicBezTo>
                  <a:pt x="3836811" y="35594"/>
                  <a:pt x="3716769" y="20494"/>
                  <a:pt x="3672348" y="76020"/>
                </a:cubicBezTo>
                <a:cubicBezTo>
                  <a:pt x="3662636" y="88159"/>
                  <a:pt x="3662516" y="105517"/>
                  <a:pt x="3657600" y="120265"/>
                </a:cubicBezTo>
                <a:cubicBezTo>
                  <a:pt x="3662516" y="135013"/>
                  <a:pt x="3661355" y="153517"/>
                  <a:pt x="3672348" y="164510"/>
                </a:cubicBezTo>
                <a:cubicBezTo>
                  <a:pt x="3683341" y="175503"/>
                  <a:pt x="3701048" y="179259"/>
                  <a:pt x="3716594" y="179259"/>
                </a:cubicBezTo>
                <a:cubicBezTo>
                  <a:pt x="3766000" y="179259"/>
                  <a:pt x="3814916" y="169426"/>
                  <a:pt x="3864077" y="164510"/>
                </a:cubicBezTo>
                <a:cubicBezTo>
                  <a:pt x="3878826" y="159594"/>
                  <a:pt x="3902549" y="164196"/>
                  <a:pt x="3908323" y="149762"/>
                </a:cubicBezTo>
                <a:cubicBezTo>
                  <a:pt x="3915851" y="130942"/>
                  <a:pt x="3912989" y="96592"/>
                  <a:pt x="3893574" y="90768"/>
                </a:cubicBezTo>
                <a:cubicBezTo>
                  <a:pt x="3850934" y="77976"/>
                  <a:pt x="3805084" y="100601"/>
                  <a:pt x="3760839" y="105517"/>
                </a:cubicBezTo>
                <a:cubicBezTo>
                  <a:pt x="3751007" y="120265"/>
                  <a:pt x="3724360" y="133470"/>
                  <a:pt x="3731342" y="149762"/>
                </a:cubicBezTo>
                <a:cubicBezTo>
                  <a:pt x="3776382" y="254856"/>
                  <a:pt x="3934061" y="198834"/>
                  <a:pt x="3996813" y="194007"/>
                </a:cubicBezTo>
                <a:cubicBezTo>
                  <a:pt x="4001729" y="179259"/>
                  <a:pt x="4011561" y="165308"/>
                  <a:pt x="4011561" y="149762"/>
                </a:cubicBezTo>
                <a:cubicBezTo>
                  <a:pt x="4011561" y="134216"/>
                  <a:pt x="4007806" y="116510"/>
                  <a:pt x="3996813" y="105517"/>
                </a:cubicBezTo>
                <a:cubicBezTo>
                  <a:pt x="3946099" y="54802"/>
                  <a:pt x="3919716" y="50321"/>
                  <a:pt x="3864077" y="31775"/>
                </a:cubicBezTo>
                <a:lnTo>
                  <a:pt x="3775587" y="46523"/>
                </a:lnTo>
                <a:cubicBezTo>
                  <a:pt x="3764377" y="68944"/>
                  <a:pt x="3831604" y="43547"/>
                  <a:pt x="3849329" y="61272"/>
                </a:cubicBezTo>
                <a:cubicBezTo>
                  <a:pt x="3860322" y="72265"/>
                  <a:pt x="3819832" y="71104"/>
                  <a:pt x="3805084" y="76020"/>
                </a:cubicBezTo>
                <a:cubicBezTo>
                  <a:pt x="3706132" y="141989"/>
                  <a:pt x="3803081" y="64277"/>
                  <a:pt x="3746090" y="149762"/>
                </a:cubicBezTo>
                <a:cubicBezTo>
                  <a:pt x="3734520" y="167116"/>
                  <a:pt x="3715198" y="177984"/>
                  <a:pt x="3701845" y="194007"/>
                </a:cubicBezTo>
                <a:cubicBezTo>
                  <a:pt x="3690497" y="207624"/>
                  <a:pt x="3687096" y="228420"/>
                  <a:pt x="3672348" y="238252"/>
                </a:cubicBezTo>
                <a:cubicBezTo>
                  <a:pt x="3655483" y="249496"/>
                  <a:pt x="3633019" y="248085"/>
                  <a:pt x="3613355" y="253001"/>
                </a:cubicBezTo>
                <a:cubicBezTo>
                  <a:pt x="3512331" y="354025"/>
                  <a:pt x="3559574" y="318352"/>
                  <a:pt x="3480619" y="370988"/>
                </a:cubicBezTo>
                <a:cubicBezTo>
                  <a:pt x="3475703" y="385736"/>
                  <a:pt x="3475715" y="403201"/>
                  <a:pt x="3465871" y="415233"/>
                </a:cubicBezTo>
                <a:cubicBezTo>
                  <a:pt x="3430651" y="458280"/>
                  <a:pt x="3347884" y="533220"/>
                  <a:pt x="3347884" y="533220"/>
                </a:cubicBezTo>
                <a:cubicBezTo>
                  <a:pt x="3316326" y="627891"/>
                  <a:pt x="3359859" y="525278"/>
                  <a:pt x="3274142" y="621710"/>
                </a:cubicBezTo>
                <a:cubicBezTo>
                  <a:pt x="3274134" y="621719"/>
                  <a:pt x="3200404" y="732318"/>
                  <a:pt x="3185652" y="754446"/>
                </a:cubicBezTo>
                <a:cubicBezTo>
                  <a:pt x="3175820" y="769194"/>
                  <a:pt x="3168689" y="786157"/>
                  <a:pt x="3156155" y="798691"/>
                </a:cubicBezTo>
                <a:cubicBezTo>
                  <a:pt x="3099376" y="855470"/>
                  <a:pt x="3123480" y="825582"/>
                  <a:pt x="3082413" y="887181"/>
                </a:cubicBezTo>
                <a:cubicBezTo>
                  <a:pt x="3056455" y="965057"/>
                  <a:pt x="3076288" y="918492"/>
                  <a:pt x="3008671" y="1019917"/>
                </a:cubicBezTo>
                <a:cubicBezTo>
                  <a:pt x="2998839" y="1034665"/>
                  <a:pt x="2993922" y="1054330"/>
                  <a:pt x="2979174" y="1064162"/>
                </a:cubicBezTo>
                <a:lnTo>
                  <a:pt x="2934929" y="1093659"/>
                </a:lnTo>
                <a:cubicBezTo>
                  <a:pt x="2911584" y="1128676"/>
                  <a:pt x="2888628" y="1164883"/>
                  <a:pt x="2861187" y="1196897"/>
                </a:cubicBezTo>
                <a:cubicBezTo>
                  <a:pt x="2847613" y="1212733"/>
                  <a:pt x="2829065" y="1224171"/>
                  <a:pt x="2816942" y="1241143"/>
                </a:cubicBezTo>
                <a:cubicBezTo>
                  <a:pt x="2804163" y="1259033"/>
                  <a:pt x="2800224" y="1282246"/>
                  <a:pt x="2787445" y="1300136"/>
                </a:cubicBezTo>
                <a:cubicBezTo>
                  <a:pt x="2775322" y="1317108"/>
                  <a:pt x="2756005" y="1327917"/>
                  <a:pt x="2743200" y="1344381"/>
                </a:cubicBezTo>
                <a:cubicBezTo>
                  <a:pt x="2721435" y="1372364"/>
                  <a:pt x="2712567" y="1411601"/>
                  <a:pt x="2684206" y="1432872"/>
                </a:cubicBezTo>
                <a:cubicBezTo>
                  <a:pt x="2563186" y="1523637"/>
                  <a:pt x="2673351" y="1430788"/>
                  <a:pt x="2595716" y="1521362"/>
                </a:cubicBezTo>
                <a:cubicBezTo>
                  <a:pt x="2577618" y="1542477"/>
                  <a:pt x="2554096" y="1558640"/>
                  <a:pt x="2536723" y="1580356"/>
                </a:cubicBezTo>
                <a:cubicBezTo>
                  <a:pt x="2514577" y="1608038"/>
                  <a:pt x="2502796" y="1643779"/>
                  <a:pt x="2477729" y="1668846"/>
                </a:cubicBezTo>
                <a:cubicBezTo>
                  <a:pt x="2376705" y="1769870"/>
                  <a:pt x="2423948" y="1734197"/>
                  <a:pt x="2344994" y="1786833"/>
                </a:cubicBezTo>
                <a:cubicBezTo>
                  <a:pt x="2317053" y="1870652"/>
                  <a:pt x="2341238" y="1820084"/>
                  <a:pt x="2241755" y="1919568"/>
                </a:cubicBezTo>
                <a:cubicBezTo>
                  <a:pt x="2186516" y="1974807"/>
                  <a:pt x="2217298" y="1957218"/>
                  <a:pt x="2153265" y="1978562"/>
                </a:cubicBezTo>
                <a:lnTo>
                  <a:pt x="2050026" y="2081801"/>
                </a:lnTo>
                <a:cubicBezTo>
                  <a:pt x="2035278" y="2096549"/>
                  <a:pt x="2023135" y="2114477"/>
                  <a:pt x="2005781" y="2126046"/>
                </a:cubicBezTo>
                <a:cubicBezTo>
                  <a:pt x="1944108" y="2167160"/>
                  <a:pt x="1916368" y="2177297"/>
                  <a:pt x="1873045" y="2229285"/>
                </a:cubicBezTo>
                <a:cubicBezTo>
                  <a:pt x="1861698" y="2242902"/>
                  <a:pt x="1854896" y="2259913"/>
                  <a:pt x="1843548" y="2273530"/>
                </a:cubicBezTo>
                <a:cubicBezTo>
                  <a:pt x="1830195" y="2289553"/>
                  <a:pt x="1812108" y="2301311"/>
                  <a:pt x="1799303" y="2317775"/>
                </a:cubicBezTo>
                <a:cubicBezTo>
                  <a:pt x="1706653" y="2436897"/>
                  <a:pt x="1781719" y="2378659"/>
                  <a:pt x="1696065" y="2435762"/>
                </a:cubicBezTo>
                <a:cubicBezTo>
                  <a:pt x="1617406" y="2553749"/>
                  <a:pt x="1720646" y="2411181"/>
                  <a:pt x="1622323" y="2509504"/>
                </a:cubicBezTo>
                <a:cubicBezTo>
                  <a:pt x="1524000" y="2607827"/>
                  <a:pt x="1666568" y="2504587"/>
                  <a:pt x="1548581" y="2583246"/>
                </a:cubicBezTo>
                <a:cubicBezTo>
                  <a:pt x="1425542" y="2788308"/>
                  <a:pt x="1583987" y="2545258"/>
                  <a:pt x="1445342" y="2701233"/>
                </a:cubicBezTo>
                <a:cubicBezTo>
                  <a:pt x="1421790" y="2727729"/>
                  <a:pt x="1411415" y="2764656"/>
                  <a:pt x="1386348" y="2789723"/>
                </a:cubicBezTo>
                <a:cubicBezTo>
                  <a:pt x="1332747" y="2843324"/>
                  <a:pt x="1345159" y="2826740"/>
                  <a:pt x="1297858" y="2892962"/>
                </a:cubicBezTo>
                <a:cubicBezTo>
                  <a:pt x="1287555" y="2907386"/>
                  <a:pt x="1280895" y="2924673"/>
                  <a:pt x="1268361" y="2937207"/>
                </a:cubicBezTo>
                <a:cubicBezTo>
                  <a:pt x="1255827" y="2949741"/>
                  <a:pt x="1238864" y="2956872"/>
                  <a:pt x="1224116" y="2966704"/>
                </a:cubicBezTo>
                <a:cubicBezTo>
                  <a:pt x="1198198" y="3044459"/>
                  <a:pt x="1226498" y="2981545"/>
                  <a:pt x="1165123" y="3055194"/>
                </a:cubicBezTo>
                <a:cubicBezTo>
                  <a:pt x="1103671" y="3128936"/>
                  <a:pt x="1172497" y="3074858"/>
                  <a:pt x="1091381" y="3128936"/>
                </a:cubicBezTo>
                <a:cubicBezTo>
                  <a:pt x="1081549" y="3143684"/>
                  <a:pt x="1073232" y="3159564"/>
                  <a:pt x="1061884" y="3173181"/>
                </a:cubicBezTo>
                <a:cubicBezTo>
                  <a:pt x="1048531" y="3189204"/>
                  <a:pt x="1029762" y="3200454"/>
                  <a:pt x="1017639" y="3217426"/>
                </a:cubicBezTo>
                <a:cubicBezTo>
                  <a:pt x="1004860" y="3235317"/>
                  <a:pt x="1001876" y="3259252"/>
                  <a:pt x="988142" y="3276420"/>
                </a:cubicBezTo>
                <a:cubicBezTo>
                  <a:pt x="962083" y="3308994"/>
                  <a:pt x="922791" y="3330201"/>
                  <a:pt x="899652" y="3364910"/>
                </a:cubicBezTo>
                <a:cubicBezTo>
                  <a:pt x="831933" y="3466490"/>
                  <a:pt x="918454" y="3342975"/>
                  <a:pt x="811161" y="3468149"/>
                </a:cubicBezTo>
                <a:cubicBezTo>
                  <a:pt x="799626" y="3481607"/>
                  <a:pt x="792738" y="3498553"/>
                  <a:pt x="781665" y="3512394"/>
                </a:cubicBezTo>
                <a:cubicBezTo>
                  <a:pt x="753351" y="3547787"/>
                  <a:pt x="721488" y="3580240"/>
                  <a:pt x="693174" y="3615633"/>
                </a:cubicBezTo>
                <a:cubicBezTo>
                  <a:pt x="682101" y="3629474"/>
                  <a:pt x="673980" y="3645454"/>
                  <a:pt x="663677" y="3659878"/>
                </a:cubicBezTo>
                <a:cubicBezTo>
                  <a:pt x="649390" y="3679880"/>
                  <a:pt x="633719" y="3698870"/>
                  <a:pt x="619432" y="3718872"/>
                </a:cubicBezTo>
                <a:cubicBezTo>
                  <a:pt x="609129" y="3733296"/>
                  <a:pt x="601283" y="3749500"/>
                  <a:pt x="589935" y="3763117"/>
                </a:cubicBezTo>
                <a:cubicBezTo>
                  <a:pt x="576582" y="3779140"/>
                  <a:pt x="559042" y="3791339"/>
                  <a:pt x="545690" y="3807362"/>
                </a:cubicBezTo>
                <a:cubicBezTo>
                  <a:pt x="501156" y="3860803"/>
                  <a:pt x="509662" y="3899117"/>
                  <a:pt x="427703" y="3940097"/>
                </a:cubicBezTo>
                <a:cubicBezTo>
                  <a:pt x="331399" y="3988250"/>
                  <a:pt x="384256" y="3954048"/>
                  <a:pt x="280219" y="4058085"/>
                </a:cubicBezTo>
                <a:lnTo>
                  <a:pt x="280219" y="4058085"/>
                </a:lnTo>
                <a:cubicBezTo>
                  <a:pt x="265471" y="4067917"/>
                  <a:pt x="249591" y="4076234"/>
                  <a:pt x="235974" y="4087581"/>
                </a:cubicBezTo>
                <a:cubicBezTo>
                  <a:pt x="219951" y="4100933"/>
                  <a:pt x="208701" y="4119703"/>
                  <a:pt x="191729" y="4131826"/>
                </a:cubicBezTo>
                <a:cubicBezTo>
                  <a:pt x="173838" y="4144605"/>
                  <a:pt x="151824" y="4150415"/>
                  <a:pt x="132735" y="4161323"/>
                </a:cubicBezTo>
                <a:cubicBezTo>
                  <a:pt x="117345" y="4170117"/>
                  <a:pt x="104782" y="4183838"/>
                  <a:pt x="88490" y="4190820"/>
                </a:cubicBezTo>
                <a:cubicBezTo>
                  <a:pt x="-6645" y="4231592"/>
                  <a:pt x="59369" y="4175696"/>
                  <a:pt x="0" y="4235065"/>
                </a:cubicBez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7379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143509" y="4800600"/>
            <a:ext cx="3887170" cy="1286184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/>
          <p:cNvSpPr/>
          <p:nvPr/>
        </p:nvSpPr>
        <p:spPr>
          <a:xfrm>
            <a:off x="3316544" y="4225413"/>
            <a:ext cx="2117622" cy="274320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Arc 4"/>
          <p:cNvSpPr/>
          <p:nvPr/>
        </p:nvSpPr>
        <p:spPr>
          <a:xfrm>
            <a:off x="6248401" y="4062041"/>
            <a:ext cx="1564559" cy="2043791"/>
          </a:xfrm>
          <a:prstGeom prst="arc">
            <a:avLst>
              <a:gd name="adj1" fmla="val 10073232"/>
              <a:gd name="adj2" fmla="val 1537196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c 3"/>
          <p:cNvSpPr/>
          <p:nvPr/>
        </p:nvSpPr>
        <p:spPr>
          <a:xfrm>
            <a:off x="5434166" y="1638300"/>
            <a:ext cx="1752600" cy="1905000"/>
          </a:xfrm>
          <a:prstGeom prst="arc">
            <a:avLst>
              <a:gd name="adj1" fmla="val 3925914"/>
              <a:gd name="adj2" fmla="val 9601296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795107" y="5522886"/>
            <a:ext cx="430109" cy="668365"/>
          </a:xfrm>
          <a:custGeom>
            <a:avLst/>
            <a:gdLst>
              <a:gd name="connsiteX0" fmla="*/ 367194 w 430109"/>
              <a:gd name="connsiteY0" fmla="*/ 535015 h 668365"/>
              <a:gd name="connsiteX1" fmla="*/ 329094 w 430109"/>
              <a:gd name="connsiteY1" fmla="*/ 439765 h 668365"/>
              <a:gd name="connsiteX2" fmla="*/ 310044 w 430109"/>
              <a:gd name="connsiteY2" fmla="*/ 58765 h 668365"/>
              <a:gd name="connsiteX3" fmla="*/ 157644 w 430109"/>
              <a:gd name="connsiteY3" fmla="*/ 1615 h 668365"/>
              <a:gd name="connsiteX4" fmla="*/ 24294 w 430109"/>
              <a:gd name="connsiteY4" fmla="*/ 20665 h 668365"/>
              <a:gd name="connsiteX5" fmla="*/ 43344 w 430109"/>
              <a:gd name="connsiteY5" fmla="*/ 154015 h 668365"/>
              <a:gd name="connsiteX6" fmla="*/ 100494 w 430109"/>
              <a:gd name="connsiteY6" fmla="*/ 306415 h 668365"/>
              <a:gd name="connsiteX7" fmla="*/ 138594 w 430109"/>
              <a:gd name="connsiteY7" fmla="*/ 420715 h 668365"/>
              <a:gd name="connsiteX8" fmla="*/ 157644 w 430109"/>
              <a:gd name="connsiteY8" fmla="*/ 477865 h 668365"/>
              <a:gd name="connsiteX9" fmla="*/ 195744 w 430109"/>
              <a:gd name="connsiteY9" fmla="*/ 554065 h 668365"/>
              <a:gd name="connsiteX10" fmla="*/ 214794 w 430109"/>
              <a:gd name="connsiteY10" fmla="*/ 630265 h 668365"/>
              <a:gd name="connsiteX11" fmla="*/ 290994 w 430109"/>
              <a:gd name="connsiteY11" fmla="*/ 668365 h 668365"/>
              <a:gd name="connsiteX12" fmla="*/ 348144 w 430109"/>
              <a:gd name="connsiteY12" fmla="*/ 649315 h 668365"/>
              <a:gd name="connsiteX13" fmla="*/ 424344 w 430109"/>
              <a:gd name="connsiteY13" fmla="*/ 535015 h 668365"/>
              <a:gd name="connsiteX14" fmla="*/ 348144 w 430109"/>
              <a:gd name="connsiteY14" fmla="*/ 344515 h 668365"/>
              <a:gd name="connsiteX15" fmla="*/ 290994 w 430109"/>
              <a:gd name="connsiteY15" fmla="*/ 325465 h 668365"/>
              <a:gd name="connsiteX16" fmla="*/ 62394 w 430109"/>
              <a:gd name="connsiteY16" fmla="*/ 382615 h 668365"/>
              <a:gd name="connsiteX17" fmla="*/ 43344 w 430109"/>
              <a:gd name="connsiteY17" fmla="*/ 439765 h 668365"/>
              <a:gd name="connsiteX18" fmla="*/ 62394 w 430109"/>
              <a:gd name="connsiteY18" fmla="*/ 496915 h 668365"/>
              <a:gd name="connsiteX19" fmla="*/ 119544 w 430109"/>
              <a:gd name="connsiteY19" fmla="*/ 515965 h 668365"/>
              <a:gd name="connsiteX20" fmla="*/ 367194 w 430109"/>
              <a:gd name="connsiteY20" fmla="*/ 496915 h 668365"/>
              <a:gd name="connsiteX21" fmla="*/ 348144 w 430109"/>
              <a:gd name="connsiteY21" fmla="*/ 325465 h 668365"/>
              <a:gd name="connsiteX22" fmla="*/ 119544 w 430109"/>
              <a:gd name="connsiteY22" fmla="*/ 382615 h 668365"/>
              <a:gd name="connsiteX23" fmla="*/ 119544 w 430109"/>
              <a:gd name="connsiteY23" fmla="*/ 496915 h 668365"/>
              <a:gd name="connsiteX24" fmla="*/ 195744 w 430109"/>
              <a:gd name="connsiteY24" fmla="*/ 515965 h 668365"/>
              <a:gd name="connsiteX25" fmla="*/ 405294 w 430109"/>
              <a:gd name="connsiteY25" fmla="*/ 496915 h 668365"/>
              <a:gd name="connsiteX26" fmla="*/ 424344 w 430109"/>
              <a:gd name="connsiteY26" fmla="*/ 439765 h 668365"/>
              <a:gd name="connsiteX27" fmla="*/ 329094 w 430109"/>
              <a:gd name="connsiteY27" fmla="*/ 420715 h 668365"/>
              <a:gd name="connsiteX28" fmla="*/ 5244 w 430109"/>
              <a:gd name="connsiteY28" fmla="*/ 439765 h 668365"/>
              <a:gd name="connsiteX29" fmla="*/ 81444 w 430109"/>
              <a:gd name="connsiteY29" fmla="*/ 458815 h 668365"/>
              <a:gd name="connsiteX30" fmla="*/ 195744 w 430109"/>
              <a:gd name="connsiteY30" fmla="*/ 496915 h 668365"/>
              <a:gd name="connsiteX31" fmla="*/ 252894 w 430109"/>
              <a:gd name="connsiteY31" fmla="*/ 458815 h 668365"/>
              <a:gd name="connsiteX32" fmla="*/ 233844 w 430109"/>
              <a:gd name="connsiteY32" fmla="*/ 401665 h 668365"/>
              <a:gd name="connsiteX33" fmla="*/ 214794 w 430109"/>
              <a:gd name="connsiteY33" fmla="*/ 325465 h 668365"/>
              <a:gd name="connsiteX34" fmla="*/ 176694 w 430109"/>
              <a:gd name="connsiteY34" fmla="*/ 211165 h 668365"/>
              <a:gd name="connsiteX35" fmla="*/ 157644 w 430109"/>
              <a:gd name="connsiteY35" fmla="*/ 154015 h 668365"/>
              <a:gd name="connsiteX36" fmla="*/ 119544 w 430109"/>
              <a:gd name="connsiteY36" fmla="*/ 96865 h 668365"/>
              <a:gd name="connsiteX37" fmla="*/ 62394 w 430109"/>
              <a:gd name="connsiteY37" fmla="*/ 134965 h 668365"/>
              <a:gd name="connsiteX38" fmla="*/ 81444 w 430109"/>
              <a:gd name="connsiteY38" fmla="*/ 306415 h 668365"/>
              <a:gd name="connsiteX39" fmla="*/ 100494 w 430109"/>
              <a:gd name="connsiteY39" fmla="*/ 363565 h 668365"/>
              <a:gd name="connsiteX40" fmla="*/ 195744 w 430109"/>
              <a:gd name="connsiteY40" fmla="*/ 496915 h 668365"/>
              <a:gd name="connsiteX41" fmla="*/ 252894 w 430109"/>
              <a:gd name="connsiteY41" fmla="*/ 515965 h 668365"/>
              <a:gd name="connsiteX42" fmla="*/ 233844 w 430109"/>
              <a:gd name="connsiteY42" fmla="*/ 344515 h 668365"/>
              <a:gd name="connsiteX43" fmla="*/ 176694 w 430109"/>
              <a:gd name="connsiteY43" fmla="*/ 230215 h 668365"/>
              <a:gd name="connsiteX44" fmla="*/ 119544 w 430109"/>
              <a:gd name="connsiteY44" fmla="*/ 154015 h 668365"/>
              <a:gd name="connsiteX45" fmla="*/ 100494 w 430109"/>
              <a:gd name="connsiteY45" fmla="*/ 96865 h 668365"/>
              <a:gd name="connsiteX46" fmla="*/ 81444 w 430109"/>
              <a:gd name="connsiteY46" fmla="*/ 20665 h 668365"/>
              <a:gd name="connsiteX47" fmla="*/ 24294 w 430109"/>
              <a:gd name="connsiteY47" fmla="*/ 39715 h 668365"/>
              <a:gd name="connsiteX48" fmla="*/ 62394 w 430109"/>
              <a:gd name="connsiteY48" fmla="*/ 249265 h 668365"/>
              <a:gd name="connsiteX49" fmla="*/ 100494 w 430109"/>
              <a:gd name="connsiteY49" fmla="*/ 306415 h 668365"/>
              <a:gd name="connsiteX50" fmla="*/ 119544 w 430109"/>
              <a:gd name="connsiteY50" fmla="*/ 230215 h 668365"/>
              <a:gd name="connsiteX51" fmla="*/ 62394 w 430109"/>
              <a:gd name="connsiteY51" fmla="*/ 173065 h 668365"/>
              <a:gd name="connsiteX52" fmla="*/ 43344 w 430109"/>
              <a:gd name="connsiteY52" fmla="*/ 115915 h 668365"/>
              <a:gd name="connsiteX53" fmla="*/ 329094 w 430109"/>
              <a:gd name="connsiteY53" fmla="*/ 96865 h 668365"/>
              <a:gd name="connsiteX54" fmla="*/ 348144 w 430109"/>
              <a:gd name="connsiteY54" fmla="*/ 154015 h 668365"/>
              <a:gd name="connsiteX55" fmla="*/ 329094 w 430109"/>
              <a:gd name="connsiteY55" fmla="*/ 535015 h 668365"/>
              <a:gd name="connsiteX56" fmla="*/ 386244 w 430109"/>
              <a:gd name="connsiteY56" fmla="*/ 515965 h 668365"/>
              <a:gd name="connsiteX57" fmla="*/ 424344 w 430109"/>
              <a:gd name="connsiteY57" fmla="*/ 458815 h 668365"/>
              <a:gd name="connsiteX58" fmla="*/ 405294 w 430109"/>
              <a:gd name="connsiteY58" fmla="*/ 382615 h 668365"/>
              <a:gd name="connsiteX59" fmla="*/ 367194 w 430109"/>
              <a:gd name="connsiteY59" fmla="*/ 325465 h 668365"/>
              <a:gd name="connsiteX60" fmla="*/ 348144 w 430109"/>
              <a:gd name="connsiteY60" fmla="*/ 268315 h 668365"/>
              <a:gd name="connsiteX61" fmla="*/ 329094 w 430109"/>
              <a:gd name="connsiteY61" fmla="*/ 134965 h 668365"/>
              <a:gd name="connsiteX62" fmla="*/ 310044 w 430109"/>
              <a:gd name="connsiteY62" fmla="*/ 58765 h 668365"/>
              <a:gd name="connsiteX63" fmla="*/ 233844 w 430109"/>
              <a:gd name="connsiteY63" fmla="*/ 20665 h 668365"/>
              <a:gd name="connsiteX64" fmla="*/ 81444 w 430109"/>
              <a:gd name="connsiteY64" fmla="*/ 39715 h 668365"/>
              <a:gd name="connsiteX65" fmla="*/ 138594 w 430109"/>
              <a:gd name="connsiteY65" fmla="*/ 77815 h 668365"/>
              <a:gd name="connsiteX66" fmla="*/ 176694 w 430109"/>
              <a:gd name="connsiteY66" fmla="*/ 20665 h 66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30109" h="668365">
                <a:moveTo>
                  <a:pt x="367194" y="535015"/>
                </a:moveTo>
                <a:cubicBezTo>
                  <a:pt x="354494" y="503265"/>
                  <a:pt x="331369" y="473885"/>
                  <a:pt x="329094" y="439765"/>
                </a:cubicBezTo>
                <a:cubicBezTo>
                  <a:pt x="314298" y="217821"/>
                  <a:pt x="401543" y="278363"/>
                  <a:pt x="310044" y="58765"/>
                </a:cubicBezTo>
                <a:cubicBezTo>
                  <a:pt x="292207" y="15955"/>
                  <a:pt x="181648" y="6416"/>
                  <a:pt x="157644" y="1615"/>
                </a:cubicBezTo>
                <a:cubicBezTo>
                  <a:pt x="113194" y="7965"/>
                  <a:pt x="51235" y="-15256"/>
                  <a:pt x="24294" y="20665"/>
                </a:cubicBezTo>
                <a:cubicBezTo>
                  <a:pt x="-2647" y="56586"/>
                  <a:pt x="35962" y="109725"/>
                  <a:pt x="43344" y="154015"/>
                </a:cubicBezTo>
                <a:cubicBezTo>
                  <a:pt x="76463" y="352729"/>
                  <a:pt x="37660" y="165039"/>
                  <a:pt x="100494" y="306415"/>
                </a:cubicBezTo>
                <a:cubicBezTo>
                  <a:pt x="116805" y="343115"/>
                  <a:pt x="125894" y="382615"/>
                  <a:pt x="138594" y="420715"/>
                </a:cubicBezTo>
                <a:cubicBezTo>
                  <a:pt x="144944" y="439765"/>
                  <a:pt x="148664" y="459904"/>
                  <a:pt x="157644" y="477865"/>
                </a:cubicBezTo>
                <a:cubicBezTo>
                  <a:pt x="170344" y="503265"/>
                  <a:pt x="185773" y="527475"/>
                  <a:pt x="195744" y="554065"/>
                </a:cubicBezTo>
                <a:cubicBezTo>
                  <a:pt x="204937" y="578580"/>
                  <a:pt x="198033" y="610152"/>
                  <a:pt x="214794" y="630265"/>
                </a:cubicBezTo>
                <a:cubicBezTo>
                  <a:pt x="232974" y="652081"/>
                  <a:pt x="265594" y="655665"/>
                  <a:pt x="290994" y="668365"/>
                </a:cubicBezTo>
                <a:cubicBezTo>
                  <a:pt x="310044" y="662015"/>
                  <a:pt x="333945" y="663514"/>
                  <a:pt x="348144" y="649315"/>
                </a:cubicBezTo>
                <a:cubicBezTo>
                  <a:pt x="380523" y="616936"/>
                  <a:pt x="424344" y="535015"/>
                  <a:pt x="424344" y="535015"/>
                </a:cubicBezTo>
                <a:cubicBezTo>
                  <a:pt x="407411" y="399548"/>
                  <a:pt x="445674" y="393280"/>
                  <a:pt x="348144" y="344515"/>
                </a:cubicBezTo>
                <a:cubicBezTo>
                  <a:pt x="330183" y="335535"/>
                  <a:pt x="310044" y="331815"/>
                  <a:pt x="290994" y="325465"/>
                </a:cubicBezTo>
                <a:cubicBezTo>
                  <a:pt x="231852" y="332036"/>
                  <a:pt x="113611" y="318594"/>
                  <a:pt x="62394" y="382615"/>
                </a:cubicBezTo>
                <a:cubicBezTo>
                  <a:pt x="49850" y="398295"/>
                  <a:pt x="49694" y="420715"/>
                  <a:pt x="43344" y="439765"/>
                </a:cubicBezTo>
                <a:cubicBezTo>
                  <a:pt x="49694" y="458815"/>
                  <a:pt x="48195" y="482716"/>
                  <a:pt x="62394" y="496915"/>
                </a:cubicBezTo>
                <a:cubicBezTo>
                  <a:pt x="76593" y="511114"/>
                  <a:pt x="99464" y="515965"/>
                  <a:pt x="119544" y="515965"/>
                </a:cubicBezTo>
                <a:cubicBezTo>
                  <a:pt x="202338" y="515965"/>
                  <a:pt x="284644" y="503265"/>
                  <a:pt x="367194" y="496915"/>
                </a:cubicBezTo>
                <a:cubicBezTo>
                  <a:pt x="360844" y="439765"/>
                  <a:pt x="393045" y="361386"/>
                  <a:pt x="348144" y="325465"/>
                </a:cubicBezTo>
                <a:cubicBezTo>
                  <a:pt x="274581" y="266615"/>
                  <a:pt x="176502" y="344643"/>
                  <a:pt x="119544" y="382615"/>
                </a:cubicBezTo>
                <a:cubicBezTo>
                  <a:pt x="108849" y="414699"/>
                  <a:pt x="79439" y="464831"/>
                  <a:pt x="119544" y="496915"/>
                </a:cubicBezTo>
                <a:cubicBezTo>
                  <a:pt x="139988" y="513271"/>
                  <a:pt x="170344" y="509615"/>
                  <a:pt x="195744" y="515965"/>
                </a:cubicBezTo>
                <a:cubicBezTo>
                  <a:pt x="265594" y="509615"/>
                  <a:pt x="338755" y="519095"/>
                  <a:pt x="405294" y="496915"/>
                </a:cubicBezTo>
                <a:cubicBezTo>
                  <a:pt x="424344" y="490565"/>
                  <a:pt x="438543" y="453964"/>
                  <a:pt x="424344" y="439765"/>
                </a:cubicBezTo>
                <a:cubicBezTo>
                  <a:pt x="401449" y="416870"/>
                  <a:pt x="360844" y="427065"/>
                  <a:pt x="329094" y="420715"/>
                </a:cubicBezTo>
                <a:cubicBezTo>
                  <a:pt x="221144" y="427065"/>
                  <a:pt x="112123" y="423322"/>
                  <a:pt x="5244" y="439765"/>
                </a:cubicBezTo>
                <a:cubicBezTo>
                  <a:pt x="-20633" y="443746"/>
                  <a:pt x="56366" y="451292"/>
                  <a:pt x="81444" y="458815"/>
                </a:cubicBezTo>
                <a:cubicBezTo>
                  <a:pt x="119911" y="470355"/>
                  <a:pt x="195744" y="496915"/>
                  <a:pt x="195744" y="496915"/>
                </a:cubicBezTo>
                <a:cubicBezTo>
                  <a:pt x="214794" y="484215"/>
                  <a:pt x="244391" y="480073"/>
                  <a:pt x="252894" y="458815"/>
                </a:cubicBezTo>
                <a:cubicBezTo>
                  <a:pt x="260352" y="440171"/>
                  <a:pt x="239361" y="420973"/>
                  <a:pt x="233844" y="401665"/>
                </a:cubicBezTo>
                <a:cubicBezTo>
                  <a:pt x="226651" y="376491"/>
                  <a:pt x="222317" y="350543"/>
                  <a:pt x="214794" y="325465"/>
                </a:cubicBezTo>
                <a:cubicBezTo>
                  <a:pt x="203254" y="286998"/>
                  <a:pt x="189394" y="249265"/>
                  <a:pt x="176694" y="211165"/>
                </a:cubicBezTo>
                <a:cubicBezTo>
                  <a:pt x="170344" y="192115"/>
                  <a:pt x="168783" y="170723"/>
                  <a:pt x="157644" y="154015"/>
                </a:cubicBezTo>
                <a:lnTo>
                  <a:pt x="119544" y="96865"/>
                </a:lnTo>
                <a:cubicBezTo>
                  <a:pt x="100494" y="109565"/>
                  <a:pt x="66490" y="112439"/>
                  <a:pt x="62394" y="134965"/>
                </a:cubicBezTo>
                <a:cubicBezTo>
                  <a:pt x="52108" y="191539"/>
                  <a:pt x="71991" y="249696"/>
                  <a:pt x="81444" y="306415"/>
                </a:cubicBezTo>
                <a:cubicBezTo>
                  <a:pt x="84745" y="326222"/>
                  <a:pt x="92584" y="345108"/>
                  <a:pt x="100494" y="363565"/>
                </a:cubicBezTo>
                <a:cubicBezTo>
                  <a:pt x="124331" y="419185"/>
                  <a:pt x="143475" y="462069"/>
                  <a:pt x="195744" y="496915"/>
                </a:cubicBezTo>
                <a:cubicBezTo>
                  <a:pt x="212452" y="508054"/>
                  <a:pt x="233844" y="509615"/>
                  <a:pt x="252894" y="515965"/>
                </a:cubicBezTo>
                <a:cubicBezTo>
                  <a:pt x="246544" y="458815"/>
                  <a:pt x="243297" y="401234"/>
                  <a:pt x="233844" y="344515"/>
                </a:cubicBezTo>
                <a:cubicBezTo>
                  <a:pt x="225638" y="295282"/>
                  <a:pt x="205313" y="270282"/>
                  <a:pt x="176694" y="230215"/>
                </a:cubicBezTo>
                <a:cubicBezTo>
                  <a:pt x="158240" y="204379"/>
                  <a:pt x="138594" y="179415"/>
                  <a:pt x="119544" y="154015"/>
                </a:cubicBezTo>
                <a:cubicBezTo>
                  <a:pt x="113194" y="134965"/>
                  <a:pt x="106011" y="116173"/>
                  <a:pt x="100494" y="96865"/>
                </a:cubicBezTo>
                <a:cubicBezTo>
                  <a:pt x="93301" y="71691"/>
                  <a:pt x="102389" y="36374"/>
                  <a:pt x="81444" y="20665"/>
                </a:cubicBezTo>
                <a:cubicBezTo>
                  <a:pt x="65380" y="8617"/>
                  <a:pt x="43344" y="33365"/>
                  <a:pt x="24294" y="39715"/>
                </a:cubicBezTo>
                <a:cubicBezTo>
                  <a:pt x="28708" y="70616"/>
                  <a:pt x="43147" y="204355"/>
                  <a:pt x="62394" y="249265"/>
                </a:cubicBezTo>
                <a:cubicBezTo>
                  <a:pt x="71413" y="270309"/>
                  <a:pt x="87794" y="287365"/>
                  <a:pt x="100494" y="306415"/>
                </a:cubicBezTo>
                <a:cubicBezTo>
                  <a:pt x="106844" y="281015"/>
                  <a:pt x="126737" y="255389"/>
                  <a:pt x="119544" y="230215"/>
                </a:cubicBezTo>
                <a:cubicBezTo>
                  <a:pt x="112143" y="204311"/>
                  <a:pt x="77338" y="195481"/>
                  <a:pt x="62394" y="173065"/>
                </a:cubicBezTo>
                <a:cubicBezTo>
                  <a:pt x="51255" y="156357"/>
                  <a:pt x="49694" y="134965"/>
                  <a:pt x="43344" y="115915"/>
                </a:cubicBezTo>
                <a:cubicBezTo>
                  <a:pt x="146782" y="46957"/>
                  <a:pt x="135570" y="37319"/>
                  <a:pt x="329094" y="96865"/>
                </a:cubicBezTo>
                <a:cubicBezTo>
                  <a:pt x="348286" y="102770"/>
                  <a:pt x="341794" y="134965"/>
                  <a:pt x="348144" y="154015"/>
                </a:cubicBezTo>
                <a:cubicBezTo>
                  <a:pt x="341794" y="281015"/>
                  <a:pt x="315782" y="408555"/>
                  <a:pt x="329094" y="535015"/>
                </a:cubicBezTo>
                <a:cubicBezTo>
                  <a:pt x="331196" y="554985"/>
                  <a:pt x="370564" y="528509"/>
                  <a:pt x="386244" y="515965"/>
                </a:cubicBezTo>
                <a:cubicBezTo>
                  <a:pt x="404122" y="501662"/>
                  <a:pt x="411644" y="477865"/>
                  <a:pt x="424344" y="458815"/>
                </a:cubicBezTo>
                <a:cubicBezTo>
                  <a:pt x="417994" y="433415"/>
                  <a:pt x="415607" y="406680"/>
                  <a:pt x="405294" y="382615"/>
                </a:cubicBezTo>
                <a:cubicBezTo>
                  <a:pt x="396275" y="361571"/>
                  <a:pt x="377433" y="345943"/>
                  <a:pt x="367194" y="325465"/>
                </a:cubicBezTo>
                <a:cubicBezTo>
                  <a:pt x="358214" y="307504"/>
                  <a:pt x="354494" y="287365"/>
                  <a:pt x="348144" y="268315"/>
                </a:cubicBezTo>
                <a:cubicBezTo>
                  <a:pt x="341794" y="223865"/>
                  <a:pt x="337126" y="179142"/>
                  <a:pt x="329094" y="134965"/>
                </a:cubicBezTo>
                <a:cubicBezTo>
                  <a:pt x="324410" y="109206"/>
                  <a:pt x="326805" y="78878"/>
                  <a:pt x="310044" y="58765"/>
                </a:cubicBezTo>
                <a:cubicBezTo>
                  <a:pt x="291864" y="36949"/>
                  <a:pt x="259244" y="33365"/>
                  <a:pt x="233844" y="20665"/>
                </a:cubicBezTo>
                <a:cubicBezTo>
                  <a:pt x="183044" y="27015"/>
                  <a:pt x="125344" y="13375"/>
                  <a:pt x="81444" y="39715"/>
                </a:cubicBezTo>
                <a:cubicBezTo>
                  <a:pt x="61811" y="51495"/>
                  <a:pt x="116143" y="82305"/>
                  <a:pt x="138594" y="77815"/>
                </a:cubicBezTo>
                <a:cubicBezTo>
                  <a:pt x="161045" y="73325"/>
                  <a:pt x="176694" y="20665"/>
                  <a:pt x="176694" y="20665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44" y="1598159"/>
            <a:ext cx="1653021" cy="18382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916758" y="2197100"/>
            <a:ext cx="110091" cy="2603500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27771" y="0"/>
            <a:ext cx="1857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4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5" grpId="0" animBg="1"/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50" y="419100"/>
            <a:ext cx="8210550" cy="603510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790700" y="5943600"/>
            <a:ext cx="4914900" cy="15240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>
            <a:off x="2209800" y="4914900"/>
            <a:ext cx="2209800" cy="2667000"/>
          </a:xfrm>
          <a:prstGeom prst="arc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000135" y="2209800"/>
            <a:ext cx="114300" cy="388620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4739148" y="2552700"/>
            <a:ext cx="2895600" cy="1447800"/>
          </a:xfrm>
          <a:prstGeom prst="arc">
            <a:avLst>
              <a:gd name="adj1" fmla="val 5685457"/>
              <a:gd name="adj2" fmla="val 10710537"/>
            </a:avLst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c 13"/>
          <p:cNvSpPr/>
          <p:nvPr/>
        </p:nvSpPr>
        <p:spPr>
          <a:xfrm>
            <a:off x="4876800" y="4495800"/>
            <a:ext cx="3962400" cy="2895600"/>
          </a:xfrm>
          <a:prstGeom prst="arc">
            <a:avLst>
              <a:gd name="adj1" fmla="val 10199382"/>
              <a:gd name="adj2" fmla="val 14330738"/>
            </a:avLst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64070" y="2133599"/>
            <a:ext cx="4216400" cy="3733801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898743" y="419100"/>
            <a:ext cx="1886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8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2098" y="228601"/>
            <a:ext cx="6599903" cy="221599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Sto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13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শিখনফল-</a:t>
            </a:r>
            <a:endParaRPr lang="en-US" sz="13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943" y="2595079"/>
            <a:ext cx="8915399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১।সমকোনী ত্রিভুজের তিনটি বাহু ও তিনটি কোনের পরিচিতিসহ বলতে পারবে। </a:t>
            </a:r>
          </a:p>
          <a:p>
            <a:r>
              <a:rPr lang="bn-BD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২।সূক্ষ্মকোনের ত্রিকোনমিতিক অনুপাত বর্ননা করতে পারবে।</a:t>
            </a:r>
          </a:p>
          <a:p>
            <a:r>
              <a:rPr lang="bn-BD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সূক্ষ্মকোনের ত্রিকোনমিতিক অনুপাতগুলোর মধ্যে পারস্পরিক সম্পর্ক নির্নয় করতে পারবে।</a:t>
            </a:r>
            <a:endParaRPr lang="en-US" sz="3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83342" y="420914"/>
            <a:ext cx="2508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9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1" y="1333500"/>
            <a:ext cx="7799439" cy="384720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পাঠ-</a:t>
            </a:r>
            <a:endParaRPr lang="en-US" sz="60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6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সূক্ষকোনের ত্রিকোনমিতিক অনুপাত নির্নয়।</a:t>
            </a:r>
            <a:endParaRPr lang="en-US" sz="60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0057" y="159657"/>
            <a:ext cx="2046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9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2514600" y="533400"/>
            <a:ext cx="7315200" cy="5410200"/>
          </a:xfrm>
          <a:prstGeom prst="rtTriangl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228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5943601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01200" y="57912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C</a:t>
            </a:r>
          </a:p>
        </p:txBody>
      </p:sp>
      <p:sp>
        <p:nvSpPr>
          <p:cNvPr id="10" name="Right Triangle 9"/>
          <p:cNvSpPr/>
          <p:nvPr/>
        </p:nvSpPr>
        <p:spPr>
          <a:xfrm>
            <a:off x="2473926" y="533399"/>
            <a:ext cx="7315200" cy="5410200"/>
          </a:xfrm>
          <a:prstGeom prst="rtTriangl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138749" y="228599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6349" y="59436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71314" y="391886"/>
            <a:ext cx="172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8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3521676" y="1066800"/>
            <a:ext cx="5334000" cy="4876800"/>
          </a:xfrm>
          <a:prstGeom prst="rtTriangl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rc 2"/>
          <p:cNvSpPr/>
          <p:nvPr/>
        </p:nvSpPr>
        <p:spPr>
          <a:xfrm>
            <a:off x="7391400" y="4572000"/>
            <a:ext cx="3200400" cy="2743200"/>
          </a:xfrm>
          <a:prstGeom prst="arc">
            <a:avLst>
              <a:gd name="adj1" fmla="val 10054005"/>
              <a:gd name="adj2" fmla="val 13723205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Arc 3"/>
          <p:cNvSpPr/>
          <p:nvPr/>
        </p:nvSpPr>
        <p:spPr>
          <a:xfrm>
            <a:off x="2022389" y="685800"/>
            <a:ext cx="3200400" cy="2133600"/>
          </a:xfrm>
          <a:prstGeom prst="arc">
            <a:avLst>
              <a:gd name="adj1" fmla="val 859468"/>
              <a:gd name="adj2" fmla="val 4745209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Arc 4"/>
          <p:cNvSpPr/>
          <p:nvPr/>
        </p:nvSpPr>
        <p:spPr>
          <a:xfrm>
            <a:off x="1353065" y="4572000"/>
            <a:ext cx="3886200" cy="3886200"/>
          </a:xfrm>
          <a:prstGeom prst="arc">
            <a:avLst>
              <a:gd name="adj1" fmla="val 17109665"/>
              <a:gd name="adj2" fmla="val 20896386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838201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58184" y="5820369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2700" y="5728035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45486" y="508000"/>
            <a:ext cx="1785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73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206</TotalTime>
  <Words>282</Words>
  <Application>Microsoft Office PowerPoint</Application>
  <PresentationFormat>Widescreen</PresentationFormat>
  <Paragraphs>164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Cambria Math</vt:lpstr>
      <vt:lpstr>NikoshBAN</vt:lpstr>
      <vt:lpstr>Times New Roman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23</cp:revision>
  <dcterms:created xsi:type="dcterms:W3CDTF">2020-07-31T22:02:04Z</dcterms:created>
  <dcterms:modified xsi:type="dcterms:W3CDTF">2020-08-02T04:35:20Z</dcterms:modified>
</cp:coreProperties>
</file>