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7897FA-2045-4120-91C0-EB9945409900}" type="datetimeFigureOut">
              <a:rPr lang="en-US" smtClean="0"/>
              <a:t>01-Aug-20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ADF4E7-C2AA-4E4F-BAF1-DF9275EB1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39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DF4E7-C2AA-4E4F-BAF1-DF9275EB188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33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F0F7A2AF-E821-4830-80DB-76560F3C37CB}" type="datetimeFigureOut">
              <a:rPr lang="en-US" smtClean="0"/>
              <a:t>01-Aug-20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B280B77-28F3-4E31-957B-0FAC0306DDA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199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7A2AF-E821-4830-80DB-76560F3C37CB}" type="datetimeFigureOut">
              <a:rPr lang="en-US" smtClean="0"/>
              <a:t>01-Aug-20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80B77-28F3-4E31-957B-0FAC0306D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94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7A2AF-E821-4830-80DB-76560F3C37CB}" type="datetimeFigureOut">
              <a:rPr lang="en-US" smtClean="0"/>
              <a:t>01-Aug-20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80B77-28F3-4E31-957B-0FAC0306DDA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2363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7A2AF-E821-4830-80DB-76560F3C37CB}" type="datetimeFigureOut">
              <a:rPr lang="en-US" smtClean="0"/>
              <a:t>01-Aug-20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80B77-28F3-4E31-957B-0FAC0306DDA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3688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7A2AF-E821-4830-80DB-76560F3C37CB}" type="datetimeFigureOut">
              <a:rPr lang="en-US" smtClean="0"/>
              <a:t>01-Aug-20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80B77-28F3-4E31-957B-0FAC0306D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90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7A2AF-E821-4830-80DB-76560F3C37CB}" type="datetimeFigureOut">
              <a:rPr lang="en-US" smtClean="0"/>
              <a:t>01-Aug-20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80B77-28F3-4E31-957B-0FAC0306DDA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504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7A2AF-E821-4830-80DB-76560F3C37CB}" type="datetimeFigureOut">
              <a:rPr lang="en-US" smtClean="0"/>
              <a:t>01-Aug-20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80B77-28F3-4E31-957B-0FAC0306DDA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12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7A2AF-E821-4830-80DB-76560F3C37CB}" type="datetimeFigureOut">
              <a:rPr lang="en-US" smtClean="0"/>
              <a:t>01-Aug-20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80B77-28F3-4E31-957B-0FAC0306DDA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3278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7A2AF-E821-4830-80DB-76560F3C37CB}" type="datetimeFigureOut">
              <a:rPr lang="en-US" smtClean="0"/>
              <a:t>01-Aug-20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80B77-28F3-4E31-957B-0FAC0306DDA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454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7A2AF-E821-4830-80DB-76560F3C37CB}" type="datetimeFigureOut">
              <a:rPr lang="en-US" smtClean="0"/>
              <a:t>01-Aug-20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80B77-28F3-4E31-957B-0FAC0306D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27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7A2AF-E821-4830-80DB-76560F3C37CB}" type="datetimeFigureOut">
              <a:rPr lang="en-US" smtClean="0"/>
              <a:t>01-Aug-20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80B77-28F3-4E31-957B-0FAC0306DDAE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866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7A2AF-E821-4830-80DB-76560F3C37CB}" type="datetimeFigureOut">
              <a:rPr lang="en-US" smtClean="0"/>
              <a:t>01-Aug-20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80B77-28F3-4E31-957B-0FAC0306D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944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7A2AF-E821-4830-80DB-76560F3C37CB}" type="datetimeFigureOut">
              <a:rPr lang="en-US" smtClean="0"/>
              <a:t>01-Aug-20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80B77-28F3-4E31-957B-0FAC0306DDAE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042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7A2AF-E821-4830-80DB-76560F3C37CB}" type="datetimeFigureOut">
              <a:rPr lang="en-US" smtClean="0"/>
              <a:t>01-Aug-20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80B77-28F3-4E31-957B-0FAC0306DDA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1692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7A2AF-E821-4830-80DB-76560F3C37CB}" type="datetimeFigureOut">
              <a:rPr lang="en-US" smtClean="0"/>
              <a:t>01-Aug-20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80B77-28F3-4E31-957B-0FAC0306D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729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7A2AF-E821-4830-80DB-76560F3C37CB}" type="datetimeFigureOut">
              <a:rPr lang="en-US" smtClean="0"/>
              <a:t>01-Aug-20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80B77-28F3-4E31-957B-0FAC0306DDA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809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7A2AF-E821-4830-80DB-76560F3C37CB}" type="datetimeFigureOut">
              <a:rPr lang="en-US" smtClean="0"/>
              <a:t>01-Aug-20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80B77-28F3-4E31-957B-0FAC0306D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133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0F7A2AF-E821-4830-80DB-76560F3C37CB}" type="datetimeFigureOut">
              <a:rPr lang="en-US" smtClean="0"/>
              <a:t>01-Aug-20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B280B77-28F3-4E31-957B-0FAC0306D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146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Picture\Flower\Cpy_HeeUEAMNnm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324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71600" y="5005429"/>
            <a:ext cx="6858000" cy="144655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en-US" sz="88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8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সবা</a:t>
            </a:r>
            <a:r>
              <a:rPr lang="bn-BD" sz="8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en-US" sz="88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কে</a:t>
            </a:r>
            <a:endParaRPr lang="en-US" sz="88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194" y="0"/>
            <a:ext cx="58139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56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1407" y="1157287"/>
            <a:ext cx="3657599" cy="6000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প্রথমে তিনটি রেখাংশ নেই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119186" y="2195511"/>
            <a:ext cx="3000375" cy="476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1119186" y="2619375"/>
            <a:ext cx="2614614" cy="12382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1119186" y="3057525"/>
            <a:ext cx="3186113" cy="1904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18697" y="4181475"/>
            <a:ext cx="3657600" cy="101917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রেখাংশ তিনটির 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প্রান্তবিন্দু মিলিয়ে একটি চিত্র আঁকি। 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862627" y="2443164"/>
            <a:ext cx="1414475" cy="219550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277102" y="2428876"/>
            <a:ext cx="1200147" cy="2209797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5847070" y="4637747"/>
            <a:ext cx="2657475" cy="2381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1478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03776" y="525440"/>
            <a:ext cx="5591642" cy="5638800"/>
            <a:chOff x="1004263" y="0"/>
            <a:chExt cx="5591642" cy="6400800"/>
          </a:xfrm>
        </p:grpSpPr>
        <p:sp>
          <p:nvSpPr>
            <p:cNvPr id="3" name="Isosceles Triangle 2"/>
            <p:cNvSpPr/>
            <p:nvPr/>
          </p:nvSpPr>
          <p:spPr>
            <a:xfrm>
              <a:off x="2819400" y="0"/>
              <a:ext cx="1828800" cy="1752600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Isosceles Triangle 3"/>
            <p:cNvSpPr/>
            <p:nvPr/>
          </p:nvSpPr>
          <p:spPr>
            <a:xfrm>
              <a:off x="1371600" y="3124200"/>
              <a:ext cx="1600200" cy="1600200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/>
            <p:cNvSpPr/>
            <p:nvPr/>
          </p:nvSpPr>
          <p:spPr>
            <a:xfrm>
              <a:off x="2895600" y="1981200"/>
              <a:ext cx="1600200" cy="16002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/>
          </p:nvSpPr>
          <p:spPr>
            <a:xfrm>
              <a:off x="4343400" y="3352800"/>
              <a:ext cx="1600200" cy="1600200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/>
          </p:nvSpPr>
          <p:spPr>
            <a:xfrm rot="3281112">
              <a:off x="966163" y="652858"/>
              <a:ext cx="1828800" cy="1752600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2590800" y="4648200"/>
              <a:ext cx="1828800" cy="1752600"/>
            </a:xfrm>
            <a:prstGeom prst="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 rot="10972096">
              <a:off x="4767105" y="1263859"/>
              <a:ext cx="1828800" cy="1752600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51062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1152104" y="439008"/>
            <a:ext cx="6781800" cy="3124200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177960" y="3590503"/>
            <a:ext cx="4724400" cy="2667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613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55626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কোণী</a:t>
            </a:r>
            <a:r>
              <a:rPr lang="bn-BD" sz="3200" b="1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ত্রিভুজ</a:t>
            </a:r>
            <a:endParaRPr lang="en-US" sz="3200" dirty="0"/>
          </a:p>
        </p:txBody>
      </p:sp>
      <p:grpSp>
        <p:nvGrpSpPr>
          <p:cNvPr id="3" name="Group 2"/>
          <p:cNvGrpSpPr/>
          <p:nvPr/>
        </p:nvGrpSpPr>
        <p:grpSpPr>
          <a:xfrm>
            <a:off x="2330559" y="533399"/>
            <a:ext cx="4756042" cy="5029201"/>
            <a:chOff x="2330559" y="533399"/>
            <a:chExt cx="4756042" cy="5029201"/>
          </a:xfrm>
        </p:grpSpPr>
        <p:grpSp>
          <p:nvGrpSpPr>
            <p:cNvPr id="4" name="Group 3"/>
            <p:cNvGrpSpPr/>
            <p:nvPr/>
          </p:nvGrpSpPr>
          <p:grpSpPr>
            <a:xfrm>
              <a:off x="2330559" y="990600"/>
              <a:ext cx="4298841" cy="4572000"/>
              <a:chOff x="2330559" y="914400"/>
              <a:chExt cx="4298841" cy="4648200"/>
            </a:xfrm>
            <a:solidFill>
              <a:srgbClr val="7030A0"/>
            </a:solidFill>
          </p:grpSpPr>
          <p:grpSp>
            <p:nvGrpSpPr>
              <p:cNvPr id="7" name="Group 6"/>
              <p:cNvGrpSpPr/>
              <p:nvPr/>
            </p:nvGrpSpPr>
            <p:grpSpPr>
              <a:xfrm>
                <a:off x="2362201" y="914400"/>
                <a:ext cx="4267199" cy="4648200"/>
                <a:chOff x="1219201" y="381000"/>
                <a:chExt cx="5498407" cy="5486400"/>
              </a:xfrm>
              <a:grpFill/>
            </p:grpSpPr>
            <p:sp>
              <p:nvSpPr>
                <p:cNvPr id="9" name="Rectangle 8"/>
                <p:cNvSpPr/>
                <p:nvPr/>
              </p:nvSpPr>
              <p:spPr>
                <a:xfrm>
                  <a:off x="1231208" y="5334000"/>
                  <a:ext cx="5486400" cy="533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600" b="1" dirty="0">
                    <a:solidFill>
                      <a:schemeClr val="accent5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 rot="16200000">
                  <a:off x="-1257299" y="2857500"/>
                  <a:ext cx="5486400" cy="533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accent5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sp>
            <p:nvSpPr>
              <p:cNvPr id="8" name="Circular Arrow 7"/>
              <p:cNvSpPr/>
              <p:nvPr/>
            </p:nvSpPr>
            <p:spPr>
              <a:xfrm rot="2659017">
                <a:off x="2330559" y="4032783"/>
                <a:ext cx="1447800" cy="1371600"/>
              </a:xfrm>
              <a:prstGeom prst="circular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2819400" y="4419600"/>
              <a:ext cx="838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/>
                <a:t>      ০</a:t>
              </a:r>
            </a:p>
            <a:p>
              <a:r>
                <a:rPr lang="bn-IN" sz="2400" dirty="0" smtClean="0"/>
                <a:t>৯০</a:t>
              </a:r>
              <a:endParaRPr lang="bn-IN" dirty="0" smtClean="0"/>
            </a:p>
            <a:p>
              <a:endParaRPr lang="en-US" dirty="0"/>
            </a:p>
          </p:txBody>
        </p:sp>
        <p:sp>
          <p:nvSpPr>
            <p:cNvPr id="6" name="Diagonal Stripe 5"/>
            <p:cNvSpPr/>
            <p:nvPr/>
          </p:nvSpPr>
          <p:spPr>
            <a:xfrm rot="16200000">
              <a:off x="2209802" y="685800"/>
              <a:ext cx="5029200" cy="4724398"/>
            </a:xfrm>
            <a:prstGeom prst="diagStripe">
              <a:avLst>
                <a:gd name="adj" fmla="val 87091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5666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627796" y="589866"/>
            <a:ext cx="7970293" cy="1981200"/>
          </a:xfrm>
          <a:prstGeom prst="wave">
            <a:avLst/>
          </a:prstGeom>
          <a:solidFill>
            <a:srgbClr val="92D05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 ত্রিভুজের 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 কোণ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কোণ তাকে সমকোণী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ত্রিভুজ বলে।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95400" y="2795520"/>
            <a:ext cx="5715000" cy="3429000"/>
            <a:chOff x="609600" y="2795520"/>
            <a:chExt cx="5715000" cy="3429000"/>
          </a:xfrm>
          <a:solidFill>
            <a:srgbClr val="FFC000"/>
          </a:solidFill>
        </p:grpSpPr>
        <p:grpSp>
          <p:nvGrpSpPr>
            <p:cNvPr id="4" name="Group 3"/>
            <p:cNvGrpSpPr/>
            <p:nvPr/>
          </p:nvGrpSpPr>
          <p:grpSpPr>
            <a:xfrm>
              <a:off x="609600" y="2795520"/>
              <a:ext cx="5715000" cy="3429000"/>
              <a:chOff x="609600" y="2795520"/>
              <a:chExt cx="5715000" cy="3429000"/>
            </a:xfrm>
            <a:grpFill/>
          </p:grpSpPr>
          <p:sp>
            <p:nvSpPr>
              <p:cNvPr id="6" name="Rectangle 5"/>
              <p:cNvSpPr/>
              <p:nvPr/>
            </p:nvSpPr>
            <p:spPr>
              <a:xfrm>
                <a:off x="609600" y="2795520"/>
                <a:ext cx="5715000" cy="3429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2667000" y="2819400"/>
                <a:ext cx="1752600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বৈশিষ্ট্যঃ 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371600" y="3581400"/>
                <a:ext cx="3657600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১। একটি কোণ সমকোণ 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1371600" y="4267200"/>
              <a:ext cx="441960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২। দুইটি কোণ সূক্ষ্মকোণ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788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2821" y="4871783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সূক্ষ্মকোণী</a:t>
            </a:r>
            <a:r>
              <a:rPr lang="bn-BD" sz="40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ত্রিভুজ</a:t>
            </a:r>
            <a:endParaRPr lang="en-US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Diagonal Stripe 2"/>
          <p:cNvSpPr/>
          <p:nvPr/>
        </p:nvSpPr>
        <p:spPr>
          <a:xfrm rot="2501495">
            <a:off x="2201244" y="3518742"/>
            <a:ext cx="2511734" cy="2277152"/>
          </a:xfrm>
          <a:prstGeom prst="diagStripe">
            <a:avLst>
              <a:gd name="adj" fmla="val 87091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364575" y="1700379"/>
            <a:ext cx="4184467" cy="2963226"/>
            <a:chOff x="1364575" y="1700379"/>
            <a:chExt cx="4184467" cy="2963226"/>
          </a:xfrm>
        </p:grpSpPr>
        <p:sp>
          <p:nvSpPr>
            <p:cNvPr id="5" name="Circular Arrow 4"/>
            <p:cNvSpPr/>
            <p:nvPr/>
          </p:nvSpPr>
          <p:spPr>
            <a:xfrm rot="2862667">
              <a:off x="2264472" y="3792580"/>
              <a:ext cx="962570" cy="779479"/>
            </a:xfrm>
            <a:prstGeom prst="circular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Diagonal Stripe 5"/>
            <p:cNvSpPr/>
            <p:nvPr/>
          </p:nvSpPr>
          <p:spPr>
            <a:xfrm rot="17031434">
              <a:off x="3048366" y="1896014"/>
              <a:ext cx="2696312" cy="2305041"/>
            </a:xfrm>
            <a:prstGeom prst="diagStripe">
              <a:avLst>
                <a:gd name="adj" fmla="val 87091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Diagonal Stripe 6"/>
            <p:cNvSpPr/>
            <p:nvPr/>
          </p:nvSpPr>
          <p:spPr>
            <a:xfrm rot="9907000">
              <a:off x="1364575" y="1893174"/>
              <a:ext cx="2562437" cy="2494284"/>
            </a:xfrm>
            <a:prstGeom prst="diagStripe">
              <a:avLst>
                <a:gd name="adj" fmla="val 87091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596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541930" y="627966"/>
            <a:ext cx="8065827" cy="2362200"/>
          </a:xfrm>
          <a:prstGeom prst="wave">
            <a:avLst>
              <a:gd name="adj1" fmla="val 12500"/>
              <a:gd name="adj2" fmla="val -165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 ত্রিভুজের </a:t>
            </a:r>
            <a:r>
              <a:rPr lang="bn-IN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তিনটি কোণই সূক্ষ্মকোণ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bn-IN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সূক্ষ্মকোণী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ত্রিভুজ বলে।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90600" y="3048000"/>
            <a:ext cx="7010400" cy="3200400"/>
            <a:chOff x="609600" y="2590800"/>
            <a:chExt cx="5715000" cy="3429000"/>
          </a:xfrm>
          <a:solidFill>
            <a:srgbClr val="002060"/>
          </a:solidFill>
        </p:grpSpPr>
        <p:grpSp>
          <p:nvGrpSpPr>
            <p:cNvPr id="4" name="Group 8"/>
            <p:cNvGrpSpPr/>
            <p:nvPr/>
          </p:nvGrpSpPr>
          <p:grpSpPr>
            <a:xfrm>
              <a:off x="609600" y="2590800"/>
              <a:ext cx="5715000" cy="3429000"/>
              <a:chOff x="609600" y="2590800"/>
              <a:chExt cx="5715000" cy="3429000"/>
            </a:xfrm>
            <a:grpFill/>
          </p:grpSpPr>
          <p:sp>
            <p:nvSpPr>
              <p:cNvPr id="6" name="Rectangle 2"/>
              <p:cNvSpPr/>
              <p:nvPr/>
            </p:nvSpPr>
            <p:spPr>
              <a:xfrm>
                <a:off x="609600" y="2590800"/>
                <a:ext cx="5715000" cy="3429000"/>
              </a:xfrm>
              <a:prstGeom prst="rect">
                <a:avLst/>
              </a:prstGeom>
              <a:grpFill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2641600" y="2835729"/>
                <a:ext cx="1446695" cy="692498"/>
              </a:xfrm>
              <a:prstGeom prst="rect">
                <a:avLst/>
              </a:prstGeom>
              <a:grpFill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3600" dirty="0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বৈশিষ্ট্যঃ </a:t>
                </a:r>
                <a:endParaRPr lang="en-US" sz="3600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665633" y="3652157"/>
                <a:ext cx="3665054" cy="692498"/>
              </a:xfrm>
              <a:prstGeom prst="rect">
                <a:avLst/>
              </a:prstGeom>
              <a:grpFill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3600" dirty="0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১। তিনটি কোণ সূক্ষ্মকোণ </a:t>
                </a:r>
                <a:endParaRPr lang="en-US" sz="3600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858078" y="4386943"/>
              <a:ext cx="5155924" cy="692498"/>
            </a:xfrm>
            <a:prstGeom prst="rect">
              <a:avLst/>
            </a:prstGeom>
            <a:grpFill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36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২। প্রত্যেকটি কোণ সমকোণের চেয়ে ছোট।</a:t>
              </a:r>
              <a:endPara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5359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5022513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স্থূলকোণী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ত্রিভুজ</a:t>
            </a:r>
            <a:endParaRPr lang="en-US" sz="4000" dirty="0"/>
          </a:p>
        </p:txBody>
      </p:sp>
      <p:grpSp>
        <p:nvGrpSpPr>
          <p:cNvPr id="3" name="Group 2"/>
          <p:cNvGrpSpPr/>
          <p:nvPr/>
        </p:nvGrpSpPr>
        <p:grpSpPr>
          <a:xfrm>
            <a:off x="1828800" y="1066800"/>
            <a:ext cx="5029200" cy="3169511"/>
            <a:chOff x="1828800" y="1066800"/>
            <a:chExt cx="5029200" cy="3169511"/>
          </a:xfrm>
        </p:grpSpPr>
        <p:sp>
          <p:nvSpPr>
            <p:cNvPr id="4" name="Circular Arrow 3"/>
            <p:cNvSpPr/>
            <p:nvPr/>
          </p:nvSpPr>
          <p:spPr>
            <a:xfrm rot="2862667">
              <a:off x="2506866" y="3346639"/>
              <a:ext cx="962570" cy="816774"/>
            </a:xfrm>
            <a:prstGeom prst="circular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828800" y="1066800"/>
              <a:ext cx="5029200" cy="3048000"/>
              <a:chOff x="7800975" y="2943225"/>
              <a:chExt cx="2414588" cy="1343027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8286750" y="4286252"/>
                <a:ext cx="1928813" cy="0"/>
              </a:xfrm>
              <a:prstGeom prst="line">
                <a:avLst/>
              </a:prstGeom>
              <a:ln w="127000">
                <a:solidFill>
                  <a:srgbClr val="00206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7800975" y="2943225"/>
                <a:ext cx="485775" cy="1343027"/>
              </a:xfrm>
              <a:prstGeom prst="line">
                <a:avLst/>
              </a:prstGeom>
              <a:ln w="127000">
                <a:solidFill>
                  <a:srgbClr val="00206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7800975" y="2943225"/>
                <a:ext cx="2414588" cy="1343027"/>
              </a:xfrm>
              <a:prstGeom prst="line">
                <a:avLst/>
              </a:prstGeom>
              <a:ln w="127000">
                <a:solidFill>
                  <a:srgbClr val="00206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906416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600500" y="533400"/>
            <a:ext cx="7956645" cy="2667000"/>
          </a:xfrm>
          <a:prstGeom prst="wav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যে ত্রিভুজের </a:t>
            </a:r>
            <a:r>
              <a:rPr lang="bn-IN" sz="32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একটি কোণ স্থূলকোণ এবং দুইটি কোণ সুক্ষ্মকোণ তাকে সুক্ষ্মকোণী ত্রি</a:t>
            </a:r>
            <a:r>
              <a:rPr lang="bn-BD" sz="32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ভুজ বলে।</a:t>
            </a:r>
            <a:endParaRPr lang="en-US" sz="3200" b="1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828800" y="3790141"/>
            <a:ext cx="4572000" cy="2258386"/>
            <a:chOff x="1371600" y="2819400"/>
            <a:chExt cx="4445000" cy="2363426"/>
          </a:xfrm>
          <a:solidFill>
            <a:srgbClr val="7030A0"/>
          </a:solidFill>
        </p:grpSpPr>
        <p:grpSp>
          <p:nvGrpSpPr>
            <p:cNvPr id="4" name="Group 8"/>
            <p:cNvGrpSpPr/>
            <p:nvPr/>
          </p:nvGrpSpPr>
          <p:grpSpPr>
            <a:xfrm>
              <a:off x="1371600" y="2819400"/>
              <a:ext cx="4445000" cy="1535921"/>
              <a:chOff x="1371600" y="2819400"/>
              <a:chExt cx="4445000" cy="1535921"/>
            </a:xfrm>
            <a:grpFill/>
          </p:grpSpPr>
          <p:sp>
            <p:nvSpPr>
              <p:cNvPr id="6" name="TextBox 5"/>
              <p:cNvSpPr txBox="1"/>
              <p:nvPr/>
            </p:nvSpPr>
            <p:spPr>
              <a:xfrm>
                <a:off x="2667000" y="2819400"/>
                <a:ext cx="1816100" cy="676393"/>
              </a:xfrm>
              <a:prstGeom prst="rect">
                <a:avLst/>
              </a:prstGeom>
              <a:grpFill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বৈশিষ্ট্যঃ 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371600" y="3678929"/>
                <a:ext cx="4445000" cy="676392"/>
              </a:xfrm>
              <a:prstGeom prst="rect">
                <a:avLst/>
              </a:prstGeom>
              <a:grpFill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১। একটি কোণ স্থূলকোণ 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1371600" y="4506433"/>
              <a:ext cx="4419600" cy="676393"/>
            </a:xfrm>
            <a:prstGeom prst="rect">
              <a:avLst/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২। দুইটি কোণ সূক্ষ্মকোণ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0954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09600" y="3913902"/>
            <a:ext cx="2743200" cy="2286000"/>
            <a:chOff x="381000" y="4419600"/>
            <a:chExt cx="2209800" cy="213360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" name="Isosceles Triangle 2"/>
            <p:cNvSpPr/>
            <p:nvPr/>
          </p:nvSpPr>
          <p:spPr>
            <a:xfrm>
              <a:off x="381000" y="4419600"/>
              <a:ext cx="2209800" cy="2133600"/>
            </a:xfrm>
            <a:prstGeom prst="triangle">
              <a:avLst/>
            </a:prstGeom>
            <a:solidFill>
              <a:srgbClr val="0070C0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90600" y="5715000"/>
              <a:ext cx="1143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সূক্ষ্মকোণী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026808" y="2866090"/>
            <a:ext cx="2103120" cy="2103120"/>
            <a:chOff x="3026808" y="2866090"/>
            <a:chExt cx="2103120" cy="2103120"/>
          </a:xfrm>
          <a:solidFill>
            <a:srgbClr val="7030A0"/>
          </a:solidFill>
        </p:grpSpPr>
        <p:sp>
          <p:nvSpPr>
            <p:cNvPr id="6" name="Isosceles Triangle 5"/>
            <p:cNvSpPr/>
            <p:nvPr/>
          </p:nvSpPr>
          <p:spPr>
            <a:xfrm>
              <a:off x="3026808" y="2866090"/>
              <a:ext cx="2103120" cy="2103120"/>
            </a:xfrm>
            <a:prstGeom prst="triangle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52800" y="4267200"/>
              <a:ext cx="1676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b="1" dirty="0" smtClean="0">
                  <a:solidFill>
                    <a:srgbClr val="FFC000"/>
                  </a:solidFill>
                  <a:latin typeface="NikoshBAN" pitchFamily="2" charset="0"/>
                  <a:cs typeface="NikoshBAN" pitchFamily="2" charset="0"/>
                </a:rPr>
                <a:t>দলীয় কাজ</a:t>
              </a:r>
              <a:endParaRPr lang="en-US" sz="28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562600" y="3750010"/>
            <a:ext cx="2743200" cy="2438400"/>
            <a:chOff x="5638800" y="3886200"/>
            <a:chExt cx="2743200" cy="2438400"/>
          </a:xfrm>
        </p:grpSpPr>
        <p:sp>
          <p:nvSpPr>
            <p:cNvPr id="9" name="Isosceles Triangle 8"/>
            <p:cNvSpPr/>
            <p:nvPr/>
          </p:nvSpPr>
          <p:spPr>
            <a:xfrm>
              <a:off x="5638800" y="3886200"/>
              <a:ext cx="2743200" cy="2438400"/>
            </a:xfrm>
            <a:prstGeom prst="triangle">
              <a:avLst>
                <a:gd name="adj" fmla="val 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15000" y="5562600"/>
              <a:ext cx="1752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b="1" dirty="0" smtClean="0">
                  <a:latin typeface="NikoshBAN" pitchFamily="2" charset="0"/>
                  <a:cs typeface="NikoshBAN" pitchFamily="2" charset="0"/>
                </a:rPr>
                <a:t>সম</a:t>
              </a:r>
              <a:r>
                <a:rPr lang="bn-IN" sz="4000" b="1" dirty="0" smtClean="0">
                  <a:latin typeface="NikoshBAN" pitchFamily="2" charset="0"/>
                  <a:cs typeface="NikoshBAN" pitchFamily="2" charset="0"/>
                </a:rPr>
                <a:t>কোণী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743200" y="914400"/>
            <a:ext cx="2819400" cy="1346775"/>
            <a:chOff x="2743200" y="914400"/>
            <a:chExt cx="2819400" cy="1346775"/>
          </a:xfrm>
        </p:grpSpPr>
        <p:grpSp>
          <p:nvGrpSpPr>
            <p:cNvPr id="12" name="Group 4"/>
            <p:cNvGrpSpPr/>
            <p:nvPr/>
          </p:nvGrpSpPr>
          <p:grpSpPr>
            <a:xfrm>
              <a:off x="2743200" y="914400"/>
              <a:ext cx="2819400" cy="1343027"/>
              <a:chOff x="7800975" y="2943225"/>
              <a:chExt cx="2414588" cy="1343027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8286750" y="4286252"/>
                <a:ext cx="1928813" cy="0"/>
              </a:xfrm>
              <a:prstGeom prst="line">
                <a:avLst/>
              </a:prstGeom>
              <a:ln w="1270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7800975" y="2943225"/>
                <a:ext cx="485775" cy="1343027"/>
              </a:xfrm>
              <a:prstGeom prst="line">
                <a:avLst/>
              </a:prstGeom>
              <a:ln w="1270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7800975" y="2943225"/>
                <a:ext cx="2414588" cy="1343027"/>
              </a:xfrm>
              <a:prstGeom prst="line">
                <a:avLst/>
              </a:prstGeom>
              <a:ln w="1270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3" name="TextBox 12"/>
            <p:cNvSpPr txBox="1"/>
            <p:nvPr/>
          </p:nvSpPr>
          <p:spPr>
            <a:xfrm>
              <a:off x="3200400" y="1676400"/>
              <a:ext cx="1524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স্থূলকোণী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1931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5654" y="602844"/>
            <a:ext cx="4453548" cy="1107996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jewel butterfly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9203" y="4939851"/>
            <a:ext cx="1701591" cy="1385887"/>
          </a:xfrm>
          <a:prstGeom prst="rect">
            <a:avLst/>
          </a:prstGeom>
        </p:spPr>
      </p:pic>
      <p:pic>
        <p:nvPicPr>
          <p:cNvPr id="4" name="Picture 3" descr="jewel butterfly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01" y="4939851"/>
            <a:ext cx="1701591" cy="1385887"/>
          </a:xfrm>
          <a:prstGeom prst="rect">
            <a:avLst/>
          </a:prstGeom>
        </p:spPr>
      </p:pic>
      <p:pic>
        <p:nvPicPr>
          <p:cNvPr id="5" name="Picture 4" descr="jewel butterfly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00" y="520956"/>
            <a:ext cx="1701591" cy="1385887"/>
          </a:xfrm>
          <a:prstGeom prst="rect">
            <a:avLst/>
          </a:prstGeom>
        </p:spPr>
      </p:pic>
      <p:pic>
        <p:nvPicPr>
          <p:cNvPr id="6" name="Picture 5" descr="jewel butterfly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9203" y="520956"/>
            <a:ext cx="1701591" cy="1385887"/>
          </a:xfrm>
          <a:prstGeom prst="rect">
            <a:avLst/>
          </a:prstGeom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879678" y="1942531"/>
            <a:ext cx="5418161" cy="261610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সঞ্জয় বিশ্বাস 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হারতা সরকারি প্রাথমিক বিদ্যালয় </a:t>
            </a:r>
          </a:p>
          <a:p>
            <a:pPr algn="ctr"/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উজিরপুর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বরিশাল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01712479462</a:t>
            </a: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E-mail:shanjoybiswas@gmail.com</a:t>
            </a:r>
            <a:endParaRPr lang="bn-IN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50795" y="2126914"/>
            <a:ext cx="1905001" cy="2185778"/>
            <a:chOff x="1371600" y="2126915"/>
            <a:chExt cx="1905001" cy="2185778"/>
          </a:xfrm>
        </p:grpSpPr>
        <p:pic>
          <p:nvPicPr>
            <p:cNvPr id="7" name="Picture 9" descr="G:\Niamati Primary\Photo Ajoy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71600" y="2126915"/>
              <a:ext cx="1905001" cy="2185778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1600" y="2193878"/>
              <a:ext cx="1905001" cy="20642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6416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747237"/>
            <a:ext cx="60198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একটি </a:t>
            </a: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</a:t>
            </a:r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কোণী</a:t>
            </a: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ত্রিভুজের চিত্র আঁক 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4200" y="5056159"/>
            <a:ext cx="5335137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একটি </a:t>
            </a:r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স্থূলকোণী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ত্রিভুজের চিত্র আঁক 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2188" y="3033296"/>
            <a:ext cx="541702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একটি </a:t>
            </a:r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সূক্ষ্মকোণী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ত্রিভুজের চিত্র আঁক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64608" y="2514600"/>
            <a:ext cx="2286000" cy="2133600"/>
            <a:chOff x="381000" y="4419600"/>
            <a:chExt cx="2209800" cy="213360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6" name="Isosceles Triangle 5"/>
            <p:cNvSpPr/>
            <p:nvPr/>
          </p:nvSpPr>
          <p:spPr>
            <a:xfrm>
              <a:off x="381000" y="4419600"/>
              <a:ext cx="2209800" cy="2133600"/>
            </a:xfrm>
            <a:prstGeom prst="triangle">
              <a:avLst/>
            </a:prstGeom>
            <a:solidFill>
              <a:srgbClr val="0070C0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90600" y="5715000"/>
              <a:ext cx="1143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সূক্ষ্মকোণী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72016" y="549414"/>
            <a:ext cx="1871184" cy="2041386"/>
            <a:chOff x="381000" y="152400"/>
            <a:chExt cx="1981200" cy="2155686"/>
          </a:xfrm>
        </p:grpSpPr>
        <p:sp>
          <p:nvSpPr>
            <p:cNvPr id="9" name="Isosceles Triangle 8"/>
            <p:cNvSpPr/>
            <p:nvPr/>
          </p:nvSpPr>
          <p:spPr>
            <a:xfrm>
              <a:off x="381000" y="152400"/>
              <a:ext cx="1981200" cy="1981200"/>
            </a:xfrm>
            <a:prstGeom prst="triangle">
              <a:avLst>
                <a:gd name="adj" fmla="val 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1000" y="1600200"/>
              <a:ext cx="1752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b="1" dirty="0" smtClean="0">
                  <a:latin typeface="NikoshBAN" pitchFamily="2" charset="0"/>
                  <a:cs typeface="NikoshBAN" pitchFamily="2" charset="0"/>
                </a:rPr>
                <a:t>সম</a:t>
              </a:r>
              <a:r>
                <a:rPr lang="bn-IN" sz="3600" b="1" dirty="0" smtClean="0">
                  <a:latin typeface="NikoshBAN" pitchFamily="2" charset="0"/>
                  <a:cs typeface="NikoshBAN" pitchFamily="2" charset="0"/>
                </a:rPr>
                <a:t>কোণী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64608" y="4817477"/>
            <a:ext cx="2819400" cy="1346775"/>
            <a:chOff x="304800" y="5029200"/>
            <a:chExt cx="2819400" cy="1346775"/>
          </a:xfrm>
        </p:grpSpPr>
        <p:grpSp>
          <p:nvGrpSpPr>
            <p:cNvPr id="12" name="Group 4"/>
            <p:cNvGrpSpPr/>
            <p:nvPr/>
          </p:nvGrpSpPr>
          <p:grpSpPr>
            <a:xfrm>
              <a:off x="304800" y="5029200"/>
              <a:ext cx="2819400" cy="1343027"/>
              <a:chOff x="7800975" y="2943225"/>
              <a:chExt cx="2414588" cy="1343027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8286750" y="4286252"/>
                <a:ext cx="1928813" cy="0"/>
              </a:xfrm>
              <a:prstGeom prst="line">
                <a:avLst/>
              </a:prstGeom>
              <a:ln w="1270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7800975" y="2943225"/>
                <a:ext cx="485775" cy="1343027"/>
              </a:xfrm>
              <a:prstGeom prst="line">
                <a:avLst/>
              </a:prstGeom>
              <a:ln w="1270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7800975" y="2943225"/>
                <a:ext cx="2414588" cy="1343027"/>
              </a:xfrm>
              <a:prstGeom prst="line">
                <a:avLst/>
              </a:prstGeom>
              <a:ln w="1270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3" name="TextBox 12"/>
            <p:cNvSpPr txBox="1"/>
            <p:nvPr/>
          </p:nvSpPr>
          <p:spPr>
            <a:xfrm>
              <a:off x="838200" y="5791200"/>
              <a:ext cx="1524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স্থূলকোণী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693343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5212" y="77450"/>
            <a:ext cx="3196988" cy="14465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61038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১। ত্রিভুজ কাকে বলে 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8956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২। ত্রিভুজ কত প্রকার কী? কী 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12498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ভেদে ত্রিভুজ কত প্রকার কী ? কী 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54864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ভেদে তিন প্রকার ত্রিভুজের চিত্র আঁক 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115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28600" y="166048"/>
            <a:ext cx="8686800" cy="6553200"/>
          </a:xfrm>
          <a:prstGeom prst="rect">
            <a:avLst/>
          </a:prstGeom>
          <a:noFill/>
          <a:ln/>
        </p:spPr>
      </p:pic>
      <p:sp>
        <p:nvSpPr>
          <p:cNvPr id="3" name="TextBox 2"/>
          <p:cNvSpPr txBox="1"/>
          <p:nvPr/>
        </p:nvSpPr>
        <p:spPr>
          <a:xfrm>
            <a:off x="5486400" y="5750004"/>
            <a:ext cx="3657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573462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4343" y="1135038"/>
            <a:ext cx="7741693" cy="76944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en-US" sz="4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১। চিত্রসহ সম</a:t>
            </a:r>
            <a:r>
              <a:rPr lang="bn-IN" sz="4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কোণী</a:t>
            </a:r>
            <a:r>
              <a:rPr lang="bn-BD" sz="4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ত্রিভুজের </a:t>
            </a:r>
            <a:r>
              <a:rPr lang="bn-IN" sz="4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bn-BD" sz="4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bn-BD" sz="4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400" b="1" dirty="0">
              <a:solidFill>
                <a:schemeClr val="accent4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4343" y="3057289"/>
            <a:ext cx="7960057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চিত্রসহ </a:t>
            </a:r>
            <a:r>
              <a:rPr lang="bn-IN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সূক্ষ্মকোণী</a:t>
            </a: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ত্রিভুজের </a:t>
            </a:r>
            <a:r>
              <a:rPr lang="bn-IN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4343" y="4774821"/>
            <a:ext cx="7861679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৩। চিত্রসহ </a:t>
            </a:r>
            <a:r>
              <a:rPr lang="bn-IN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স্থূলকোণী</a:t>
            </a:r>
            <a:r>
              <a:rPr lang="bn-BD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ত্রিভুজের </a:t>
            </a:r>
            <a:r>
              <a:rPr lang="bn-IN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bn-BD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bn-BD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871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100000">
              <a:schemeClr val="accent4">
                <a:tint val="82000"/>
              </a:schemeClr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08" y="182880"/>
            <a:ext cx="8376183" cy="64922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1334" y="4326341"/>
            <a:ext cx="7772400" cy="213360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7200" b="1" dirty="0" err="1" smtClean="0">
                <a:ln w="11430"/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7200" b="1" dirty="0" smtClean="0">
                <a:ln w="11430"/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1430"/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b="1" dirty="0">
              <a:ln w="11430"/>
              <a:solidFill>
                <a:srgbClr val="FF00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519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100000">
              <a:schemeClr val="accent4">
                <a:tint val="82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09600"/>
            <a:ext cx="6553200" cy="276998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dirty="0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dirty="0" smtClean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0" lvl="2" algn="ctr"/>
            <a:r>
              <a:rPr lang="en-US" sz="54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5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7200" b="1" dirty="0" smtClean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 smtClean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43000" y="3600450"/>
            <a:ext cx="5531891" cy="2724150"/>
            <a:chOff x="990600" y="3733800"/>
            <a:chExt cx="4876800" cy="2724150"/>
          </a:xfrm>
        </p:grpSpPr>
        <p:sp>
          <p:nvSpPr>
            <p:cNvPr id="4" name="Rounded Rectangle 3"/>
            <p:cNvSpPr>
              <a:spLocks noChangeAspect="1"/>
            </p:cNvSpPr>
            <p:nvPr/>
          </p:nvSpPr>
          <p:spPr>
            <a:xfrm>
              <a:off x="990600" y="3733800"/>
              <a:ext cx="4876800" cy="25908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algn="ctr"/>
              <a:r>
                <a:rPr lang="en-US" sz="36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সময়ঃ</a:t>
              </a:r>
              <a:r>
                <a:rPr lang="en-US" sz="3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৪০ </a:t>
              </a:r>
              <a:r>
                <a:rPr lang="en-US" sz="36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মিনিট</a:t>
              </a:r>
              <a:endPara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pPr lvl="1" algn="ctr"/>
              <a:r>
                <a:rPr lang="en-US" sz="3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অধ্যায়ঃ</a:t>
              </a:r>
              <a:r>
                <a:rPr lang="en-US" sz="3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চতুর্দশ</a:t>
              </a:r>
              <a:endPara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pPr lvl="1" algn="ctr"/>
              <a:r>
                <a:rPr lang="en-US" sz="36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অধ্যায়ের</a:t>
              </a:r>
              <a:r>
                <a:rPr lang="en-US" sz="3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নামঃ</a:t>
              </a:r>
              <a:r>
                <a:rPr lang="en-US" sz="3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endParaRPr lang="en-US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30706" y="4495800"/>
              <a:ext cx="1371601" cy="1962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6" name="Group 5"/>
          <p:cNvGrpSpPr/>
          <p:nvPr/>
        </p:nvGrpSpPr>
        <p:grpSpPr>
          <a:xfrm>
            <a:off x="5411388" y="4343400"/>
            <a:ext cx="2894412" cy="1981200"/>
            <a:chOff x="4877988" y="4419600"/>
            <a:chExt cx="2894412" cy="1981200"/>
          </a:xfrm>
          <a:solidFill>
            <a:schemeClr val="accent1">
              <a:lumMod val="75000"/>
            </a:schemeClr>
          </a:solidFill>
        </p:grpSpPr>
        <p:sp>
          <p:nvSpPr>
            <p:cNvPr id="7" name="Isosceles Triangle 6"/>
            <p:cNvSpPr/>
            <p:nvPr/>
          </p:nvSpPr>
          <p:spPr>
            <a:xfrm rot="16200000">
              <a:off x="5334594" y="3962994"/>
              <a:ext cx="1981200" cy="2894412"/>
            </a:xfrm>
            <a:prstGeom prst="triangle">
              <a:avLst>
                <a:gd name="adj" fmla="val 48242"/>
              </a:avLst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40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58000" y="4648200"/>
              <a:ext cx="914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ত্রি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ভু</a:t>
              </a:r>
              <a:endParaRPr lang="en-US" sz="3200" b="1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জ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98414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27630" y="416256"/>
            <a:ext cx="8305800" cy="2743201"/>
            <a:chOff x="427630" y="416256"/>
            <a:chExt cx="8305800" cy="2743201"/>
          </a:xfrm>
          <a:solidFill>
            <a:srgbClr val="92D050"/>
          </a:solidFill>
        </p:grpSpPr>
        <p:sp>
          <p:nvSpPr>
            <p:cNvPr id="3" name="Isosceles Triangle 2"/>
            <p:cNvSpPr/>
            <p:nvPr/>
          </p:nvSpPr>
          <p:spPr>
            <a:xfrm rot="10800000">
              <a:off x="427630" y="416257"/>
              <a:ext cx="8305800" cy="2743200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endParaRPr lang="en-US" sz="16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535373" y="416256"/>
              <a:ext cx="5562600" cy="1676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7200" b="1" dirty="0" smtClean="0">
                  <a:solidFill>
                    <a:schemeClr val="accent3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7200" b="1" dirty="0" err="1" smtClean="0">
                  <a:solidFill>
                    <a:schemeClr val="accent3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আজকের</a:t>
              </a:r>
              <a:r>
                <a:rPr lang="en-US" sz="7200" b="1" dirty="0" smtClean="0">
                  <a:solidFill>
                    <a:schemeClr val="accent3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7200" b="1" dirty="0" err="1" smtClean="0">
                  <a:solidFill>
                    <a:schemeClr val="accent3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পাঠ</a:t>
              </a:r>
              <a:endParaRPr lang="en-US" sz="6600" b="1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28600" y="805079"/>
            <a:ext cx="8200030" cy="5748121"/>
            <a:chOff x="-76200" y="1033679"/>
            <a:chExt cx="8200030" cy="5748121"/>
          </a:xfrm>
        </p:grpSpPr>
        <p:sp>
          <p:nvSpPr>
            <p:cNvPr id="6" name="Right Triangle 5"/>
            <p:cNvSpPr/>
            <p:nvPr/>
          </p:nvSpPr>
          <p:spPr>
            <a:xfrm>
              <a:off x="122830" y="1033679"/>
              <a:ext cx="8001000" cy="5486400"/>
            </a:xfrm>
            <a:prstGeom prst="rtTriangl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000" b="1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-76200" y="4165699"/>
              <a:ext cx="7162800" cy="261610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/>
            <a:p>
              <a:r>
                <a:rPr lang="bn-IN" sz="4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itchFamily="2" charset="0"/>
                  <a:cs typeface="NikoshBAN" pitchFamily="2" charset="0"/>
                </a:rPr>
                <a:t>ত্রিভুজের</a:t>
              </a:r>
              <a:r>
                <a:rPr lang="en-US" sz="4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ucida Sans Unicode"/>
                  <a:cs typeface="Lucida Sans Unicode"/>
                </a:rPr>
                <a:t> </a:t>
              </a:r>
              <a:r>
                <a:rPr lang="en-US" sz="4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itchFamily="2" charset="0"/>
                  <a:cs typeface="NikoshBAN" pitchFamily="2" charset="0"/>
                </a:rPr>
                <a:t>সংজ্ঞা</a:t>
              </a:r>
              <a:r>
                <a:rPr lang="en-US" sz="4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ucida Sans Unicode"/>
                  <a:cs typeface="Lucida Sans Unicode"/>
                </a:rPr>
                <a:t> </a:t>
              </a:r>
              <a:r>
                <a:rPr lang="en-US" sz="4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itchFamily="2" charset="0"/>
                  <a:cs typeface="NikoshBAN" pitchFamily="2" charset="0"/>
                </a:rPr>
                <a:t> ।</a:t>
              </a:r>
              <a:endParaRPr lang="bn-BD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bn-IN" sz="4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itchFamily="2" charset="0"/>
                  <a:cs typeface="NikoshBAN" pitchFamily="2" charset="0"/>
                </a:rPr>
                <a:t> কোণ</a:t>
              </a:r>
              <a:r>
                <a:rPr lang="en-US" sz="4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itchFamily="2" charset="0"/>
                  <a:cs typeface="NikoshBAN" pitchFamily="2" charset="0"/>
                </a:rPr>
                <a:t>ভেদে</a:t>
              </a:r>
              <a:r>
                <a:rPr lang="en-US" sz="4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itchFamily="2" charset="0"/>
                  <a:cs typeface="NikoshBAN" pitchFamily="2" charset="0"/>
                </a:rPr>
                <a:t>ত্রিভুজ</a:t>
              </a:r>
              <a:r>
                <a:rPr lang="en-US" sz="4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itchFamily="2" charset="0"/>
                  <a:cs typeface="NikoshBAN" pitchFamily="2" charset="0"/>
                </a:rPr>
                <a:t>কত</a:t>
              </a:r>
              <a:r>
                <a:rPr lang="en-US" sz="4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itchFamily="2" charset="0"/>
                  <a:cs typeface="NikoshBAN" pitchFamily="2" charset="0"/>
                </a:rPr>
                <a:t>প্রকার</a:t>
              </a:r>
              <a:r>
                <a:rPr lang="en-US" sz="4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itchFamily="2" charset="0"/>
                  <a:cs typeface="NikoshBAN" pitchFamily="2" charset="0"/>
                </a:rPr>
                <a:t> ?</a:t>
              </a:r>
              <a:endParaRPr lang="bn-IN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bn-IN" sz="4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itchFamily="2" charset="0"/>
                  <a:cs typeface="NikoshBAN" pitchFamily="2" charset="0"/>
                </a:rPr>
                <a:t> কোণভেদে ত্রিভুজের বৈশিষ্ট্য লিখ।</a:t>
              </a:r>
            </a:p>
            <a:p>
              <a:endParaRPr lang="en-US" sz="1600" b="1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endParaRPr lang="en-US" sz="1600" b="1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7549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0" y="1143000"/>
            <a:ext cx="6324600" cy="22098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আবেগ সৃষ্টি</a:t>
            </a:r>
            <a:endParaRPr lang="en-US" sz="96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4343400"/>
            <a:ext cx="5943600" cy="13234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গানের মাধ্যমে</a:t>
            </a:r>
          </a:p>
        </p:txBody>
      </p:sp>
    </p:spTree>
    <p:extLst>
      <p:ext uri="{BB962C8B-B14F-4D97-AF65-F5344CB8AC3E}">
        <p14:creationId xmlns:p14="http://schemas.microsoft.com/office/powerpoint/2010/main" val="492177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3237932" y="4764205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06" y="395786"/>
            <a:ext cx="8295798" cy="60459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7506" y="4117874"/>
            <a:ext cx="2674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জাতীয় </a:t>
            </a:r>
            <a:r>
              <a:rPr lang="bn-BD" sz="36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স্মৃতিসৌধ</a:t>
            </a:r>
            <a:endParaRPr lang="en-US" sz="36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187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17526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71" y="261551"/>
            <a:ext cx="8528858" cy="633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156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4057" y="665328"/>
            <a:ext cx="5181600" cy="1862048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1002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5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115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852" y="2743200"/>
            <a:ext cx="7983941" cy="29854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ত্রিভুজের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v"/>
            </a:pP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সনাক্ত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ত্রিভুজের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আঁকতে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পাড়বে</a:t>
            </a:r>
            <a:endParaRPr lang="en-US" sz="4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ত্রিভুজের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059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8878" y="304801"/>
            <a:ext cx="8562975" cy="6248400"/>
            <a:chOff x="304800" y="304800"/>
            <a:chExt cx="8562975" cy="6248400"/>
          </a:xfrm>
        </p:grpSpPr>
        <p:pic>
          <p:nvPicPr>
            <p:cNvPr id="3" name="Picture 2" descr="J:\Seven Wonders\Ashif__2_265852153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4800" y="304800"/>
              <a:ext cx="8562975" cy="6248400"/>
            </a:xfrm>
            <a:prstGeom prst="rect">
              <a:avLst/>
            </a:prstGeom>
            <a:noFill/>
          </p:spPr>
        </p:pic>
        <p:sp>
          <p:nvSpPr>
            <p:cNvPr id="4" name="TextBox 3"/>
            <p:cNvSpPr txBox="1"/>
            <p:nvPr/>
          </p:nvSpPr>
          <p:spPr>
            <a:xfrm>
              <a:off x="1828800" y="5553670"/>
              <a:ext cx="5181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5400" b="1" dirty="0" smtClean="0">
                  <a:latin typeface="NikoshBAN" pitchFamily="2" charset="0"/>
                  <a:cs typeface="NikoshBAN" pitchFamily="2" charset="0"/>
                </a:rPr>
                <a:t>মিশরের পিরামিড</a:t>
              </a:r>
              <a:endParaRPr lang="en-US" sz="54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5741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132</TotalTime>
  <Words>297</Words>
  <Application>Microsoft Office PowerPoint</Application>
  <PresentationFormat>On-screen Show (4:3)</PresentationFormat>
  <Paragraphs>71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Garamond</vt:lpstr>
      <vt:lpstr>Lucida Sans Unicode</vt:lpstr>
      <vt:lpstr>NikoshBAN</vt:lpstr>
      <vt:lpstr>Times New Roman</vt:lpstr>
      <vt:lpstr>Vrinda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Shanjoy Biswas</dc:creator>
  <cp:lastModifiedBy>Shanjoy Biswas</cp:lastModifiedBy>
  <cp:revision>72</cp:revision>
  <dcterms:created xsi:type="dcterms:W3CDTF">2020-08-01T08:39:13Z</dcterms:created>
  <dcterms:modified xsi:type="dcterms:W3CDTF">2020-08-01T11:12:45Z</dcterms:modified>
</cp:coreProperties>
</file>