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909505" y="3451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305" y="2541494"/>
            <a:ext cx="116653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সকলকে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828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/>
        </p:nvSpPr>
        <p:spPr>
          <a:xfrm>
            <a:off x="838200" y="227806"/>
            <a:ext cx="10515600" cy="7745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নির্ণয়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58" y="1371865"/>
            <a:ext cx="5832648" cy="52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025333" y="135323"/>
            <a:ext cx="10115365" cy="46423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প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তি বিশ্লেষণ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3" y="653345"/>
            <a:ext cx="10141333" cy="6097079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/>
        </p:nvSpPr>
        <p:spPr>
          <a:xfrm>
            <a:off x="8397498" y="6196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sz="800" smtClean="0"/>
              <a:pPr/>
              <a:t>11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024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/>
            </p:nvSpPr>
            <p:spPr>
              <a:xfrm>
                <a:off x="389965" y="246412"/>
                <a:ext cx="11403106" cy="62962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গড়টি (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60-69) 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শ্রেণিতে রয়েছে। </a:t>
                </a: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শ্রেণির মধ্যবিন্দু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64.5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অনুমিত গড় ,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64.5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ব্যবধান ,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h=10</a:t>
                </a: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সংখ্যার সমষ্টি ,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n=30</a:t>
                </a:r>
              </a:p>
              <a:p>
                <a:pPr marL="0" indent="0">
                  <a:buNone/>
                </a:pP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 ও বিচ্যুতি সংখ্যার গুনফলের সমষ্টি,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0">
                            <a:latin typeface="Cambria Math"/>
                          </a:rPr>
                          <m:t>𝐢</m:t>
                        </m:r>
                        <m:r>
                          <a:rPr lang="en-US" sz="3600" b="1" i="0">
                            <a:latin typeface="Cambria Math"/>
                          </a:rPr>
                          <m:t>=</m:t>
                        </m:r>
                        <m:r>
                          <a:rPr lang="en-US" sz="3600" b="1" i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600" b="1" i="0">
                            <a:latin typeface="Cambria Math"/>
                          </a:rPr>
                          <m:t>𝐤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bn-BD" sz="36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-17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5" y="246412"/>
                <a:ext cx="11403106" cy="6296289"/>
              </a:xfrm>
              <a:prstGeom prst="rect">
                <a:avLst/>
              </a:prstGeom>
              <a:blipFill rotWithShape="0">
                <a:blip r:embed="rId2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7"/>
          <p:cNvSpPr>
            <a:spLocks noGrp="1"/>
          </p:cNvSpPr>
          <p:nvPr/>
        </p:nvSpPr>
        <p:spPr>
          <a:xfrm>
            <a:off x="8480367" y="6146317"/>
            <a:ext cx="2958837" cy="396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8624048" y="6393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/>
            </p:nvSpPr>
            <p:spPr>
              <a:xfrm>
                <a:off x="587326" y="381269"/>
                <a:ext cx="11017348" cy="60954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</a:t>
                </a:r>
                <a:r>
                  <a:rPr lang="bn-BD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 , 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 = a+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>
                            <a:latin typeface="Cambria Math"/>
                          </a:rPr>
                          <m:t>𝒊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bn-BD" sz="4800" b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64.5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×(-17) ×10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64.5 + (-0.57) ×10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64.5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- 5.7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= 58.8</a:t>
                </a:r>
              </a:p>
              <a:p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6" y="381269"/>
                <a:ext cx="11017348" cy="6095463"/>
              </a:xfrm>
              <a:prstGeom prst="rect">
                <a:avLst/>
              </a:prstGeom>
              <a:blipFill rotWithShape="0">
                <a:blip r:embed="rId2"/>
                <a:stretch>
                  <a:fillRect l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2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040" y="746711"/>
            <a:ext cx="10789920" cy="1689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5503" y="4700636"/>
            <a:ext cx="10755455" cy="1659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প্রচুরক নির্ণয়ের সূত্রটি লিখে প্রতীক গুলোর অর্থ ব্যাখ্যা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কর।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4" y="2856360"/>
            <a:ext cx="10755455" cy="11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08159" y="157723"/>
            <a:ext cx="3751955" cy="9221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304494" y="1232271"/>
                <a:ext cx="11623047" cy="5303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নির্ণয়ের সূত্রটি হল নিম্নরুপ -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bn-BD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>
                                <a:latin typeface="Cambria Math"/>
                              </a:rPr>
                              <m:t>𝐟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0">
                                <a:latin typeface="Cambria Math"/>
                              </a:rPr>
                              <m:t>𝐟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𝟏</m:t>
                            </m:r>
                            <m:r>
                              <a:rPr lang="en-US" sz="40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b="1" i="0" baseline="-25000">
                                <a:latin typeface="Cambria Math"/>
                              </a:rPr>
                              <m:t>𝐟𝟐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, 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শ্রেণির নিম্নসীমা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0">
                        <a:latin typeface="Cambria Math"/>
                      </a:rPr>
                      <m:t>𝐟</m:t>
                    </m:r>
                    <m:r>
                      <a:rPr lang="en-US" sz="4000" b="1" i="0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ও তার পুর্ববর্তী শ্রেণির যোজিত ঘটন সংখ্যা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0">
                        <a:latin typeface="Cambria Math"/>
                      </a:rPr>
                      <m:t>𝐟</m:t>
                    </m:r>
                    <m:r>
                      <a:rPr lang="en-US" sz="4000" b="1" i="0" baseline="-25000">
                        <a:latin typeface="Cambria Math"/>
                      </a:rPr>
                      <m:t>𝟐</m:t>
                    </m:r>
                  </m:oMath>
                </a14:m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ও তার পরবর্তী শ্রেণির যোজিত ঘটন সংখ্যা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=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4" y="1232271"/>
                <a:ext cx="11623047" cy="5303000"/>
              </a:xfrm>
              <a:prstGeom prst="rect">
                <a:avLst/>
              </a:prstGeom>
              <a:blipFill rotWithShape="0">
                <a:blip r:embed="rId2"/>
                <a:stretch>
                  <a:fillRect l="-1832" t="-2978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58" y="2977123"/>
            <a:ext cx="1365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58" y="2977123"/>
            <a:ext cx="1365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0"/>
          <p:cNvSpPr>
            <a:spLocks noGrp="1"/>
          </p:cNvSpPr>
          <p:nvPr/>
        </p:nvSpPr>
        <p:spPr>
          <a:xfrm>
            <a:off x="7712808" y="6012423"/>
            <a:ext cx="3097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492100" y="834633"/>
            <a:ext cx="2548597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5" y="2146882"/>
            <a:ext cx="5069541" cy="402336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5701553" y="1223682"/>
            <a:ext cx="6199094" cy="5284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বেশি ঘটন সংখ্যা রয়েছে(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)শ্রেণিতে। 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∴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প্রচুরক শ্রেণি হল 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) 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এখানে,প্রচুরক শ্রেণির নিম্নসীমা,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 ও তার পূর্ববর্তী শ্রেণির ঘটন সংখ্যার পার্থক্য,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43-17= 26 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43- 35 =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ও তার পরবর্তী শ্রেণির ঘটন সংখ্যার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শ্রেণিব্যাপ্তি,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h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695685" y="457200"/>
            <a:ext cx="3773187" cy="8138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134752" y="2045036"/>
            <a:ext cx="4895055" cy="3124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L=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800" b="1" dirty="0"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4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endParaRPr lang="bn-BD" sz="4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bn-BD" sz="4800" b="1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10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/>
            </p:nvSpPr>
            <p:spPr>
              <a:xfrm>
                <a:off x="6531436" y="1110440"/>
                <a:ext cx="5127163" cy="5183849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3200" b="1" dirty="0">
                  <a:latin typeface="Lucida Sans Unicode"/>
                  <a:cs typeface="Lucida Sans Unicode"/>
                </a:endParaRPr>
              </a:p>
              <a:p>
                <a:pPr marL="0" indent="0">
                  <a:buNone/>
                </a:pPr>
                <a:r>
                  <a:rPr lang="en-US" sz="5400" b="1" dirty="0">
                    <a:latin typeface="Lucida Sans Unicode"/>
                    <a:cs typeface="Lucida Sans Unicode"/>
                  </a:rPr>
                  <a:t>∴ 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</m:t>
                            </m:r>
                            <m:r>
                              <a:rPr lang="en-US" sz="2800" b="1" i="0" baseline="-25000">
                                <a:latin typeface="Cambria Math"/>
                                <a:cs typeface="Lucida Sans Unicode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</m:t>
                            </m:r>
                            <m:r>
                              <a:rPr lang="en-US" sz="2800" b="1" i="0" baseline="-25000">
                                <a:latin typeface="Cambria Math"/>
                                <a:cs typeface="Lucida Sans Unicode"/>
                              </a:rPr>
                              <m:t>𝟏</m:t>
                            </m:r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+</m:t>
                            </m:r>
                            <m:r>
                              <a:rPr lang="en-US" sz="2800" b="1" i="0">
                                <a:latin typeface="Cambria Math"/>
                                <a:cs typeface="Lucida Sans Unicode"/>
                              </a:rPr>
                              <m:t>𝐟𝟐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×h         </a:t>
                </a:r>
                <a:endParaRPr lang="bn-BD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=  41+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+ </m:t>
                            </m:r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𝟖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Lucida Sans Unicode"/>
                    <a:cs typeface="Lucida Sans Unicode"/>
                  </a:rPr>
                  <a:t>×10</a:t>
                </a:r>
                <a:endParaRPr lang="en-US" sz="2800" b="1" dirty="0"/>
              </a:p>
              <a:p>
                <a:r>
                  <a:rPr lang="en-US" sz="2800" b="1" dirty="0"/>
                  <a:t>=  41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𝟐𝟔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Lucida Sans Unicode"/>
                              </a:rPr>
                              <m:t>𝟑𝟒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>
                    <a:latin typeface="Lucida Sans Unicode"/>
                    <a:cs typeface="Lucida Sans Unicode"/>
                  </a:rPr>
                  <a:t>×10</a:t>
                </a:r>
                <a:endParaRPr lang="en-US" sz="2800" b="1" dirty="0"/>
              </a:p>
              <a:p>
                <a:r>
                  <a:rPr lang="en-US" sz="2800" b="1" dirty="0">
                    <a:latin typeface="Lucida Sans Unicode"/>
                    <a:cs typeface="Lucida Sans Unicode"/>
                  </a:rPr>
                  <a:t>= 41+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Lucida Sans Unicode"/>
                          </a:rPr>
                          <m:t>𝟐𝟔𝟎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Lucida Sans Unicode"/>
                          </a:rPr>
                          <m:t>𝟑𝟒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/>
                  <a:t>= 41+ 7.647058824</a:t>
                </a:r>
              </a:p>
              <a:p>
                <a:r>
                  <a:rPr lang="en-US" sz="2800" b="1" dirty="0"/>
                  <a:t>        = 48.647058824</a:t>
                </a:r>
              </a:p>
              <a:p>
                <a:r>
                  <a:rPr lang="en-US" sz="2800" b="1" dirty="0"/>
                  <a:t>= 48.65 ( </a:t>
                </a:r>
                <a:r>
                  <a:rPr lang="bn-BD" sz="2800" b="1" dirty="0"/>
                  <a:t>প্রায়) </a:t>
                </a:r>
                <a:endParaRPr lang="en-US" sz="2800" b="1" dirty="0"/>
              </a:p>
              <a:p>
                <a:endParaRPr lang="en-US" sz="5400" b="1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6" y="1110440"/>
                <a:ext cx="5127163" cy="5183849"/>
              </a:xfrm>
              <a:prstGeom prst="rect">
                <a:avLst/>
              </a:prstGeom>
              <a:blipFill rotWithShape="0">
                <a:blip r:embed="rId3"/>
                <a:stretch>
                  <a:fillRect l="-6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/>
        </p:nvSpPr>
        <p:spPr>
          <a:xfrm>
            <a:off x="8314049" y="6294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846AA6-612B-43E8-8429-29447D3A4F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47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251822" y="353418"/>
            <a:ext cx="9601200" cy="74751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গনসংখ্যা সারনী তৈরি কর।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0" y="1504966"/>
            <a:ext cx="1144200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8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26720" y="228601"/>
            <a:ext cx="11338560" cy="18299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বিদ্যালয়ের অর্ধ বার্ষিকী পরীক্ষায়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</a:rPr>
              <a:t/>
            </a:r>
            <a:br>
              <a:rPr lang="bn-BD" sz="32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426720" y="4361646"/>
            <a:ext cx="11338560" cy="2095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নির্ণয়ের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 লিখে প্রতীক গুলোর অর্থ ব্যাখ্যা কর।</a:t>
            </a:r>
          </a:p>
          <a:p>
            <a:pPr algn="l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348364"/>
            <a:ext cx="11338560" cy="16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112059"/>
            <a:ext cx="12088906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32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281907" y="336176"/>
            <a:ext cx="3957528" cy="801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/>
            </p:nvSpPr>
            <p:spPr>
              <a:xfrm>
                <a:off x="484094" y="1786316"/>
                <a:ext cx="11255188" cy="462793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নির্ণয়ের সূত্রটি হল নিম্নরূপ - </a:t>
                </a:r>
              </a:p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3600" b="0" i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)×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n-US" sz="3600" b="0" i="0" baseline="-25000">
                                <a:latin typeface="Cambria Math"/>
                              </a:rPr>
                              <m:t>m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শ্রেণির নিম্নসীমা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ঘটন সংখ্যার সমষ্টি 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মধ্যক শ্রেণির পূর্ববর্তী শ্রেণির যোজিত ঘটন সংখ্যা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=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3600" b="0" i="0" baseline="-25000">
                        <a:latin typeface="Cambria Math"/>
                      </a:rPr>
                      <m:t>m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মধ্যক শ্রেণির ঘটন সংখ্যা 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" y="1786316"/>
                <a:ext cx="11255188" cy="4627932"/>
              </a:xfrm>
              <a:prstGeom prst="rect">
                <a:avLst/>
              </a:prstGeom>
              <a:blipFill rotWithShape="0">
                <a:blip r:embed="rId4"/>
                <a:stretch>
                  <a:fillRect l="-1568" t="-3811" b="-3679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3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834339" y="254035"/>
            <a:ext cx="4611720" cy="7275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মধ্যক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7" y="1102659"/>
            <a:ext cx="5279096" cy="5510414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6029214" y="1248593"/>
            <a:ext cx="5898327" cy="5288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 নিম্নসীমা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ঘটন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ঘটন সংখ্যা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22</a:t>
            </a:r>
            <a:endParaRPr lang="bn-BD" sz="3600" baseline="-25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997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8151" y="222025"/>
            <a:ext cx="2887327" cy="1143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37883" y="1830519"/>
            <a:ext cx="3550454" cy="45259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L= 60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4800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20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800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22</a:t>
            </a:r>
            <a:endParaRPr lang="bn-BD" sz="4800" baseline="-25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 = 5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/>
            </p:nvSpPr>
            <p:spPr>
              <a:xfrm>
                <a:off x="5177118" y="1841071"/>
                <a:ext cx="6468035" cy="452596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∴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 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36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Lucida Sans Unicode"/>
                              </a:rPr>
                              <m:t>h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𝑓</m:t>
                            </m:r>
                            <m:r>
                              <a:rPr lang="en-US" sz="3600" i="1" baseline="-25000">
                                <a:latin typeface="Cambria Math"/>
                                <a:cs typeface="Lucida Sans Unicode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60+(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60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- 22)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 60 +(30-22)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= 60+ 8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60+2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 62</a:t>
                </a:r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18" y="1841071"/>
                <a:ext cx="6468035" cy="4525963"/>
              </a:xfrm>
              <a:prstGeom prst="rect">
                <a:avLst/>
              </a:prstGeom>
              <a:blipFill rotWithShape="0">
                <a:blip r:embed="rId4"/>
                <a:stretch>
                  <a:fillRect l="-2828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3702302" y="225598"/>
            <a:ext cx="3803511" cy="7354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59983" y="1393744"/>
            <a:ext cx="5718088" cy="5249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গড় নির্ণয়ের সুত্রটি কী?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বিচ্যুতি নির্ণয়ের সুত্রটি কী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শ্রেণি সংখ্যা নির্ণয়ের সূত্রটি কি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স্কোর গুচ্ছে সর্বনিম্ন উপাত্ত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সর্বোচ্চ উপাত্ত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স্কোরগুচ্ছে উপাত্তের ব্যবধান কত ? </a:t>
            </a:r>
          </a:p>
        </p:txBody>
      </p:sp>
      <p:sp>
        <p:nvSpPr>
          <p:cNvPr id="7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79761" y="2252211"/>
            <a:ext cx="4895056" cy="3816626"/>
          </a:xfrm>
          <a:prstGeom prst="rect">
            <a:avLst/>
          </a:prstGeom>
          <a:blipFill>
            <a:blip r:embed="rId3"/>
            <a:stretch>
              <a:fillRect l="-4110" t="-4153" b="-4153"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3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651825" y="484093"/>
            <a:ext cx="5340626" cy="6168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484094" y="3795890"/>
            <a:ext cx="11241741" cy="2591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গুলোর মধ্যবিন্দু নির্ণয় কর।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গড় নির্ণয় কর।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অংকন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79" y="1477682"/>
            <a:ext cx="10564837" cy="19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7EB51EA5-E10D-4B25-88B0-9012AB87D19C}"/>
              </a:ext>
            </a:extLst>
          </p:cNvPr>
          <p:cNvSpPr txBox="1">
            <a:spLocks/>
          </p:cNvSpPr>
          <p:nvPr/>
        </p:nvSpPr>
        <p:spPr>
          <a:xfrm>
            <a:off x="699247" y="2031415"/>
            <a:ext cx="11114864" cy="3770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239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39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05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flipH="1">
            <a:off x="602300" y="1521442"/>
            <a:ext cx="10987400" cy="37116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6600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660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বিষয়ঃ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গনিত</a:t>
            </a: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5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</a:p>
          <a:p>
            <a:pPr algn="ctr"/>
            <a:r>
              <a:rPr lang="en-US" sz="4400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endParaRPr lang="bn-BD" sz="4400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B4DC65-5338-4478-B1C1-FAF5C0020A60}"/>
              </a:ext>
            </a:extLst>
          </p:cNvPr>
          <p:cNvSpPr txBox="1">
            <a:spLocks/>
          </p:cNvSpPr>
          <p:nvPr/>
        </p:nvSpPr>
        <p:spPr>
          <a:xfrm>
            <a:off x="4192663" y="231459"/>
            <a:ext cx="2907383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effectLst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14E9E43-AC61-42C3-92D6-5560EBAE23D3}"/>
              </a:ext>
            </a:extLst>
          </p:cNvPr>
          <p:cNvSpPr txBox="1"/>
          <p:nvPr/>
        </p:nvSpPr>
        <p:spPr>
          <a:xfrm>
            <a:off x="602300" y="5798494"/>
            <a:ext cx="3929360" cy="64633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08415E-6FE2-481D-B16B-611727D8BBA7}"/>
              </a:ext>
            </a:extLst>
          </p:cNvPr>
          <p:cNvSpPr/>
          <p:nvPr/>
        </p:nvSpPr>
        <p:spPr>
          <a:xfrm>
            <a:off x="6454589" y="5783105"/>
            <a:ext cx="5513294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5031" lvl="1"/>
            <a:r>
              <a:rPr lang="en-US" sz="3200" dirty="0" err="1" smtClean="0">
                <a:solidFill>
                  <a:srgbClr val="002060"/>
                </a:solidFill>
                <a:latin typeface="NikoshBAN" panose="02000000000000000000"/>
                <a:cs typeface="SutonnyMJ" pitchFamily="2" charset="0"/>
              </a:rPr>
              <a:t>তারিখঃ</a:t>
            </a:r>
            <a:r>
              <a:rPr lang="en-US" sz="32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NikoshBAN" panose="02000000000000000000"/>
                <a:cs typeface="SutonnyMJ" pitchFamily="2" charset="0"/>
              </a:rPr>
              <a:t>০১/০৮/২০২০খ্রি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/>
                <a:cs typeface="SutonnyMJ" pitchFamily="2" charset="0"/>
              </a:rPr>
              <a:t>।</a:t>
            </a:r>
            <a:endParaRPr lang="bn-BD" sz="3200" dirty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630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2D3419A-4299-4CC5-A3B3-560EE847E029}"/>
              </a:ext>
            </a:extLst>
          </p:cNvPr>
          <p:cNvGrpSpPr/>
          <p:nvPr/>
        </p:nvGrpSpPr>
        <p:grpSpPr>
          <a:xfrm>
            <a:off x="1161142" y="1346382"/>
            <a:ext cx="9869714" cy="5218919"/>
            <a:chOff x="1573516" y="621619"/>
            <a:chExt cx="8771872" cy="6037234"/>
          </a:xfrm>
        </p:grpSpPr>
        <p:sp>
          <p:nvSpPr>
            <p:cNvPr id="6" name="TextBox 1"/>
            <p:cNvSpPr txBox="1"/>
            <p:nvPr/>
          </p:nvSpPr>
          <p:spPr>
            <a:xfrm>
              <a:off x="1603496" y="621619"/>
              <a:ext cx="5547102" cy="74767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spc="113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 </a:t>
              </a:r>
              <a:r>
                <a:rPr lang="en-US" sz="3600" b="1" spc="113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bn-BD" sz="3600" b="1" spc="113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spc="113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F6CB542-5F36-4ED8-B96D-841589405D9B}"/>
                </a:ext>
              </a:extLst>
            </p:cNvPr>
            <p:cNvSpPr/>
            <p:nvPr/>
          </p:nvSpPr>
          <p:spPr>
            <a:xfrm>
              <a:off x="1628693" y="1529133"/>
              <a:ext cx="1359727" cy="1307669"/>
            </a:xfrm>
            <a:custGeom>
              <a:avLst/>
              <a:gdLst>
                <a:gd name="connsiteX0" fmla="*/ 0 w 1698916"/>
                <a:gd name="connsiteY0" fmla="*/ 0 h 1189241"/>
                <a:gd name="connsiteX1" fmla="*/ 1104296 w 1698916"/>
                <a:gd name="connsiteY1" fmla="*/ 0 h 1189241"/>
                <a:gd name="connsiteX2" fmla="*/ 1698916 w 1698916"/>
                <a:gd name="connsiteY2" fmla="*/ 594621 h 1189241"/>
                <a:gd name="connsiteX3" fmla="*/ 1104296 w 1698916"/>
                <a:gd name="connsiteY3" fmla="*/ 1189241 h 1189241"/>
                <a:gd name="connsiteX4" fmla="*/ 0 w 1698916"/>
                <a:gd name="connsiteY4" fmla="*/ 1189241 h 1189241"/>
                <a:gd name="connsiteX5" fmla="*/ 594621 w 1698916"/>
                <a:gd name="connsiteY5" fmla="*/ 594621 h 1189241"/>
                <a:gd name="connsiteX6" fmla="*/ 0 w 1698916"/>
                <a:gd name="connsiteY6" fmla="*/ 0 h 1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916" h="1189241">
                  <a:moveTo>
                    <a:pt x="1698915" y="0"/>
                  </a:moveTo>
                  <a:lnTo>
                    <a:pt x="1698915" y="773007"/>
                  </a:lnTo>
                  <a:lnTo>
                    <a:pt x="849457" y="1189241"/>
                  </a:lnTo>
                  <a:lnTo>
                    <a:pt x="1" y="773007"/>
                  </a:lnTo>
                  <a:lnTo>
                    <a:pt x="1" y="0"/>
                  </a:lnTo>
                  <a:lnTo>
                    <a:pt x="849457" y="416235"/>
                  </a:lnTo>
                  <a:lnTo>
                    <a:pt x="1698915" y="0"/>
                  </a:ln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1" tIns="617482" rIns="22860" bIns="617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58E9EF1-BF90-4D4F-879A-61D2F2640FF6}"/>
                </a:ext>
              </a:extLst>
            </p:cNvPr>
            <p:cNvSpPr/>
            <p:nvPr/>
          </p:nvSpPr>
          <p:spPr>
            <a:xfrm>
              <a:off x="3108363" y="1529118"/>
              <a:ext cx="7203857" cy="947325"/>
            </a:xfrm>
            <a:custGeom>
              <a:avLst/>
              <a:gdLst>
                <a:gd name="connsiteX0" fmla="*/ 184053 w 1104295"/>
                <a:gd name="connsiteY0" fmla="*/ 0 h 6300623"/>
                <a:gd name="connsiteX1" fmla="*/ 920242 w 1104295"/>
                <a:gd name="connsiteY1" fmla="*/ 0 h 6300623"/>
                <a:gd name="connsiteX2" fmla="*/ 1104295 w 1104295"/>
                <a:gd name="connsiteY2" fmla="*/ 184053 h 6300623"/>
                <a:gd name="connsiteX3" fmla="*/ 1104295 w 1104295"/>
                <a:gd name="connsiteY3" fmla="*/ 6300623 h 6300623"/>
                <a:gd name="connsiteX4" fmla="*/ 1104295 w 1104295"/>
                <a:gd name="connsiteY4" fmla="*/ 6300623 h 6300623"/>
                <a:gd name="connsiteX5" fmla="*/ 0 w 1104295"/>
                <a:gd name="connsiteY5" fmla="*/ 6300623 h 6300623"/>
                <a:gd name="connsiteX6" fmla="*/ 0 w 1104295"/>
                <a:gd name="connsiteY6" fmla="*/ 6300623 h 6300623"/>
                <a:gd name="connsiteX7" fmla="*/ 0 w 1104295"/>
                <a:gd name="connsiteY7" fmla="*/ 184053 h 6300623"/>
                <a:gd name="connsiteX8" fmla="*/ 184053 w 1104295"/>
                <a:gd name="connsiteY8" fmla="*/ 0 h 63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295" h="6300623">
                  <a:moveTo>
                    <a:pt x="1104295" y="1050128"/>
                  </a:moveTo>
                  <a:lnTo>
                    <a:pt x="1104295" y="5250495"/>
                  </a:lnTo>
                  <a:cubicBezTo>
                    <a:pt x="1104295" y="5830465"/>
                    <a:pt x="1089852" y="6300620"/>
                    <a:pt x="1072036" y="6300620"/>
                  </a:cubicBezTo>
                  <a:lnTo>
                    <a:pt x="0" y="6300620"/>
                  </a:lnTo>
                  <a:lnTo>
                    <a:pt x="0" y="63006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2036" y="3"/>
                  </a:lnTo>
                  <a:cubicBezTo>
                    <a:pt x="1089852" y="3"/>
                    <a:pt x="1104295" y="470158"/>
                    <a:pt x="1104295" y="1050128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6766" rIns="76766" bIns="7676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১.পরিসর </a:t>
              </a:r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নির্ণয় করতে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61C6DB8-5283-433F-8419-909F762413DB}"/>
                </a:ext>
              </a:extLst>
            </p:cNvPr>
            <p:cNvSpPr/>
            <p:nvPr/>
          </p:nvSpPr>
          <p:spPr>
            <a:xfrm>
              <a:off x="1603497" y="2761716"/>
              <a:ext cx="1359727" cy="1307669"/>
            </a:xfrm>
            <a:custGeom>
              <a:avLst/>
              <a:gdLst>
                <a:gd name="connsiteX0" fmla="*/ 0 w 1698916"/>
                <a:gd name="connsiteY0" fmla="*/ 0 h 1189241"/>
                <a:gd name="connsiteX1" fmla="*/ 1104296 w 1698916"/>
                <a:gd name="connsiteY1" fmla="*/ 0 h 1189241"/>
                <a:gd name="connsiteX2" fmla="*/ 1698916 w 1698916"/>
                <a:gd name="connsiteY2" fmla="*/ 594621 h 1189241"/>
                <a:gd name="connsiteX3" fmla="*/ 1104296 w 1698916"/>
                <a:gd name="connsiteY3" fmla="*/ 1189241 h 1189241"/>
                <a:gd name="connsiteX4" fmla="*/ 0 w 1698916"/>
                <a:gd name="connsiteY4" fmla="*/ 1189241 h 1189241"/>
                <a:gd name="connsiteX5" fmla="*/ 594621 w 1698916"/>
                <a:gd name="connsiteY5" fmla="*/ 594621 h 1189241"/>
                <a:gd name="connsiteX6" fmla="*/ 0 w 1698916"/>
                <a:gd name="connsiteY6" fmla="*/ 0 h 1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916" h="1189241">
                  <a:moveTo>
                    <a:pt x="1698915" y="0"/>
                  </a:moveTo>
                  <a:lnTo>
                    <a:pt x="1698915" y="773007"/>
                  </a:lnTo>
                  <a:lnTo>
                    <a:pt x="849457" y="1189241"/>
                  </a:lnTo>
                  <a:lnTo>
                    <a:pt x="1" y="773007"/>
                  </a:lnTo>
                  <a:lnTo>
                    <a:pt x="1" y="0"/>
                  </a:lnTo>
                  <a:lnTo>
                    <a:pt x="849457" y="416235"/>
                  </a:lnTo>
                  <a:lnTo>
                    <a:pt x="169891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1" tIns="617482" rIns="22860" bIns="617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5DE0200-56DF-40D5-8052-B35AAD42E305}"/>
                </a:ext>
              </a:extLst>
            </p:cNvPr>
            <p:cNvSpPr/>
            <p:nvPr/>
          </p:nvSpPr>
          <p:spPr>
            <a:xfrm>
              <a:off x="3093849" y="2726462"/>
              <a:ext cx="7203857" cy="947325"/>
            </a:xfrm>
            <a:custGeom>
              <a:avLst/>
              <a:gdLst>
                <a:gd name="connsiteX0" fmla="*/ 184053 w 1104295"/>
                <a:gd name="connsiteY0" fmla="*/ 0 h 6300623"/>
                <a:gd name="connsiteX1" fmla="*/ 920242 w 1104295"/>
                <a:gd name="connsiteY1" fmla="*/ 0 h 6300623"/>
                <a:gd name="connsiteX2" fmla="*/ 1104295 w 1104295"/>
                <a:gd name="connsiteY2" fmla="*/ 184053 h 6300623"/>
                <a:gd name="connsiteX3" fmla="*/ 1104295 w 1104295"/>
                <a:gd name="connsiteY3" fmla="*/ 6300623 h 6300623"/>
                <a:gd name="connsiteX4" fmla="*/ 1104295 w 1104295"/>
                <a:gd name="connsiteY4" fmla="*/ 6300623 h 6300623"/>
                <a:gd name="connsiteX5" fmla="*/ 0 w 1104295"/>
                <a:gd name="connsiteY5" fmla="*/ 6300623 h 6300623"/>
                <a:gd name="connsiteX6" fmla="*/ 0 w 1104295"/>
                <a:gd name="connsiteY6" fmla="*/ 6300623 h 6300623"/>
                <a:gd name="connsiteX7" fmla="*/ 0 w 1104295"/>
                <a:gd name="connsiteY7" fmla="*/ 184053 h 6300623"/>
                <a:gd name="connsiteX8" fmla="*/ 184053 w 1104295"/>
                <a:gd name="connsiteY8" fmla="*/ 0 h 63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295" h="6300623">
                  <a:moveTo>
                    <a:pt x="1104295" y="1050128"/>
                  </a:moveTo>
                  <a:lnTo>
                    <a:pt x="1104295" y="5250495"/>
                  </a:lnTo>
                  <a:cubicBezTo>
                    <a:pt x="1104295" y="5830465"/>
                    <a:pt x="1089852" y="6300620"/>
                    <a:pt x="1072036" y="6300620"/>
                  </a:cubicBezTo>
                  <a:lnTo>
                    <a:pt x="0" y="6300620"/>
                  </a:lnTo>
                  <a:lnTo>
                    <a:pt x="0" y="63006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2036" y="3"/>
                  </a:lnTo>
                  <a:cubicBezTo>
                    <a:pt x="1089852" y="3"/>
                    <a:pt x="1104295" y="470158"/>
                    <a:pt x="1104295" y="1050128"/>
                  </a:cubicBezTo>
                  <a:close/>
                </a:path>
              </a:pathLst>
            </a:custGeom>
            <a:solidFill>
              <a:srgbClr val="99FF33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6766" rIns="76766" bIns="7676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.শ্রেণি সংখ্যা নির্ণয় করতে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0934FFF-48C5-4F23-853C-7983D45A9D6C}"/>
                </a:ext>
              </a:extLst>
            </p:cNvPr>
            <p:cNvSpPr/>
            <p:nvPr/>
          </p:nvSpPr>
          <p:spPr>
            <a:xfrm>
              <a:off x="1585353" y="4020563"/>
              <a:ext cx="1359727" cy="1431161"/>
            </a:xfrm>
            <a:custGeom>
              <a:avLst/>
              <a:gdLst>
                <a:gd name="connsiteX0" fmla="*/ 0 w 1698916"/>
                <a:gd name="connsiteY0" fmla="*/ 0 h 1189241"/>
                <a:gd name="connsiteX1" fmla="*/ 1104296 w 1698916"/>
                <a:gd name="connsiteY1" fmla="*/ 0 h 1189241"/>
                <a:gd name="connsiteX2" fmla="*/ 1698916 w 1698916"/>
                <a:gd name="connsiteY2" fmla="*/ 594621 h 1189241"/>
                <a:gd name="connsiteX3" fmla="*/ 1104296 w 1698916"/>
                <a:gd name="connsiteY3" fmla="*/ 1189241 h 1189241"/>
                <a:gd name="connsiteX4" fmla="*/ 0 w 1698916"/>
                <a:gd name="connsiteY4" fmla="*/ 1189241 h 1189241"/>
                <a:gd name="connsiteX5" fmla="*/ 594621 w 1698916"/>
                <a:gd name="connsiteY5" fmla="*/ 594621 h 1189241"/>
                <a:gd name="connsiteX6" fmla="*/ 0 w 1698916"/>
                <a:gd name="connsiteY6" fmla="*/ 0 h 1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916" h="1189241">
                  <a:moveTo>
                    <a:pt x="1698915" y="0"/>
                  </a:moveTo>
                  <a:lnTo>
                    <a:pt x="1698915" y="773007"/>
                  </a:lnTo>
                  <a:lnTo>
                    <a:pt x="849457" y="1189241"/>
                  </a:lnTo>
                  <a:lnTo>
                    <a:pt x="1" y="773007"/>
                  </a:lnTo>
                  <a:lnTo>
                    <a:pt x="1" y="0"/>
                  </a:lnTo>
                  <a:lnTo>
                    <a:pt x="849457" y="416235"/>
                  </a:lnTo>
                  <a:lnTo>
                    <a:pt x="169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1" tIns="617482" rIns="22860" bIns="617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94DAD6B-045E-4082-BE7E-CA07963CACAC}"/>
                </a:ext>
              </a:extLst>
            </p:cNvPr>
            <p:cNvSpPr/>
            <p:nvPr/>
          </p:nvSpPr>
          <p:spPr>
            <a:xfrm>
              <a:off x="3072310" y="3972308"/>
              <a:ext cx="7203857" cy="935532"/>
            </a:xfrm>
            <a:custGeom>
              <a:avLst/>
              <a:gdLst>
                <a:gd name="connsiteX0" fmla="*/ 184053 w 1104295"/>
                <a:gd name="connsiteY0" fmla="*/ 0 h 6300623"/>
                <a:gd name="connsiteX1" fmla="*/ 920242 w 1104295"/>
                <a:gd name="connsiteY1" fmla="*/ 0 h 6300623"/>
                <a:gd name="connsiteX2" fmla="*/ 1104295 w 1104295"/>
                <a:gd name="connsiteY2" fmla="*/ 184053 h 6300623"/>
                <a:gd name="connsiteX3" fmla="*/ 1104295 w 1104295"/>
                <a:gd name="connsiteY3" fmla="*/ 6300623 h 6300623"/>
                <a:gd name="connsiteX4" fmla="*/ 1104295 w 1104295"/>
                <a:gd name="connsiteY4" fmla="*/ 6300623 h 6300623"/>
                <a:gd name="connsiteX5" fmla="*/ 0 w 1104295"/>
                <a:gd name="connsiteY5" fmla="*/ 6300623 h 6300623"/>
                <a:gd name="connsiteX6" fmla="*/ 0 w 1104295"/>
                <a:gd name="connsiteY6" fmla="*/ 6300623 h 6300623"/>
                <a:gd name="connsiteX7" fmla="*/ 0 w 1104295"/>
                <a:gd name="connsiteY7" fmla="*/ 184053 h 6300623"/>
                <a:gd name="connsiteX8" fmla="*/ 184053 w 1104295"/>
                <a:gd name="connsiteY8" fmla="*/ 0 h 63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295" h="6300623">
                  <a:moveTo>
                    <a:pt x="1104295" y="1050128"/>
                  </a:moveTo>
                  <a:lnTo>
                    <a:pt x="1104295" y="5250495"/>
                  </a:lnTo>
                  <a:cubicBezTo>
                    <a:pt x="1104295" y="5830465"/>
                    <a:pt x="1089852" y="6300620"/>
                    <a:pt x="1072036" y="6300620"/>
                  </a:cubicBezTo>
                  <a:lnTo>
                    <a:pt x="0" y="6300620"/>
                  </a:lnTo>
                  <a:lnTo>
                    <a:pt x="0" y="63006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2036" y="3"/>
                  </a:lnTo>
                  <a:cubicBezTo>
                    <a:pt x="1089852" y="3"/>
                    <a:pt x="1104295" y="470158"/>
                    <a:pt x="1104295" y="1050128"/>
                  </a:cubicBez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6767" rIns="76766" bIns="76767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অবিচ্ছিন্ন উপাত্তকে শ্রেণিভুক্ত করতে পারবে।</a:t>
              </a: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1C14AD2-1172-4615-9A35-536159AF296C}"/>
                </a:ext>
              </a:extLst>
            </p:cNvPr>
            <p:cNvSpPr/>
            <p:nvPr/>
          </p:nvSpPr>
          <p:spPr>
            <a:xfrm>
              <a:off x="3093849" y="5308723"/>
              <a:ext cx="7251539" cy="935532"/>
            </a:xfrm>
            <a:custGeom>
              <a:avLst/>
              <a:gdLst>
                <a:gd name="connsiteX0" fmla="*/ 184053 w 1104295"/>
                <a:gd name="connsiteY0" fmla="*/ 0 h 6300623"/>
                <a:gd name="connsiteX1" fmla="*/ 920242 w 1104295"/>
                <a:gd name="connsiteY1" fmla="*/ 0 h 6300623"/>
                <a:gd name="connsiteX2" fmla="*/ 1104295 w 1104295"/>
                <a:gd name="connsiteY2" fmla="*/ 184053 h 6300623"/>
                <a:gd name="connsiteX3" fmla="*/ 1104295 w 1104295"/>
                <a:gd name="connsiteY3" fmla="*/ 6300623 h 6300623"/>
                <a:gd name="connsiteX4" fmla="*/ 1104295 w 1104295"/>
                <a:gd name="connsiteY4" fmla="*/ 6300623 h 6300623"/>
                <a:gd name="connsiteX5" fmla="*/ 0 w 1104295"/>
                <a:gd name="connsiteY5" fmla="*/ 6300623 h 6300623"/>
                <a:gd name="connsiteX6" fmla="*/ 0 w 1104295"/>
                <a:gd name="connsiteY6" fmla="*/ 6300623 h 6300623"/>
                <a:gd name="connsiteX7" fmla="*/ 0 w 1104295"/>
                <a:gd name="connsiteY7" fmla="*/ 184053 h 6300623"/>
                <a:gd name="connsiteX8" fmla="*/ 184053 w 1104295"/>
                <a:gd name="connsiteY8" fmla="*/ 0 h 63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295" h="6300623">
                  <a:moveTo>
                    <a:pt x="1104295" y="1050128"/>
                  </a:moveTo>
                  <a:lnTo>
                    <a:pt x="1104295" y="5250495"/>
                  </a:lnTo>
                  <a:cubicBezTo>
                    <a:pt x="1104295" y="5830465"/>
                    <a:pt x="1089852" y="6300620"/>
                    <a:pt x="1072036" y="6300620"/>
                  </a:cubicBezTo>
                  <a:lnTo>
                    <a:pt x="0" y="6300620"/>
                  </a:lnTo>
                  <a:lnTo>
                    <a:pt x="0" y="63006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2036" y="3"/>
                  </a:lnTo>
                  <a:cubicBezTo>
                    <a:pt x="1089852" y="3"/>
                    <a:pt x="1104295" y="470158"/>
                    <a:pt x="1104295" y="1050128"/>
                  </a:cubicBezTo>
                  <a:close/>
                </a:path>
              </a:pathLst>
            </a:custGeom>
            <a:solidFill>
              <a:srgbClr val="0070C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6767" rIns="76766" bIns="76767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৪.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গড়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মধ্যক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প্রচুরক নির্ণয় করতে পারবে।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9995DC3-21A8-4158-9038-5EA5E11EF882}"/>
                </a:ext>
              </a:extLst>
            </p:cNvPr>
            <p:cNvSpPr/>
            <p:nvPr/>
          </p:nvSpPr>
          <p:spPr>
            <a:xfrm>
              <a:off x="1573516" y="5288988"/>
              <a:ext cx="1359727" cy="1369865"/>
            </a:xfrm>
            <a:custGeom>
              <a:avLst/>
              <a:gdLst>
                <a:gd name="connsiteX0" fmla="*/ 0 w 1698916"/>
                <a:gd name="connsiteY0" fmla="*/ 0 h 1189241"/>
                <a:gd name="connsiteX1" fmla="*/ 1104296 w 1698916"/>
                <a:gd name="connsiteY1" fmla="*/ 0 h 1189241"/>
                <a:gd name="connsiteX2" fmla="*/ 1698916 w 1698916"/>
                <a:gd name="connsiteY2" fmla="*/ 594621 h 1189241"/>
                <a:gd name="connsiteX3" fmla="*/ 1104296 w 1698916"/>
                <a:gd name="connsiteY3" fmla="*/ 1189241 h 1189241"/>
                <a:gd name="connsiteX4" fmla="*/ 0 w 1698916"/>
                <a:gd name="connsiteY4" fmla="*/ 1189241 h 1189241"/>
                <a:gd name="connsiteX5" fmla="*/ 594621 w 1698916"/>
                <a:gd name="connsiteY5" fmla="*/ 594621 h 1189241"/>
                <a:gd name="connsiteX6" fmla="*/ 0 w 1698916"/>
                <a:gd name="connsiteY6" fmla="*/ 0 h 1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916" h="1189241">
                  <a:moveTo>
                    <a:pt x="1698915" y="0"/>
                  </a:moveTo>
                  <a:lnTo>
                    <a:pt x="1698915" y="773007"/>
                  </a:lnTo>
                  <a:lnTo>
                    <a:pt x="849457" y="1189241"/>
                  </a:lnTo>
                  <a:lnTo>
                    <a:pt x="1" y="773007"/>
                  </a:lnTo>
                  <a:lnTo>
                    <a:pt x="1" y="0"/>
                  </a:lnTo>
                  <a:lnTo>
                    <a:pt x="849457" y="416235"/>
                  </a:lnTo>
                  <a:lnTo>
                    <a:pt x="169891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1" tIns="617482" rIns="22860" bIns="617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/>
        </p:nvSpPr>
        <p:spPr>
          <a:xfrm>
            <a:off x="359037" y="1773253"/>
            <a:ext cx="11555058" cy="4491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সমস্টিকে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10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46851" y="1883765"/>
            <a:ext cx="203537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447364" y="6009893"/>
            <a:ext cx="957353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গড়=উপাত্তসমূহের সমষ্টি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উপাত্তসমূহের সংখ্যা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54603" y="5167393"/>
            <a:ext cx="20208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ঘটনসংখ্যাঃ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27708" y="5959727"/>
            <a:ext cx="202086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46242" y="1092825"/>
            <a:ext cx="20361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উপাত্তঃ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61365" y="2687088"/>
            <a:ext cx="2020860" cy="461665"/>
          </a:xfrm>
          <a:prstGeom prst="rect">
            <a:avLst/>
          </a:prstGeom>
          <a:solidFill>
            <a:srgbClr val="FFFF00"/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শ্রেণিব্যাপ্তিঃ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61365" y="3528654"/>
            <a:ext cx="20208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পরিসরঃ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61365" y="324888"/>
            <a:ext cx="20208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পরিসংখ্যানঃ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61365" y="4370220"/>
            <a:ext cx="20208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শ্রেণিসংখ্যাঃ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2447365" y="352033"/>
            <a:ext cx="957426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 কোনো তথ্য বা ঘটনা হচ্ছে পরিসংখ্যান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447365" y="1120957"/>
            <a:ext cx="957430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বা ঘটনা নির্দেশক সংখ্যা গুলো হচ্ছে পরিসংখ্যানের  উপাত্ত।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2447365" y="1896571"/>
            <a:ext cx="95743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 =( উর্ধ্বসীমা + নিম্নসীমা )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2447730" y="2676873"/>
            <a:ext cx="9573530" cy="40011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শ্রেণির উর্ধ্বসীমা ও নিম্নসীমার ব্যবধান হলো ঐ শ্রেণির  শ্রেণিব্যাপ্তি।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2447365" y="3498233"/>
            <a:ext cx="95735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 =( সর্বোচ্চ সংখ্যা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সংখ্যা) + ১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2447365" y="4395625"/>
            <a:ext cx="957353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 = ( পরিসর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পূর্ণসংখ্যায় ]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2447365" y="5167393"/>
            <a:ext cx="95735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lide Number Placeholder 22"/>
          <p:cNvSpPr>
            <a:spLocks noGrp="1"/>
          </p:cNvSpPr>
          <p:nvPr/>
        </p:nvSpPr>
        <p:spPr>
          <a:xfrm>
            <a:off x="10549090" y="3971454"/>
            <a:ext cx="580670" cy="43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sz="2800" b="1" smtClean="0"/>
              <a:pPr/>
              <a:t>6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42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63417" y="2022481"/>
            <a:ext cx="11565348" cy="2602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 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b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60, 69, 63, 26, 39, 38, 40, 49, 52, 58, 59, 63, 60, 72, 70 ,83, 89, 86, 97, 90, 94, 44, 63, 39, 60, 59, 47, 38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363416" y="5299752"/>
            <a:ext cx="11565349" cy="1038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থেকে শুরু করে শ্রেণি ব্যবধান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ধরে উপাত্ত গুলোর শ্রেণিভুক্ত করি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A34B03-99D7-471F-97C6-3F3E0D8CC5AC}"/>
              </a:ext>
            </a:extLst>
          </p:cNvPr>
          <p:cNvSpPr/>
          <p:nvPr/>
        </p:nvSpPr>
        <p:spPr>
          <a:xfrm>
            <a:off x="5000058" y="516736"/>
            <a:ext cx="208654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07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877426" y="240751"/>
            <a:ext cx="3645416" cy="68196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89493" y="1299025"/>
            <a:ext cx="4427095" cy="5023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60, 69, 63, 26, 39, 38, 40, 49, 52, 58, 59, 63, 60, 72, 70, 83, 89, 86, 97, 90, 94, 44, 63, 39, 60, 59, 47, 38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5455389" y="240750"/>
            <a:ext cx="6417956" cy="6376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 সর্বনিম্ন উপাত্ত</a:t>
            </a:r>
            <a:r>
              <a:rPr lang="bn-BD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সর্বোচ্চ উপাত্ত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97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শ্রেণি ব্যবধান </a:t>
            </a:r>
            <a:r>
              <a:rPr lang="bn-BD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∴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পরিসর = (সর্বোচ্চ উপাত্ত-সর্বনিম্ন উপাত্ত)+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= ( 97-20 ) +1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=77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+1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 78</a:t>
            </a:r>
          </a:p>
          <a:p>
            <a:pPr marL="0" indent="0">
              <a:buNone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 সংখ্যা = পরিসর / শ্রেণি ব্যবধান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78 /10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=7.8</a:t>
            </a:r>
          </a:p>
          <a:p>
            <a:pPr marL="0" indent="0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যেহেতু শ্রেণি সংখ্যা সর্বদাই পূর্ণ সংখ্যা তাই শ্রেণি সংখ্যা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ধরি।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/>
        </p:nvSpPr>
        <p:spPr>
          <a:xfrm>
            <a:off x="8547226" y="6252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b="1" smtClean="0"/>
              <a:pPr/>
              <a:t>8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498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63415" y="194835"/>
            <a:ext cx="11465169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শুরু করে শ্রেণিব্যাপ্তি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ধরে শ্রেণি গঠন করি এবং ট্যালি চিহ্ন দ্বারা নম্বরগুলোকে শ্রেণিভুক্ত করি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/>
        </p:nvSpPr>
        <p:spPr>
          <a:xfrm>
            <a:off x="8706729" y="62980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EA130-D42B-49D7-93B8-03B236E496C8}" type="slidenum"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5ED08FF-1178-49EE-962B-53E578E400DE}"/>
              </a:ext>
            </a:extLst>
          </p:cNvPr>
          <p:cNvSpPr>
            <a:spLocks noGrp="1"/>
          </p:cNvSpPr>
          <p:nvPr/>
        </p:nvSpPr>
        <p:spPr>
          <a:xfrm>
            <a:off x="575346" y="1976225"/>
            <a:ext cx="3577172" cy="4181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</a:t>
            </a:r>
            <a:r>
              <a:rPr lang="bn-BD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60, 69, 63, 26, 39, 38, 40, 49, 52, 58, 59, 63, 60, 72, 70, 83, 89, 86, 97, 90, 94, 44, 63, 39, 60, 59, 47, 38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47972"/>
              </p:ext>
            </p:extLst>
          </p:nvPr>
        </p:nvGraphicFramePr>
        <p:xfrm>
          <a:off x="4874318" y="1634083"/>
          <a:ext cx="5987010" cy="48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670"/>
                <a:gridCol w="1995670"/>
                <a:gridCol w="1995670"/>
              </a:tblGrid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/>
                        </a:rPr>
                        <a:t>শ্রেণি</a:t>
                      </a:r>
                      <a:r>
                        <a:rPr lang="en-US" baseline="0" dirty="0" smtClean="0">
                          <a:latin typeface="NikoshBAN" panose="0200000000000000000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/>
                        </a:rPr>
                        <a:t>সংখ্যা</a:t>
                      </a:r>
                      <a:r>
                        <a:rPr lang="en-US" baseline="0" dirty="0" smtClean="0">
                          <a:latin typeface="NikoshBAN" panose="02000000000000000000"/>
                        </a:rPr>
                        <a:t> 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/>
                        </a:rPr>
                        <a:t>ট্যালি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/>
                        </a:rPr>
                        <a:t>ঘটন</a:t>
                      </a:r>
                      <a:r>
                        <a:rPr lang="en-US" baseline="0" dirty="0" smtClean="0">
                          <a:latin typeface="NikoshBAN" panose="0200000000000000000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/>
                        </a:rPr>
                        <a:t>সংখ্যা</a:t>
                      </a:r>
                      <a:r>
                        <a:rPr lang="en-US" baseline="0" dirty="0" smtClean="0">
                          <a:latin typeface="NikoshBAN" panose="02000000000000000000"/>
                        </a:rPr>
                        <a:t> 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২০-২৯ 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/>
                        </a:rPr>
                        <a:t>।।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২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৩০-৩৯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/>
                        </a:rPr>
                        <a:t>।।।।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৪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৪০-৪৯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/>
                        </a:rPr>
                        <a:t>।।।।।</a:t>
                      </a:r>
                      <a:endParaRPr lang="en-US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৫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৫০-৫৯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/>
                        </a:rPr>
                        <a:t>।।।।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৪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৬০-৬৯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/>
                        </a:rPr>
                        <a:t>।।।।।।।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৭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৭০-৭৯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/>
                        </a:rPr>
                        <a:t>।।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২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৮০-৮৯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/>
                        </a:rPr>
                        <a:t>।।।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৩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৯০-৯৯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anose="02000000000000000000"/>
                        </a:rPr>
                        <a:t>।।।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৩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  <a:tr h="48465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NikoshBAN" panose="02000000000000000000"/>
                        </a:rPr>
                        <a:t>মোট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anose="02000000000000000000"/>
                        </a:rPr>
                        <a:t>৩০</a:t>
                      </a:r>
                      <a:endParaRPr lang="en-US" b="1" dirty="0">
                        <a:latin typeface="NikoshBAN" panose="0200000000000000000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812</Words>
  <Application>Microsoft Office PowerPoint</Application>
  <PresentationFormat>Widescreen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Cambria Math</vt:lpstr>
      <vt:lpstr>Lucida Sans Unicode</vt:lpstr>
      <vt:lpstr>NikoshBAN</vt:lpstr>
      <vt:lpstr>SutonnyMJ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36</cp:revision>
  <dcterms:created xsi:type="dcterms:W3CDTF">2018-07-03T05:52:59Z</dcterms:created>
  <dcterms:modified xsi:type="dcterms:W3CDTF">2020-08-01T06:06:03Z</dcterms:modified>
</cp:coreProperties>
</file>