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2" r:id="rId2"/>
    <p:sldId id="257" r:id="rId3"/>
    <p:sldId id="258" r:id="rId4"/>
    <p:sldId id="280" r:id="rId5"/>
    <p:sldId id="277" r:id="rId6"/>
    <p:sldId id="259" r:id="rId7"/>
    <p:sldId id="272" r:id="rId8"/>
    <p:sldId id="282" r:id="rId9"/>
    <p:sldId id="281" r:id="rId10"/>
    <p:sldId id="287" r:id="rId11"/>
    <p:sldId id="261" r:id="rId12"/>
    <p:sldId id="286" r:id="rId13"/>
    <p:sldId id="288" r:id="rId14"/>
    <p:sldId id="270" r:id="rId15"/>
    <p:sldId id="263" r:id="rId16"/>
    <p:sldId id="278" r:id="rId17"/>
    <p:sldId id="266" r:id="rId18"/>
    <p:sldId id="275" r:id="rId19"/>
    <p:sldId id="291" r:id="rId20"/>
    <p:sldId id="267" r:id="rId21"/>
    <p:sldId id="289" r:id="rId22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A15C"/>
    <a:srgbClr val="C68D3A"/>
    <a:srgbClr val="E907EE"/>
    <a:srgbClr val="4E437D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89343" autoAdjust="0"/>
  </p:normalViewPr>
  <p:slideViewPr>
    <p:cSldViewPr>
      <p:cViewPr>
        <p:scale>
          <a:sx n="68" d="100"/>
          <a:sy n="68" d="100"/>
        </p:scale>
        <p:origin x="-1666" y="-216"/>
      </p:cViewPr>
      <p:guideLst>
        <p:guide orient="horz" pos="2160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A98D6-75F4-4712-8815-EB8A401317CC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E2452-D580-4E87-A0BB-E31C0D0CEB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24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পাঠদানের</a:t>
            </a:r>
            <a:r>
              <a:rPr lang="bn-IN" baseline="0" dirty="0" smtClean="0"/>
              <a:t> সময় </a:t>
            </a:r>
            <a:r>
              <a:rPr lang="bn-IN" dirty="0" smtClean="0"/>
              <a:t>এই স্লাইডটি</a:t>
            </a:r>
            <a:r>
              <a:rPr lang="bn-IN" baseline="0" dirty="0" smtClean="0"/>
              <a:t> হাইড করে রাখা যেতে পারে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4059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আলোচনা অব্যাহত</a:t>
            </a:r>
            <a:r>
              <a:rPr lang="bn-IN" baseline="0" dirty="0" smtClean="0"/>
              <a:t> রাখা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4256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স্লাইডে 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কাজের মাধ্যমে শিক্ষার্থীদের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দ্বিতীয় শিখনফল অর্জিত হলো কি-না  তা যাচাই করার চেষ্টা করা  হয়েছে। </a:t>
            </a:r>
            <a:r>
              <a:rPr lang="bn-BD" baseline="0" dirty="0" smtClean="0"/>
              <a:t>এখানে শিক্ষার্থীদেরকে ২ জনের দলে ভাগ করে নিতে পারেন।</a:t>
            </a:r>
          </a:p>
          <a:p>
            <a:r>
              <a:rPr lang="bn-IN" dirty="0" smtClean="0"/>
              <a:t>বোর্ডে</a:t>
            </a:r>
            <a:r>
              <a:rPr lang="bn-IN" baseline="0" dirty="0" smtClean="0"/>
              <a:t> </a:t>
            </a:r>
            <a:r>
              <a:rPr lang="bn-IN" dirty="0" smtClean="0"/>
              <a:t>উত্তরগুলো </a:t>
            </a:r>
            <a:r>
              <a:rPr lang="bn-IN" baseline="0" dirty="0" smtClean="0"/>
              <a:t>লিখে দিয়ে </a:t>
            </a:r>
            <a:r>
              <a:rPr lang="bn-IN" dirty="0" smtClean="0"/>
              <a:t>শিক্ষার্থীদের উত্তরগুলোর সাথে মিলি্যে</a:t>
            </a:r>
            <a:r>
              <a:rPr lang="bn-IN" baseline="0" dirty="0" smtClean="0"/>
              <a:t> নিতে বলা যেতে পারে।   </a:t>
            </a:r>
          </a:p>
          <a:p>
            <a:r>
              <a:rPr lang="bn-IN" dirty="0" smtClean="0"/>
              <a:t>শিক্ষার্থীদের আঁকা বর্তনী চিত্রের</a:t>
            </a:r>
            <a:r>
              <a:rPr lang="bn-IN" baseline="0" dirty="0" smtClean="0"/>
              <a:t> সাথে</a:t>
            </a:r>
            <a:r>
              <a:rPr lang="bn-IN" dirty="0" smtClean="0"/>
              <a:t> </a:t>
            </a:r>
            <a:r>
              <a:rPr lang="bn-IN" baseline="0" dirty="0" smtClean="0"/>
              <a:t>মিলিয়ে নিতে বলা যেতে পারে।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080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জোড়ায় কাজ হিসাবে শিক্ষার্থীদের</a:t>
            </a:r>
            <a:r>
              <a:rPr lang="bn-IN" baseline="0" dirty="0" smtClean="0"/>
              <a:t> তালিকাটি সমাধানের জন্য দেওয়া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762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সামগ্রিকভাবে পাঠটি</a:t>
            </a:r>
            <a:r>
              <a:rPr lang="bn-BD" baseline="0" dirty="0" smtClean="0"/>
              <a:t> মূল্যায়ন করার উদ্দেশ্যে স্লাইডে প্রদর্শিত প্রশ্ন</a:t>
            </a:r>
            <a:r>
              <a:rPr lang="bn-IN" baseline="0" dirty="0" smtClean="0"/>
              <a:t>গুলি</a:t>
            </a:r>
            <a:r>
              <a:rPr lang="bn-BD" baseline="0" dirty="0" smtClean="0"/>
              <a:t> করতে পারেন</a:t>
            </a:r>
            <a:r>
              <a:rPr lang="bn-IN" baseline="0" dirty="0" smtClean="0"/>
              <a:t> বা চিত্র প্রদর্শনের মাধ্যমেও বা অন্য কোন প্রশ্নের মাধ্যমে কাজটি করা যেতে পারে।  </a:t>
            </a:r>
            <a:endParaRPr lang="en-US" dirty="0" smtClean="0"/>
          </a:p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উত্তরগুলো ব্লাকবোর্ডে লিখে দেওয়া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1801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baseline="0" dirty="0" smtClean="0"/>
          </a:p>
          <a:p>
            <a:pPr marL="171450" indent="-171450">
              <a:buFont typeface="Algerian" pitchFamily="82" charset="0"/>
              <a:buChar char="◊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0060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বোর্ডের লিখা মুছে  শিক্ষার্থীদের সুস্বাস্থ্য কামনা করে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ধন্যবাদ দিয়ে শ্রেণিকক্ষ ত্যাগ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রা যেতে</a:t>
            </a:r>
            <a:r>
              <a:rPr lang="bn-IN" dirty="0" smtClean="0"/>
              <a:t>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8671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সন্মানিত শিক্ষকবৃন্দ</a:t>
            </a:r>
            <a:r>
              <a:rPr lang="bn-IN" baseline="0" dirty="0" smtClean="0"/>
              <a:t> চিত্রগুলো দেখিয়ে উত্তর জেনে ড্রাইসেলের ব্যাখ্যা  দিতে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587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স্লাইডটি শিরোনাম</a:t>
            </a:r>
            <a:r>
              <a:rPr lang="bn-BD" baseline="0" dirty="0" smtClean="0"/>
              <a:t> লেখাসহ </a:t>
            </a:r>
            <a:r>
              <a:rPr lang="bn-BD" dirty="0" smtClean="0"/>
              <a:t>পাঠ</a:t>
            </a:r>
            <a:r>
              <a:rPr lang="bn-BD" baseline="0" dirty="0" smtClean="0"/>
              <a:t> ঘোষণার জন্য রাখা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7543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এই পাঠ শেষে অর্জিত 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3635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</a:t>
            </a:r>
            <a:r>
              <a:rPr lang="bn-BD" baseline="0" dirty="0" smtClean="0"/>
              <a:t> স্লাইড থেকে</a:t>
            </a:r>
            <a:r>
              <a:rPr lang="bn-IN" baseline="0" dirty="0" smtClean="0"/>
              <a:t> প্রথম ও</a:t>
            </a:r>
            <a:r>
              <a:rPr lang="bn-BD" baseline="0" dirty="0" smtClean="0"/>
              <a:t> দ্বিতীয় শিখনফল অর্জনের চেষ্টা করা হয়েছে। </a:t>
            </a:r>
            <a:r>
              <a:rPr lang="bn-IN" baseline="0" dirty="0" smtClean="0"/>
              <a:t>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ব্যাটারিতে ব্যবহৃত রাসায়নিক পদার্থগুলোর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নাম প্রশ্ন করে জেনে পর্যায়ক্রমে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অ্যামোনিয়াম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ক্লোরাইড, কয়লার গুড়া , ম্যাংগানিজ ডাই অক্সাইড ভালোভাবে মিশিয়ে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ততে অল্প পরিমাণ পানিযোগ করে লেই প্রস্তুতি করার বর্ণনা দি</a:t>
            </a:r>
            <a:r>
              <a:rPr lang="bn-IN" sz="1200" dirty="0" smtClean="0"/>
              <a:t>তে পারেন। 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06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dirty="0" smtClean="0"/>
              <a:t>এই</a:t>
            </a:r>
            <a:r>
              <a:rPr lang="bn-IN" sz="3600" baseline="0" dirty="0" smtClean="0"/>
              <a:t> স্লাইডে পূর্বের আলোচনা অব্যাহত রয়েছে</a:t>
            </a:r>
            <a:endParaRPr lang="bn-IN" sz="3600" dirty="0" smtClean="0">
              <a:latin typeface="NikoshBAN" pitchFamily="2" charset="0"/>
              <a:cs typeface="NikoshBAN" pitchFamily="2" charset="0"/>
              <a:sym typeface="Webding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dirty="0" smtClean="0">
                <a:latin typeface="NikoshBAN" pitchFamily="2" charset="0"/>
                <a:cs typeface="NikoshBAN" pitchFamily="2" charset="0"/>
                <a:sym typeface="Webdings"/>
              </a:rPr>
              <a:t>সম্ভব হলে শিক্ষার্থীদের</a:t>
            </a:r>
            <a:r>
              <a:rPr lang="bn-IN" sz="3600" baseline="0" dirty="0" smtClean="0">
                <a:latin typeface="NikoshBAN" pitchFamily="2" charset="0"/>
                <a:cs typeface="NikoshBAN" pitchFamily="2" charset="0"/>
                <a:sym typeface="Webdings"/>
              </a:rPr>
              <a:t> দ্বারা কাজটি সাবধানতার সাথে করা যেতে পারে।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/>
              <a:t>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3325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</a:t>
            </a:r>
            <a:r>
              <a:rPr lang="bn-IN" baseline="0" dirty="0" smtClean="0"/>
              <a:t> স্লাইডে পূর্বের আলোচনা অব্যাহত রয়েছে।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920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আজকের</a:t>
            </a:r>
            <a:r>
              <a:rPr lang="bn-IN" baseline="0" dirty="0" smtClean="0"/>
              <a:t> পাঠের শিখনফল অর্জনের লক্ষ্যে একক কাজের জন্য স্লাইডটি রাখা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0856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পাঠের</a:t>
            </a:r>
            <a:r>
              <a:rPr lang="bn-IN" baseline="0" dirty="0" smtClean="0"/>
              <a:t> তৃতীয় শিখনফল অর্জনের লক্ষ্যে এই স্লাইড থেকে ধারাবাহিক উপস্থাপনের চেষ্টা করা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835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427"/>
            <a:ext cx="85496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D57-BF2B-4001-A9EF-66423A7A4F7F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FDD2-34BF-4D2A-82D4-964F141E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316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D57-BF2B-4001-A9EF-66423A7A4F7F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FDD2-34BF-4D2A-82D4-964F141E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891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4640"/>
            <a:ext cx="226314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4640"/>
            <a:ext cx="66217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D57-BF2B-4001-A9EF-66423A7A4F7F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FDD2-34BF-4D2A-82D4-964F141E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76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D57-BF2B-4001-A9EF-66423A7A4F7F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FDD2-34BF-4D2A-82D4-964F141E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383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5" y="4406902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5" y="2906713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D57-BF2B-4001-A9EF-66423A7A4F7F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FDD2-34BF-4D2A-82D4-964F141E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95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202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2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D57-BF2B-4001-A9EF-66423A7A4F7F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FDD2-34BF-4D2A-82D4-964F141E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55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535113"/>
            <a:ext cx="444420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174875"/>
            <a:ext cx="44442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D57-BF2B-4001-A9EF-66423A7A4F7F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FDD2-34BF-4D2A-82D4-964F141E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125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D57-BF2B-4001-A9EF-66423A7A4F7F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FDD2-34BF-4D2A-82D4-964F141E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145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D57-BF2B-4001-A9EF-66423A7A4F7F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FDD2-34BF-4D2A-82D4-964F141EEC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0058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553200"/>
            <a:ext cx="10058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444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3050"/>
            <a:ext cx="330914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4" y="273052"/>
            <a:ext cx="56229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435102"/>
            <a:ext cx="330914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D57-BF2B-4001-A9EF-66423A7A4F7F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FDD2-34BF-4D2A-82D4-964F141E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853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6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6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6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D57-BF2B-4001-A9EF-66423A7A4F7F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FDD2-34BF-4D2A-82D4-964F141E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352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00202"/>
            <a:ext cx="9052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356352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24D57-BF2B-4001-A9EF-66423A7A4F7F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356352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356352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7FDD2-34BF-4D2A-82D4-964F141E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585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701_165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457200"/>
            <a:ext cx="109728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4289" y="275862"/>
            <a:ext cx="20906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একক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219199"/>
            <a:ext cx="7667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অ্যামোনিয়াম ক্লোরাইড এর সংকেত কি?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035812"/>
            <a:ext cx="2343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লেই কি?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962768"/>
            <a:ext cx="83647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শুষ্ক কোষে ধনাত্মক তড়িৎদ্বার হিসাবে কোনটি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কাজ করে?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157041"/>
            <a:ext cx="2343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লেই কি?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9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1612613"/>
            <a:ext cx="2799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প্রয়োজনীয় উপকরণঃ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62000" y="740231"/>
            <a:ext cx="8517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কাজঃ শুষ্ক কোষ দিয়ে তড়িৎ বর্তনী তৈরী করে শক্তির রূপান্তর দেখা।</a:t>
            </a:r>
            <a:endParaRPr lang="en-US" sz="32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1504" y="2769395"/>
            <a:ext cx="1253537" cy="294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8520" y="2895601"/>
            <a:ext cx="1823086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E:\Images\Science\bulb-light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185" y="2895602"/>
            <a:ext cx="2828926" cy="266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39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05" r="19619"/>
          <a:stretch/>
        </p:blipFill>
        <p:spPr>
          <a:xfrm>
            <a:off x="4031393" y="2146414"/>
            <a:ext cx="893674" cy="1430424"/>
          </a:xfrm>
          <a:prstGeom prst="rect">
            <a:avLst/>
          </a:prstGeom>
        </p:spPr>
      </p:pic>
      <p:pic>
        <p:nvPicPr>
          <p:cNvPr id="5" name="Picture 2" descr="E:\Images\Science\battery-icon_3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90" t="2036" r="36619" b="8250"/>
          <a:stretch/>
        </p:blipFill>
        <p:spPr bwMode="auto">
          <a:xfrm rot="16200000">
            <a:off x="3885452" y="3619499"/>
            <a:ext cx="99209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Elbow Connector 1"/>
          <p:cNvCxnSpPr/>
          <p:nvPr/>
        </p:nvCxnSpPr>
        <p:spPr>
          <a:xfrm rot="16200000" flipV="1">
            <a:off x="1519990" y="3622889"/>
            <a:ext cx="1524000" cy="1138989"/>
          </a:xfrm>
          <a:prstGeom prst="bentConnector3">
            <a:avLst/>
          </a:prstGeom>
          <a:ln w="38100">
            <a:solidFill>
              <a:srgbClr val="C68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851485" y="4952999"/>
            <a:ext cx="360852" cy="1385"/>
          </a:xfrm>
          <a:prstGeom prst="line">
            <a:avLst/>
          </a:prstGeom>
          <a:ln w="38100">
            <a:solidFill>
              <a:srgbClr val="C68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12495" y="3428999"/>
            <a:ext cx="2021305" cy="0"/>
          </a:xfrm>
          <a:prstGeom prst="line">
            <a:avLst/>
          </a:prstGeom>
          <a:ln w="38100">
            <a:solidFill>
              <a:srgbClr val="C68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 rot="18899380">
            <a:off x="3866215" y="3199375"/>
            <a:ext cx="453573" cy="557614"/>
            <a:chOff x="6281962" y="4191371"/>
            <a:chExt cx="453573" cy="557614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6281962" y="4191371"/>
              <a:ext cx="339273" cy="344104"/>
            </a:xfrm>
            <a:prstGeom prst="line">
              <a:avLst/>
            </a:prstGeom>
            <a:ln w="38100">
              <a:solidFill>
                <a:srgbClr val="C68D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506935" y="4476017"/>
              <a:ext cx="228600" cy="272968"/>
            </a:xfrm>
            <a:prstGeom prst="ellipse">
              <a:avLst/>
            </a:prstGeom>
            <a:solidFill>
              <a:srgbClr val="D0A15C"/>
            </a:solidFill>
            <a:ln>
              <a:solidFill>
                <a:srgbClr val="C68D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/>
          <p:cNvSpPr/>
          <p:nvPr/>
        </p:nvSpPr>
        <p:spPr>
          <a:xfrm rot="7972834">
            <a:off x="4614422" y="3268504"/>
            <a:ext cx="287944" cy="297734"/>
          </a:xfrm>
          <a:prstGeom prst="ellipse">
            <a:avLst/>
          </a:prstGeom>
          <a:solidFill>
            <a:srgbClr val="D0A15C"/>
          </a:solidFill>
          <a:ln>
            <a:solidFill>
              <a:srgbClr val="C68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7275" y="3429000"/>
            <a:ext cx="1805925" cy="4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37680" y="4191694"/>
            <a:ext cx="610986" cy="91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3271723" y="1416958"/>
            <a:ext cx="2559231" cy="1859642"/>
            <a:chOff x="3289871" y="1288917"/>
            <a:chExt cx="2559231" cy="1859642"/>
          </a:xfrm>
        </p:grpSpPr>
        <p:grpSp>
          <p:nvGrpSpPr>
            <p:cNvPr id="35" name="Group 34"/>
            <p:cNvGrpSpPr/>
            <p:nvPr/>
          </p:nvGrpSpPr>
          <p:grpSpPr>
            <a:xfrm>
              <a:off x="3289871" y="1288917"/>
              <a:ext cx="2559231" cy="1237799"/>
              <a:chOff x="270249" y="670018"/>
              <a:chExt cx="2559231" cy="1237799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790949" y="966200"/>
                <a:ext cx="302987" cy="345621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1514849" y="670018"/>
                <a:ext cx="94344" cy="49530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2059135" y="966200"/>
                <a:ext cx="406400" cy="42046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 flipV="1">
                <a:off x="270249" y="1540875"/>
                <a:ext cx="551544" cy="20683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2262335" y="1490757"/>
                <a:ext cx="567145" cy="41706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3" name="Picture 42" descr="Lightin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00136" y="2005559"/>
              <a:ext cx="762533" cy="1143000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6384620" y="3886200"/>
            <a:ext cx="304800" cy="609600"/>
            <a:chOff x="4495800" y="4876800"/>
            <a:chExt cx="304800" cy="609600"/>
          </a:xfrm>
        </p:grpSpPr>
        <p:cxnSp>
          <p:nvCxnSpPr>
            <p:cNvPr id="48" name="Straight Connector 47"/>
            <p:cNvCxnSpPr/>
            <p:nvPr/>
          </p:nvCxnSpPr>
          <p:spPr>
            <a:xfrm rot="5400000">
              <a:off x="4344194" y="51808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4495800" y="5029200"/>
              <a:ext cx="304800" cy="3048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Oval 49"/>
          <p:cNvSpPr/>
          <p:nvPr/>
        </p:nvSpPr>
        <p:spPr>
          <a:xfrm>
            <a:off x="6232220" y="3886200"/>
            <a:ext cx="609600" cy="609600"/>
          </a:xfrm>
          <a:prstGeom prst="ellipse">
            <a:avLst/>
          </a:prstGeom>
          <a:noFill/>
          <a:ln w="28575">
            <a:solidFill>
              <a:srgbClr val="C68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41820" y="36576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 rot="20837712">
            <a:off x="3865765" y="3395731"/>
            <a:ext cx="453573" cy="557614"/>
            <a:chOff x="6281962" y="4191371"/>
            <a:chExt cx="453573" cy="557614"/>
          </a:xfrm>
        </p:grpSpPr>
        <p:cxnSp>
          <p:nvCxnSpPr>
            <p:cNvPr id="30" name="Straight Connector 29"/>
            <p:cNvCxnSpPr/>
            <p:nvPr/>
          </p:nvCxnSpPr>
          <p:spPr>
            <a:xfrm flipH="1" flipV="1">
              <a:off x="6281962" y="4191371"/>
              <a:ext cx="339273" cy="344104"/>
            </a:xfrm>
            <a:prstGeom prst="line">
              <a:avLst/>
            </a:prstGeom>
            <a:ln w="38100">
              <a:solidFill>
                <a:srgbClr val="C68D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6506935" y="4476017"/>
              <a:ext cx="228600" cy="272968"/>
            </a:xfrm>
            <a:prstGeom prst="ellipse">
              <a:avLst/>
            </a:prstGeom>
            <a:solidFill>
              <a:srgbClr val="D0A15C"/>
            </a:solidFill>
            <a:ln>
              <a:solidFill>
                <a:srgbClr val="C68D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2121444" y="685800"/>
            <a:ext cx="48590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  <a:sym typeface="Webdings"/>
              </a:rPr>
              <a:t>শুষ্ক কোষ যেভাবে কাজ করে। </a:t>
            </a:r>
            <a:endParaRPr lang="en-US" sz="4000" dirty="0"/>
          </a:p>
        </p:txBody>
      </p:sp>
      <p:sp>
        <p:nvSpPr>
          <p:cNvPr id="37" name="Rectangle 36"/>
          <p:cNvSpPr/>
          <p:nvPr/>
        </p:nvSpPr>
        <p:spPr>
          <a:xfrm>
            <a:off x="2118299" y="5715000"/>
            <a:ext cx="34131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  <a:sym typeface="Webdings"/>
              </a:rPr>
              <a:t>শুষ্ক কোষের  বর্তনী।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99685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0" grpId="0" animBg="1"/>
      <p:bldP spid="51" grpId="0"/>
      <p:bldP spid="32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23" y="3072522"/>
            <a:ext cx="896912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  <a:sym typeface="Webdings"/>
              </a:rPr>
              <a:t>শুষ্ক কোষের একটি বর্তনী আঁক এবং শুষ্ককোষের সাহায্যে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  <a:sym typeface="Webdings"/>
              </a:rPr>
              <a:t>আমরা যে কাজ করি তার একটি তালিকা প্রস্তুত কর।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7124701" y="768522"/>
            <a:ext cx="166103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সময়ঃ ৩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1818" y="587514"/>
            <a:ext cx="2214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32670"/>
            <a:ext cx="2204436" cy="127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E:\Images\Gif\Animated_circuit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37661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819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895671"/>
            <a:ext cx="88391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400" dirty="0" smtClean="0">
                <a:latin typeface="NikoshBAN" pitchFamily="2" charset="0"/>
                <a:cs typeface="NikoshBAN" pitchFamily="2" charset="0"/>
              </a:rPr>
              <a:t>বর্তনী তৈরী হওয়ার ফলে বাল্ব জ্বলছে এবং আলোক শক্তি দিচ্ছে।</a:t>
            </a:r>
            <a:endParaRPr lang="en-US" sz="3400" dirty="0"/>
          </a:p>
        </p:txBody>
      </p:sp>
      <p:sp>
        <p:nvSpPr>
          <p:cNvPr id="34" name="Rectangle 33"/>
          <p:cNvSpPr/>
          <p:nvPr/>
        </p:nvSpPr>
        <p:spPr>
          <a:xfrm>
            <a:off x="2161264" y="331857"/>
            <a:ext cx="48590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  <a:sym typeface="Webdings"/>
              </a:rPr>
              <a:t>শুষ্ক কোষ যেভাবে কাজ করে। </a:t>
            </a:r>
            <a:endParaRPr lang="en-US" sz="4000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85527359"/>
              </p:ext>
            </p:extLst>
          </p:nvPr>
        </p:nvGraphicFramePr>
        <p:xfrm>
          <a:off x="4800600" y="2971800"/>
          <a:ext cx="914400" cy="771525"/>
        </p:xfrm>
        <a:graphic>
          <a:graphicData uri="http://schemas.openxmlformats.org/presentationml/2006/ole">
            <p:oleObj spid="_x0000_s1040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1790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0160174"/>
              </p:ext>
            </p:extLst>
          </p:nvPr>
        </p:nvGraphicFramePr>
        <p:xfrm>
          <a:off x="818108" y="1676400"/>
          <a:ext cx="8511538" cy="442322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63492"/>
                <a:gridCol w="1904399"/>
                <a:gridCol w="2243647"/>
              </a:tblGrid>
              <a:tr h="872302">
                <a:tc gridSpan="3">
                  <a:txBody>
                    <a:bodyPr/>
                    <a:lstStyle/>
                    <a:p>
                      <a:pPr algn="l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                  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       </a:t>
                      </a:r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b="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পরীক্ষা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সিদ্ধান্ত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1">
                <a:tc>
                  <a:txBody>
                    <a:bodyPr/>
                    <a:lstStyle/>
                    <a:p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১। কি ধরনের শক্তির রূপান্তর ঘটল?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28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১। 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124701" y="768522"/>
            <a:ext cx="166103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সময়ঃ ৩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1818" y="587514"/>
            <a:ext cx="2214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60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0824217"/>
              </p:ext>
            </p:extLst>
          </p:nvPr>
        </p:nvGraphicFramePr>
        <p:xfrm>
          <a:off x="818108" y="1676400"/>
          <a:ext cx="8511538" cy="456038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334191"/>
                <a:gridCol w="2933700"/>
                <a:gridCol w="2243647"/>
              </a:tblGrid>
              <a:tr h="872302">
                <a:tc gridSpan="3">
                  <a:txBody>
                    <a:bodyPr/>
                    <a:lstStyle/>
                    <a:p>
                      <a:pPr algn="l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                  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       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কৃত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ছক</a:t>
                      </a:r>
                      <a:endParaRPr lang="en-US" sz="3600" b="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পরীক্ষা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সিদ্ধান্ত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/>
                </a:tc>
              </a:tr>
              <a:tr h="2453641">
                <a:tc>
                  <a:txBody>
                    <a:bodyPr/>
                    <a:lstStyle/>
                    <a:p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১। কি ধরনের শক্তির রূপান্তর ঘটল?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28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১। 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। রাসায়নিক পদার্থের সঞ্চিত শক্তি রূপান্তরিত হয়ে আলোক শক্তি উৎপন্ন করছে।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/>
                </a:tc>
              </a:tr>
            </a:tbl>
          </a:graphicData>
        </a:graphic>
      </p:graphicFrame>
      <p:pic>
        <p:nvPicPr>
          <p:cNvPr id="3" name="Picture 2" descr="E:\Images\Gif\electric-circui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055" y="3323771"/>
            <a:ext cx="1095194" cy="114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2999" y="4648200"/>
            <a:ext cx="872249" cy="10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0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636" y="3429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 শুষ্ক কোষে  সিলিন্ডার আকৃতির চোঙটি কিসের তৈরি ? </a:t>
            </a:r>
            <a:endParaRPr lang="en-US" sz="36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7971" y="432137"/>
            <a:ext cx="2164375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  <a:sp3d extrusionH="57150">
              <a:bevelT w="38100" h="38100" prst="angle"/>
            </a:sp3d>
          </a:bodyPr>
          <a:lstStyle/>
          <a:p>
            <a:r>
              <a:rPr lang="en-US" sz="6000" b="1" spc="3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spc="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512" y="1447800"/>
            <a:ext cx="499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 তড়িৎ  দ্বার কয়টি ও কি কি? </a:t>
            </a:r>
            <a:endParaRPr lang="en-US" sz="36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119" y="4654062"/>
            <a:ext cx="7626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 শুষ্ক কোষের  বর্তনীর বাল্বটির জ্বলে উঠার কারণ কি?</a:t>
            </a:r>
            <a:endParaRPr lang="en-US" sz="36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134" y="2389163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 শুষ্ক কোষে অ্যানোড হিসাবে  কাজ করে কোনটি? </a:t>
            </a:r>
            <a:endParaRPr lang="en-US" sz="3600" spc="-15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8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361" y="457202"/>
            <a:ext cx="9304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 শুষ্ক কোষকে 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টর্চ লাইটের সংগে যুক্ত করলে  শক্তির যেসব রূপান্তর ঘটে?</a:t>
            </a:r>
            <a:endParaRPr lang="en-US" sz="3600" spc="-15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60361" y="1676402"/>
            <a:ext cx="9575292" cy="646331"/>
            <a:chOff x="362990" y="2507256"/>
            <a:chExt cx="8704810" cy="646331"/>
          </a:xfrm>
        </p:grpSpPr>
        <p:sp>
          <p:nvSpPr>
            <p:cNvPr id="3" name="TextBox 2"/>
            <p:cNvSpPr txBox="1"/>
            <p:nvPr/>
          </p:nvSpPr>
          <p:spPr>
            <a:xfrm>
              <a:off x="362990" y="2507256"/>
              <a:ext cx="87048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0" indent="-857250">
                <a:buFont typeface="+mj-lt"/>
                <a:buAutoNum type="romanLcPeriod"/>
              </a:pPr>
              <a:r>
                <a:rPr lang="bn-IN" sz="3600" spc="-150" dirty="0" smtClean="0">
                  <a:latin typeface="NikoshBAN" pitchFamily="2" charset="0"/>
                  <a:cs typeface="NikoshBAN" pitchFamily="2" charset="0"/>
                </a:rPr>
                <a:t>বিদ্যুৎ শক্তি                  আলোক শক্তি           রাসায়নিক শক্তি            </a:t>
              </a:r>
              <a:endParaRPr lang="en-US" sz="3600" spc="-15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2931391" y="2783472"/>
              <a:ext cx="72654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5744095" y="2830421"/>
              <a:ext cx="72654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72336" y="2525341"/>
            <a:ext cx="9575292" cy="646331"/>
            <a:chOff x="353001" y="3657600"/>
            <a:chExt cx="8704810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353001" y="3657600"/>
              <a:ext cx="87048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pc="-150" dirty="0" smtClean="0">
                  <a:latin typeface="NikoshBAN" pitchFamily="2" charset="0"/>
                  <a:cs typeface="NikoshBAN" pitchFamily="2" charset="0"/>
                </a:rPr>
                <a:t>ii.</a:t>
              </a:r>
              <a:r>
                <a:rPr lang="en-US" sz="3600" spc="-15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spc="-15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3600" spc="-150" dirty="0" smtClean="0">
                  <a:latin typeface="NikoshBAN" pitchFamily="2" charset="0"/>
                  <a:cs typeface="NikoshBAN" pitchFamily="2" charset="0"/>
                </a:rPr>
                <a:t>আলোক </a:t>
              </a:r>
              <a:r>
                <a:rPr lang="bn-IN" sz="3600" spc="-150" dirty="0">
                  <a:latin typeface="NikoshBAN" pitchFamily="2" charset="0"/>
                  <a:cs typeface="NikoshBAN" pitchFamily="2" charset="0"/>
                </a:rPr>
                <a:t>শক্তি </a:t>
              </a:r>
              <a:r>
                <a:rPr lang="en-US" sz="3600" spc="-150" dirty="0" smtClean="0"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bn-IN" sz="3600" spc="-150" dirty="0" smtClean="0">
                  <a:latin typeface="NikoshBAN" pitchFamily="2" charset="0"/>
                  <a:cs typeface="NikoshBAN" pitchFamily="2" charset="0"/>
                </a:rPr>
                <a:t>       বিদ্যুৎ </a:t>
              </a:r>
              <a:r>
                <a:rPr lang="bn-IN" sz="3600" spc="-150" dirty="0">
                  <a:latin typeface="NikoshBAN" pitchFamily="2" charset="0"/>
                  <a:cs typeface="NikoshBAN" pitchFamily="2" charset="0"/>
                </a:rPr>
                <a:t>শক্তি </a:t>
              </a:r>
              <a:r>
                <a:rPr lang="en-US" sz="3600" spc="-150" dirty="0" smtClean="0"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IN" sz="3600" spc="-150" dirty="0" smtClean="0">
                  <a:latin typeface="NikoshBAN" pitchFamily="2" charset="0"/>
                  <a:cs typeface="NikoshBAN" pitchFamily="2" charset="0"/>
                </a:rPr>
                <a:t>রাসায়নিক শক্তি            </a:t>
              </a:r>
              <a:endParaRPr lang="en-US" sz="3600" spc="-15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971800" y="3980765"/>
              <a:ext cx="72654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734106" y="3980765"/>
              <a:ext cx="72654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24726" y="3229332"/>
            <a:ext cx="9575292" cy="646331"/>
            <a:chOff x="270789" y="4129043"/>
            <a:chExt cx="8704810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270789" y="4129043"/>
              <a:ext cx="87048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pc="-150" dirty="0" smtClean="0">
                  <a:latin typeface="NikoshBAN" pitchFamily="2" charset="0"/>
                  <a:cs typeface="NikoshBAN" pitchFamily="2" charset="0"/>
                </a:rPr>
                <a:t>ii</a:t>
              </a:r>
              <a:r>
                <a:rPr lang="en-US" sz="3600" spc="-150" dirty="0">
                  <a:latin typeface="NikoshBAN" pitchFamily="2" charset="0"/>
                  <a:cs typeface="NikoshBAN" pitchFamily="2" charset="0"/>
                </a:rPr>
                <a:t>i</a:t>
              </a:r>
              <a:r>
                <a:rPr lang="en-US" sz="3600" spc="-150" dirty="0" smtClean="0">
                  <a:latin typeface="NikoshBAN" pitchFamily="2" charset="0"/>
                  <a:cs typeface="NikoshBAN" pitchFamily="2" charset="0"/>
                </a:rPr>
                <a:t>.   </a:t>
              </a:r>
              <a:r>
                <a:rPr lang="bn-IN" sz="3600" spc="-150" dirty="0" smtClean="0">
                  <a:latin typeface="NikoshBAN" pitchFamily="2" charset="0"/>
                  <a:cs typeface="NikoshBAN" pitchFamily="2" charset="0"/>
                </a:rPr>
                <a:t>রাসায়নিক শক্তি</a:t>
              </a:r>
              <a:r>
                <a:rPr lang="en-US" sz="3600" spc="-150" dirty="0" smtClean="0"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IN" sz="3600" spc="-15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spc="-150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IN" sz="3600" spc="-150" dirty="0" smtClean="0">
                  <a:latin typeface="NikoshBAN" pitchFamily="2" charset="0"/>
                  <a:cs typeface="NikoshBAN" pitchFamily="2" charset="0"/>
                </a:rPr>
                <a:t>    বিদ্যুৎ </a:t>
              </a:r>
              <a:r>
                <a:rPr lang="bn-IN" sz="3600" spc="-150" dirty="0">
                  <a:latin typeface="NikoshBAN" pitchFamily="2" charset="0"/>
                  <a:cs typeface="NikoshBAN" pitchFamily="2" charset="0"/>
                </a:rPr>
                <a:t>শক্তি </a:t>
              </a:r>
              <a:r>
                <a:rPr lang="en-US" sz="3600" spc="-150" dirty="0" smtClean="0"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IN" sz="3600" spc="-150" dirty="0" smtClean="0">
                  <a:latin typeface="NikoshBAN" pitchFamily="2" charset="0"/>
                  <a:cs typeface="NikoshBAN" pitchFamily="2" charset="0"/>
                </a:rPr>
                <a:t>আলোক </a:t>
              </a:r>
              <a:r>
                <a:rPr lang="bn-IN" sz="3600" spc="-150" dirty="0">
                  <a:latin typeface="NikoshBAN" pitchFamily="2" charset="0"/>
                  <a:cs typeface="NikoshBAN" pitchFamily="2" charset="0"/>
                </a:rPr>
                <a:t>শক্তি           </a:t>
              </a:r>
              <a:endParaRPr lang="en-US" sz="3600" spc="-15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335072" y="4452208"/>
              <a:ext cx="72654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786085" y="4452208"/>
              <a:ext cx="72654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670560" y="4300255"/>
            <a:ext cx="3532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bn-IN" sz="3600" b="1" spc="-150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3600" b="1" spc="-15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98071" y="5410200"/>
            <a:ext cx="1538623" cy="729734"/>
            <a:chOff x="898071" y="5410200"/>
            <a:chExt cx="1538623" cy="729734"/>
          </a:xfrm>
        </p:grpSpPr>
        <p:sp>
          <p:nvSpPr>
            <p:cNvPr id="23" name="Oval 22"/>
            <p:cNvSpPr/>
            <p:nvPr/>
          </p:nvSpPr>
          <p:spPr>
            <a:xfrm>
              <a:off x="898071" y="5410200"/>
              <a:ext cx="816322" cy="72973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9504" y="5410201"/>
              <a:ext cx="377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i</a:t>
              </a:r>
              <a:endParaRPr lang="en-US" sz="3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36506" y="5375701"/>
            <a:ext cx="1957414" cy="729734"/>
            <a:chOff x="2736506" y="5375701"/>
            <a:chExt cx="1957414" cy="729734"/>
          </a:xfrm>
        </p:grpSpPr>
        <p:sp>
          <p:nvSpPr>
            <p:cNvPr id="26" name="Oval 25"/>
            <p:cNvSpPr/>
            <p:nvPr/>
          </p:nvSpPr>
          <p:spPr>
            <a:xfrm>
              <a:off x="2736506" y="5375701"/>
              <a:ext cx="816322" cy="72973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39540" y="5375703"/>
              <a:ext cx="75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ii</a:t>
              </a:r>
              <a:endParaRPr lang="en-US" sz="36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13020" y="5410200"/>
            <a:ext cx="1932912" cy="729734"/>
            <a:chOff x="5113020" y="5410200"/>
            <a:chExt cx="1932912" cy="729734"/>
          </a:xfrm>
        </p:grpSpPr>
        <p:sp>
          <p:nvSpPr>
            <p:cNvPr id="28" name="Oval 27"/>
            <p:cNvSpPr/>
            <p:nvPr/>
          </p:nvSpPr>
          <p:spPr>
            <a:xfrm>
              <a:off x="5113020" y="5410200"/>
              <a:ext cx="816322" cy="72973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91552" y="5410202"/>
              <a:ext cx="75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iii</a:t>
              </a:r>
              <a:endParaRPr lang="en-US" sz="36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59980" y="5334000"/>
            <a:ext cx="2340037" cy="729734"/>
            <a:chOff x="7459980" y="5334000"/>
            <a:chExt cx="2340037" cy="729734"/>
          </a:xfrm>
        </p:grpSpPr>
        <p:sp>
          <p:nvSpPr>
            <p:cNvPr id="30" name="Oval 29"/>
            <p:cNvSpPr/>
            <p:nvPr/>
          </p:nvSpPr>
          <p:spPr>
            <a:xfrm>
              <a:off x="7459980" y="5334000"/>
              <a:ext cx="816322" cy="72973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02" y="5375703"/>
              <a:ext cx="14180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ii </a:t>
              </a:r>
              <a:r>
                <a:rPr lang="bn-IN" sz="3600" b="1" dirty="0">
                  <a:latin typeface="NikoshBAN" pitchFamily="2" charset="0"/>
                  <a:cs typeface="NikoshBAN" pitchFamily="2" charset="0"/>
                </a:rPr>
                <a:t>ও</a:t>
              </a:r>
              <a:r>
                <a:rPr lang="en-US" sz="3600" b="1" dirty="0" smtClean="0"/>
                <a:t> iii </a:t>
              </a:r>
              <a:endParaRPr lang="en-US" sz="3600" b="1" dirty="0"/>
            </a:p>
          </p:txBody>
        </p:sp>
      </p:grpSp>
      <p:sp>
        <p:nvSpPr>
          <p:cNvPr id="32" name="Oval 31"/>
          <p:cNvSpPr/>
          <p:nvPr/>
        </p:nvSpPr>
        <p:spPr>
          <a:xfrm>
            <a:off x="5113020" y="5410202"/>
            <a:ext cx="816322" cy="7297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999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2326" y="1981200"/>
            <a:ext cx="50292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গুরুত্বপূর্ণ শব্দঃ</a:t>
            </a:r>
          </a:p>
          <a:p>
            <a:pPr marL="171450" indent="-171450">
              <a:buFont typeface="Algerian" pitchFamily="82" charset="0"/>
              <a:buChar char="◊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ড্রাইসেল</a:t>
            </a:r>
          </a:p>
          <a:p>
            <a:pPr marL="171450" indent="-171450">
              <a:buFont typeface="Algerian" pitchFamily="82" charset="0"/>
              <a:buChar char="◊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তড়িৎ বিশ্লেষ্য</a:t>
            </a:r>
          </a:p>
          <a:p>
            <a:pPr marL="171450" indent="-171450">
              <a:buFont typeface="Algerian" pitchFamily="82" charset="0"/>
              <a:buChar char="◊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তড়িৎ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বিশ্লেষণ</a:t>
            </a:r>
          </a:p>
          <a:p>
            <a:pPr marL="171450" indent="-171450">
              <a:buFont typeface="Algerian" pitchFamily="82" charset="0"/>
              <a:buChar char="◊"/>
            </a:pPr>
            <a:r>
              <a:rPr lang="bn-IN" sz="4400" spc="-150" dirty="0" smtClean="0">
                <a:latin typeface="NikoshBAN" pitchFamily="2" charset="0"/>
                <a:cs typeface="NikoshBAN" pitchFamily="2" charset="0"/>
              </a:rPr>
              <a:t>অ্যানোড</a:t>
            </a:r>
          </a:p>
          <a:p>
            <a:pPr marL="171450" indent="-171450">
              <a:buFont typeface="Algerian" pitchFamily="82" charset="0"/>
              <a:buChar char="◊"/>
            </a:pPr>
            <a:r>
              <a:rPr lang="bn-IN" sz="4400">
                <a:latin typeface="NikoshBAN" pitchFamily="2" charset="0"/>
                <a:cs typeface="NikoshBAN" pitchFamily="2" charset="0"/>
                <a:sym typeface="Webdings"/>
              </a:rPr>
              <a:t>বর্তনী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91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ages\Flowers\rose.jpe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3461" y="304802"/>
            <a:ext cx="1029008" cy="7434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79320" y="457200"/>
            <a:ext cx="5951220" cy="3200400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11500" b="1" spc="150" dirty="0" smtClean="0">
                <a:ln w="11430"/>
                <a:gradFill flip="none" rotWithShape="1">
                  <a:gsLst>
                    <a:gs pos="0">
                      <a:srgbClr val="FC9FCB"/>
                    </a:gs>
                    <a:gs pos="13000">
                      <a:srgbClr val="00B050"/>
                    </a:gs>
                    <a:gs pos="34000">
                      <a:srgbClr val="F8B049"/>
                    </a:gs>
                    <a:gs pos="49000">
                      <a:srgbClr val="FEE7F2"/>
                    </a:gs>
                    <a:gs pos="60000">
                      <a:srgbClr val="FF0000"/>
                    </a:gs>
                    <a:gs pos="69000">
                      <a:schemeClr val="accent2">
                        <a:lumMod val="40000"/>
                        <a:lumOff val="60000"/>
                      </a:schemeClr>
                    </a:gs>
                    <a:gs pos="80000">
                      <a:srgbClr val="002060"/>
                    </a:gs>
                    <a:gs pos="100000">
                      <a:srgbClr val="F8B04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1500" b="1" spc="150" dirty="0">
              <a:ln w="11430"/>
              <a:gradFill flip="none" rotWithShape="1">
                <a:gsLst>
                  <a:gs pos="0">
                    <a:srgbClr val="FC9FCB"/>
                  </a:gs>
                  <a:gs pos="13000">
                    <a:srgbClr val="00B050"/>
                  </a:gs>
                  <a:gs pos="34000">
                    <a:srgbClr val="F8B049"/>
                  </a:gs>
                  <a:gs pos="49000">
                    <a:srgbClr val="FEE7F2"/>
                  </a:gs>
                  <a:gs pos="60000">
                    <a:srgbClr val="FF0000"/>
                  </a:gs>
                  <a:gs pos="69000">
                    <a:schemeClr val="accent2">
                      <a:lumMod val="40000"/>
                      <a:lumOff val="60000"/>
                    </a:schemeClr>
                  </a:gs>
                  <a:gs pos="80000">
                    <a:srgbClr val="002060"/>
                  </a:gs>
                  <a:gs pos="100000">
                    <a:srgbClr val="F8B049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2" descr="E:\Images\Flowers\rose.jpe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1" y="457202"/>
            <a:ext cx="1029008" cy="7434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Images\Flowers\rose.jpe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3461" y="5800485"/>
            <a:ext cx="1029008" cy="7434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Images\Flowers\rose.jpe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1" y="5562602"/>
            <a:ext cx="1029008" cy="7434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Images\Gif\animation_6.gif_480_480_0_64000_0_1_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1"/>
            <a:ext cx="5029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137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76224" y="685799"/>
            <a:ext cx="3939540" cy="1828800"/>
          </a:xfrm>
          <a:prstGeom prst="horizontalScroll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4260" y="1125195"/>
            <a:ext cx="290175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/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" y="3810002"/>
            <a:ext cx="95494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&amp;"/>
            </a:pP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 একটি পুরাতন ব্যাটারি ভেঙে এর মধ্যে কি কি আছে তার একটি তালিকা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 তৈরি কর।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3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4645"/>
            <a:ext cx="10058400" cy="2819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BD" sz="1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Images\Gif\current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6664" y="3531491"/>
            <a:ext cx="2593913" cy="285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Images\Science\battery-icon_36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97" r="35371"/>
          <a:stretch/>
        </p:blipFill>
        <p:spPr bwMode="auto">
          <a:xfrm>
            <a:off x="933156" y="3404045"/>
            <a:ext cx="138248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713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46" y="1219201"/>
            <a:ext cx="6547754" cy="6477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07094" tIns="53547" rIns="107094" bIns="53547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sz="56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b="1" dirty="0" err="1" smtClean="0"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5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b="1" dirty="0" err="1" smtClean="0">
                <a:latin typeface="NikoshBAN" pitchFamily="2" charset="0"/>
                <a:cs typeface="NikoshBAN" pitchFamily="2" charset="0"/>
              </a:rPr>
              <a:t>কারী</a:t>
            </a:r>
            <a:r>
              <a:rPr lang="en-US" sz="5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5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endParaRPr lang="bn-IN" sz="5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endParaRPr lang="bn-IN" sz="56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endParaRPr lang="en-US" sz="37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endParaRPr lang="en-US" sz="37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bn-BD" sz="3700" b="1" dirty="0" smtClean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700" b="1" dirty="0"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>
              <a:buFont typeface="Arial" pitchFamily="34" charset="0"/>
              <a:buNone/>
            </a:pP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সফিপুর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4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নোয়াখালি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en-US" dirty="0" smtClean="0">
                <a:latin typeface="Arial Black" pitchFamily="34" charset="0"/>
                <a:cs typeface="NikoshBAN" pitchFamily="2" charset="0"/>
              </a:rPr>
              <a:t>Email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  <a:cs typeface="NikoshBAN" pitchFamily="2" charset="0"/>
              </a:rPr>
              <a:t>: </a:t>
            </a:r>
            <a:r>
              <a:rPr lang="en-US" dirty="0" smtClean="0">
                <a:latin typeface="Arial Black" pitchFamily="34" charset="0"/>
              </a:rPr>
              <a:t>kariwabdul1986@gmail.com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0972800" cy="11853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7094" tIns="53547" rIns="107094" bIns="53547">
            <a:spAutoFit/>
          </a:bodyPr>
          <a:lstStyle/>
          <a:p>
            <a:pPr algn="ctr"/>
            <a:r>
              <a:rPr lang="bn-BD" sz="7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1143000"/>
            <a:ext cx="4419600" cy="64945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107094" tIns="53547" rIns="107094" bIns="53547">
            <a:spAutoFit/>
          </a:bodyPr>
          <a:lstStyle/>
          <a:p>
            <a:pPr algn="ctr">
              <a:buFont typeface="Arial" pitchFamily="34" charset="0"/>
              <a:buNone/>
            </a:pPr>
            <a:endParaRPr lang="en-US" sz="4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None/>
            </a:pPr>
            <a:endParaRPr lang="en-US" sz="4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None/>
            </a:pPr>
            <a:endParaRPr lang="en-US" sz="4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None/>
            </a:pPr>
            <a:endParaRPr lang="en-US" sz="4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None/>
            </a:pPr>
            <a:endParaRPr lang="en-US" sz="4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bn-BD" sz="4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:  </a:t>
            </a:r>
            <a:r>
              <a:rPr lang="bn-BD" sz="4200" dirty="0">
                <a:latin typeface="NikoshBAN" pitchFamily="2" charset="0"/>
                <a:cs typeface="NikoshBAN" pitchFamily="2" charset="0"/>
              </a:rPr>
              <a:t>৮ম</a:t>
            </a:r>
          </a:p>
          <a:p>
            <a:pPr algn="ctr">
              <a:buFont typeface="Arial" pitchFamily="34" charset="0"/>
              <a:buNone/>
            </a:pPr>
            <a:r>
              <a:rPr lang="bn-BD" sz="42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4200" dirty="0"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algn="ctr">
              <a:buFont typeface="Arial" pitchFamily="34" charset="0"/>
              <a:buNone/>
            </a:pPr>
            <a:r>
              <a:rPr lang="bn-BD" sz="4200" b="1" spc="5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200" b="1" spc="58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bn-BD" sz="4200" b="1" spc="5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bn-BD" sz="4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:  </a:t>
            </a:r>
            <a:r>
              <a:rPr lang="bn-BD" sz="4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4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4200" dirty="0"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pPr algn="ctr">
              <a:buFont typeface="Arial" pitchFamily="34" charset="0"/>
              <a:buNone/>
            </a:pPr>
            <a:r>
              <a:rPr lang="bn-BD" sz="3700" dirty="0">
                <a:latin typeface="NikoshBAN" pitchFamily="2" charset="0"/>
                <a:cs typeface="NikoshBAN" pitchFamily="2" charset="0"/>
              </a:rPr>
              <a:t> </a:t>
            </a:r>
            <a:endParaRPr lang="en-US" sz="37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20191008_1228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2438400"/>
            <a:ext cx="2819400" cy="2870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Untitled1.png"/>
          <p:cNvPicPr>
            <a:picLocks noChangeAspect="1"/>
          </p:cNvPicPr>
          <p:nvPr/>
        </p:nvPicPr>
        <p:blipFill>
          <a:blip r:embed="rId4"/>
          <a:srcRect l="36389" t="18831" r="34722" b="12902"/>
          <a:stretch>
            <a:fillRect/>
          </a:stretch>
        </p:blipFill>
        <p:spPr>
          <a:xfrm>
            <a:off x="7391400" y="1143000"/>
            <a:ext cx="2895600" cy="32297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610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mages\Gif\toytrain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5974" y="1142828"/>
            <a:ext cx="2948026" cy="236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Images\Gif\girl_and_stuffed_to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7487" y="3505199"/>
            <a:ext cx="1905000" cy="203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qbal high school\Pictures\24155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2874" y="1367970"/>
            <a:ext cx="2857500" cy="366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82874" y="370601"/>
            <a:ext cx="277992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 লক্ষ্য কর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5542075"/>
            <a:ext cx="342593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এইগুলো কিভাবে চলে?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9346"/>
            <a:ext cx="20955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205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9750" y="321940"/>
            <a:ext cx="2133601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শু ষ্ক কোষ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pic>
        <p:nvPicPr>
          <p:cNvPr id="4" name="Picture 3" descr="E:\Images\Gif\battery_animation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4025518" cy="444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95704" y="5943600"/>
            <a:ext cx="1678665" cy="76944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পাঠঃ ১২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69259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016932"/>
            <a:ext cx="373531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0192" y="4180582"/>
            <a:ext cx="89082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 শুষ্ক কোষ দিয়ে তড়িৎ বর্তনী তৈরি করে শক্তির রূপান্তরবর্ণনা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  <a:sym typeface="Webdings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3927" y="1981200"/>
            <a:ext cx="4341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 ড্রাইসেল কী তা 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4172" y="3048000"/>
            <a:ext cx="7856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 ড্রাইসেল কিভাবে তৈরী করা যায় তা বর্ণনা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7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772400" y="4351262"/>
            <a:ext cx="1676400" cy="1984160"/>
            <a:chOff x="6858000" y="1752059"/>
            <a:chExt cx="1524000" cy="1984160"/>
          </a:xfrm>
        </p:grpSpPr>
        <p:pic>
          <p:nvPicPr>
            <p:cNvPr id="2050" name="Picture 2" descr="E:\Images\Science\zinc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752059"/>
              <a:ext cx="15240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7391400" y="3151444"/>
              <a:ext cx="61963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দস্তা</a:t>
              </a:r>
              <a:endParaRPr lang="en-US" sz="3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69832" y="1099066"/>
            <a:ext cx="3352801" cy="2511077"/>
            <a:chOff x="5914182" y="4062499"/>
            <a:chExt cx="3048001" cy="2511077"/>
          </a:xfrm>
        </p:grpSpPr>
        <p:pic>
          <p:nvPicPr>
            <p:cNvPr id="2051" name="Picture 3" descr="E:\Images\Science\NH4C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013" y="4062499"/>
              <a:ext cx="1419558" cy="1419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914182" y="5496358"/>
              <a:ext cx="304800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অ্যামোনিয়াম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ক্লোরাইড</a:t>
              </a:r>
            </a:p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(NH</a:t>
              </a:r>
              <a:r>
                <a:rPr lang="en-US" sz="3200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Cl)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429036" y="990600"/>
            <a:ext cx="2179320" cy="2352379"/>
            <a:chOff x="3200400" y="1552748"/>
            <a:chExt cx="1981200" cy="2026182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1552748"/>
              <a:ext cx="1981200" cy="16259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283614" y="3075244"/>
              <a:ext cx="1645555" cy="5036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কয়লার গুড়া 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200" y="3610143"/>
            <a:ext cx="3199915" cy="2948238"/>
            <a:chOff x="2514600" y="3781678"/>
            <a:chExt cx="2909014" cy="2948238"/>
          </a:xfrm>
        </p:grpSpPr>
        <p:pic>
          <p:nvPicPr>
            <p:cNvPr id="2054" name="Picture 6" descr="E:\Images\Science\MnO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3957" y="3781678"/>
              <a:ext cx="1981200" cy="1981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514600" y="5652698"/>
              <a:ext cx="2909014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ম্যাংগানিজ ডাই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অক্সাইড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MnO</a:t>
              </a:r>
              <a:r>
                <a:rPr lang="en-US" sz="32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aseline="30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aseline="-25000" dirty="0"/>
            </a:p>
          </p:txBody>
        </p:sp>
      </p:grpSp>
      <p:pic>
        <p:nvPicPr>
          <p:cNvPr id="3074" name="Picture 2" descr="http://www.energybandgap.com/wp-content/uploads/2011/06/double-a-battery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41" r="34118"/>
          <a:stretch/>
        </p:blipFill>
        <p:spPr bwMode="auto">
          <a:xfrm>
            <a:off x="703707" y="1102793"/>
            <a:ext cx="847572" cy="19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56529" y="405825"/>
            <a:ext cx="4850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ড্রাইসেল তৈরী করতে যা প্রয়োজন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83829" y="5796890"/>
            <a:ext cx="125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 লেই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7008" y="3095042"/>
            <a:ext cx="1200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ড্রাইসেল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2672" y="3921575"/>
            <a:ext cx="10191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18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Stored Data 25"/>
          <p:cNvSpPr/>
          <p:nvPr/>
        </p:nvSpPr>
        <p:spPr>
          <a:xfrm rot="16200000">
            <a:off x="161046" y="2904240"/>
            <a:ext cx="2666998" cy="219252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525 w 10000"/>
              <a:gd name="connsiteY4" fmla="*/ 10136 h 10136"/>
              <a:gd name="connsiteX5" fmla="*/ 0 w 10000"/>
              <a:gd name="connsiteY5" fmla="*/ 5000 h 10136"/>
              <a:gd name="connsiteX6" fmla="*/ 1667 w 10000"/>
              <a:gd name="connsiteY6" fmla="*/ 0 h 10136"/>
              <a:gd name="connsiteX0" fmla="*/ 1525 w 10000"/>
              <a:gd name="connsiteY0" fmla="*/ 0 h 10204"/>
              <a:gd name="connsiteX1" fmla="*/ 10000 w 10000"/>
              <a:gd name="connsiteY1" fmla="*/ 68 h 10204"/>
              <a:gd name="connsiteX2" fmla="*/ 8333 w 10000"/>
              <a:gd name="connsiteY2" fmla="*/ 5068 h 10204"/>
              <a:gd name="connsiteX3" fmla="*/ 10000 w 10000"/>
              <a:gd name="connsiteY3" fmla="*/ 10068 h 10204"/>
              <a:gd name="connsiteX4" fmla="*/ 1525 w 10000"/>
              <a:gd name="connsiteY4" fmla="*/ 10204 h 10204"/>
              <a:gd name="connsiteX5" fmla="*/ 0 w 10000"/>
              <a:gd name="connsiteY5" fmla="*/ 5068 h 10204"/>
              <a:gd name="connsiteX6" fmla="*/ 1525 w 10000"/>
              <a:gd name="connsiteY6" fmla="*/ 0 h 10204"/>
              <a:gd name="connsiteX0" fmla="*/ 1525 w 10000"/>
              <a:gd name="connsiteY0" fmla="*/ 0 h 10136"/>
              <a:gd name="connsiteX1" fmla="*/ 10000 w 10000"/>
              <a:gd name="connsiteY1" fmla="*/ 68 h 10136"/>
              <a:gd name="connsiteX2" fmla="*/ 8333 w 10000"/>
              <a:gd name="connsiteY2" fmla="*/ 5068 h 10136"/>
              <a:gd name="connsiteX3" fmla="*/ 10000 w 10000"/>
              <a:gd name="connsiteY3" fmla="*/ 10068 h 10136"/>
              <a:gd name="connsiteX4" fmla="*/ 1383 w 10000"/>
              <a:gd name="connsiteY4" fmla="*/ 10136 h 10136"/>
              <a:gd name="connsiteX5" fmla="*/ 0 w 10000"/>
              <a:gd name="connsiteY5" fmla="*/ 5068 h 10136"/>
              <a:gd name="connsiteX6" fmla="*/ 1525 w 10000"/>
              <a:gd name="connsiteY6" fmla="*/ 0 h 10136"/>
              <a:gd name="connsiteX0" fmla="*/ 1530 w 10005"/>
              <a:gd name="connsiteY0" fmla="*/ 0 h 10136"/>
              <a:gd name="connsiteX1" fmla="*/ 10005 w 10005"/>
              <a:gd name="connsiteY1" fmla="*/ 68 h 10136"/>
              <a:gd name="connsiteX2" fmla="*/ 8338 w 10005"/>
              <a:gd name="connsiteY2" fmla="*/ 5068 h 10136"/>
              <a:gd name="connsiteX3" fmla="*/ 10005 w 10005"/>
              <a:gd name="connsiteY3" fmla="*/ 10068 h 10136"/>
              <a:gd name="connsiteX4" fmla="*/ 1198 w 10005"/>
              <a:gd name="connsiteY4" fmla="*/ 10136 h 10136"/>
              <a:gd name="connsiteX5" fmla="*/ 5 w 10005"/>
              <a:gd name="connsiteY5" fmla="*/ 5068 h 10136"/>
              <a:gd name="connsiteX6" fmla="*/ 1530 w 10005"/>
              <a:gd name="connsiteY6" fmla="*/ 0 h 10136"/>
              <a:gd name="connsiteX0" fmla="*/ 1337 w 10002"/>
              <a:gd name="connsiteY0" fmla="*/ 0 h 10204"/>
              <a:gd name="connsiteX1" fmla="*/ 10002 w 10002"/>
              <a:gd name="connsiteY1" fmla="*/ 136 h 10204"/>
              <a:gd name="connsiteX2" fmla="*/ 8335 w 10002"/>
              <a:gd name="connsiteY2" fmla="*/ 5136 h 10204"/>
              <a:gd name="connsiteX3" fmla="*/ 10002 w 10002"/>
              <a:gd name="connsiteY3" fmla="*/ 10136 h 10204"/>
              <a:gd name="connsiteX4" fmla="*/ 1195 w 10002"/>
              <a:gd name="connsiteY4" fmla="*/ 10204 h 10204"/>
              <a:gd name="connsiteX5" fmla="*/ 2 w 10002"/>
              <a:gd name="connsiteY5" fmla="*/ 5136 h 10204"/>
              <a:gd name="connsiteX6" fmla="*/ 1337 w 10002"/>
              <a:gd name="connsiteY6" fmla="*/ 0 h 10204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478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383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82 w 10000"/>
              <a:gd name="connsiteY0" fmla="*/ 68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382 w 10000"/>
              <a:gd name="connsiteY4" fmla="*/ 10136 h 10136"/>
              <a:gd name="connsiteX5" fmla="*/ 0 w 10000"/>
              <a:gd name="connsiteY5" fmla="*/ 5000 h 10136"/>
              <a:gd name="connsiteX6" fmla="*/ 1382 w 10000"/>
              <a:gd name="connsiteY6" fmla="*/ 68 h 1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36">
                <a:moveTo>
                  <a:pt x="1382" y="68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382" y="10136"/>
                </a:lnTo>
                <a:cubicBezTo>
                  <a:pt x="461" y="10136"/>
                  <a:pt x="0" y="6678"/>
                  <a:pt x="0" y="5000"/>
                </a:cubicBezTo>
                <a:cubicBezTo>
                  <a:pt x="0" y="3322"/>
                  <a:pt x="461" y="68"/>
                  <a:pt x="1382" y="68"/>
                </a:cubicBezTo>
                <a:close/>
              </a:path>
            </a:pathLst>
          </a:custGeom>
          <a:solidFill>
            <a:schemeClr val="bg1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n 1"/>
          <p:cNvSpPr/>
          <p:nvPr/>
        </p:nvSpPr>
        <p:spPr>
          <a:xfrm>
            <a:off x="398282" y="2010226"/>
            <a:ext cx="2192517" cy="3323774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32244" y="164812"/>
            <a:ext cx="2279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কাজের ধারা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0698" y="1627597"/>
            <a:ext cx="5814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প্রথমে সিলিন্ডার আকৃতির দস্তার চোঙ নাও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3077" y="4074104"/>
            <a:ext cx="70407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তার মধ্যে কার্বন দন্ডটি এমনভাবে বসাও যাতে দন্ডটি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  দস্তার চোঙটিকে স্পর্শ না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an 5"/>
          <p:cNvSpPr/>
          <p:nvPr/>
        </p:nvSpPr>
        <p:spPr>
          <a:xfrm>
            <a:off x="1189788" y="1717113"/>
            <a:ext cx="533400" cy="289560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57299" y="1529227"/>
            <a:ext cx="398377" cy="375773"/>
            <a:chOff x="5562600" y="788108"/>
            <a:chExt cx="838200" cy="381000"/>
          </a:xfrm>
        </p:grpSpPr>
        <p:sp>
          <p:nvSpPr>
            <p:cNvPr id="8" name="Can 7"/>
            <p:cNvSpPr/>
            <p:nvPr/>
          </p:nvSpPr>
          <p:spPr>
            <a:xfrm>
              <a:off x="5562600" y="788108"/>
              <a:ext cx="838200" cy="381000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562600" y="788108"/>
              <a:ext cx="838200" cy="1905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82191" y="5486400"/>
            <a:ext cx="6388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কার্বন দন্ডটির মাথায় ধাতব টুপিটি পরিয়ে দাও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0698" y="2626304"/>
            <a:ext cx="6420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Cl,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কয়লার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গুড়া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bn-IN" sz="3200" baseline="-25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n-IN" sz="3200" dirty="0" smtClean="0">
                <a:latin typeface="Times New Roman" pitchFamily="18" charset="0"/>
                <a:cs typeface="NikoshBAN" pitchFamily="2" charset="0"/>
              </a:rPr>
              <a:t>পানির মিশ্রিত লেই/পেস্টটি চোঙটির মধ্যে নাও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aseline="-25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3200" baseline="-25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86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4" grpId="0"/>
      <p:bldP spid="5" grpId="0"/>
      <p:bldP spid="6" grpId="0" animBg="1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Stored Data 23"/>
          <p:cNvSpPr/>
          <p:nvPr/>
        </p:nvSpPr>
        <p:spPr>
          <a:xfrm rot="16200000" flipH="1">
            <a:off x="1605644" y="3182526"/>
            <a:ext cx="3646714" cy="213360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5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5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5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5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5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969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1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651 w 10000"/>
              <a:gd name="connsiteY2" fmla="*/ 5204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667" y="0"/>
                </a:moveTo>
                <a:lnTo>
                  <a:pt x="10000" y="0"/>
                </a:lnTo>
                <a:cubicBezTo>
                  <a:pt x="9079" y="0"/>
                  <a:pt x="8650" y="2511"/>
                  <a:pt x="8651" y="5204"/>
                </a:cubicBezTo>
                <a:cubicBezTo>
                  <a:pt x="8652" y="7897"/>
                  <a:pt x="9079" y="10000"/>
                  <a:pt x="10000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Stored Data 25"/>
          <p:cNvSpPr/>
          <p:nvPr/>
        </p:nvSpPr>
        <p:spPr>
          <a:xfrm rot="16200000" flipH="1">
            <a:off x="1771540" y="3431879"/>
            <a:ext cx="3271393" cy="2162617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525 w 10000"/>
              <a:gd name="connsiteY4" fmla="*/ 10136 h 10136"/>
              <a:gd name="connsiteX5" fmla="*/ 0 w 10000"/>
              <a:gd name="connsiteY5" fmla="*/ 5000 h 10136"/>
              <a:gd name="connsiteX6" fmla="*/ 1667 w 10000"/>
              <a:gd name="connsiteY6" fmla="*/ 0 h 10136"/>
              <a:gd name="connsiteX0" fmla="*/ 1525 w 10000"/>
              <a:gd name="connsiteY0" fmla="*/ 0 h 10204"/>
              <a:gd name="connsiteX1" fmla="*/ 10000 w 10000"/>
              <a:gd name="connsiteY1" fmla="*/ 68 h 10204"/>
              <a:gd name="connsiteX2" fmla="*/ 8333 w 10000"/>
              <a:gd name="connsiteY2" fmla="*/ 5068 h 10204"/>
              <a:gd name="connsiteX3" fmla="*/ 10000 w 10000"/>
              <a:gd name="connsiteY3" fmla="*/ 10068 h 10204"/>
              <a:gd name="connsiteX4" fmla="*/ 1525 w 10000"/>
              <a:gd name="connsiteY4" fmla="*/ 10204 h 10204"/>
              <a:gd name="connsiteX5" fmla="*/ 0 w 10000"/>
              <a:gd name="connsiteY5" fmla="*/ 5068 h 10204"/>
              <a:gd name="connsiteX6" fmla="*/ 1525 w 10000"/>
              <a:gd name="connsiteY6" fmla="*/ 0 h 10204"/>
              <a:gd name="connsiteX0" fmla="*/ 1525 w 10000"/>
              <a:gd name="connsiteY0" fmla="*/ 0 h 10136"/>
              <a:gd name="connsiteX1" fmla="*/ 10000 w 10000"/>
              <a:gd name="connsiteY1" fmla="*/ 68 h 10136"/>
              <a:gd name="connsiteX2" fmla="*/ 8333 w 10000"/>
              <a:gd name="connsiteY2" fmla="*/ 5068 h 10136"/>
              <a:gd name="connsiteX3" fmla="*/ 10000 w 10000"/>
              <a:gd name="connsiteY3" fmla="*/ 10068 h 10136"/>
              <a:gd name="connsiteX4" fmla="*/ 1383 w 10000"/>
              <a:gd name="connsiteY4" fmla="*/ 10136 h 10136"/>
              <a:gd name="connsiteX5" fmla="*/ 0 w 10000"/>
              <a:gd name="connsiteY5" fmla="*/ 5068 h 10136"/>
              <a:gd name="connsiteX6" fmla="*/ 1525 w 10000"/>
              <a:gd name="connsiteY6" fmla="*/ 0 h 10136"/>
              <a:gd name="connsiteX0" fmla="*/ 1530 w 10005"/>
              <a:gd name="connsiteY0" fmla="*/ 0 h 10136"/>
              <a:gd name="connsiteX1" fmla="*/ 10005 w 10005"/>
              <a:gd name="connsiteY1" fmla="*/ 68 h 10136"/>
              <a:gd name="connsiteX2" fmla="*/ 8338 w 10005"/>
              <a:gd name="connsiteY2" fmla="*/ 5068 h 10136"/>
              <a:gd name="connsiteX3" fmla="*/ 10005 w 10005"/>
              <a:gd name="connsiteY3" fmla="*/ 10068 h 10136"/>
              <a:gd name="connsiteX4" fmla="*/ 1198 w 10005"/>
              <a:gd name="connsiteY4" fmla="*/ 10136 h 10136"/>
              <a:gd name="connsiteX5" fmla="*/ 5 w 10005"/>
              <a:gd name="connsiteY5" fmla="*/ 5068 h 10136"/>
              <a:gd name="connsiteX6" fmla="*/ 1530 w 10005"/>
              <a:gd name="connsiteY6" fmla="*/ 0 h 10136"/>
              <a:gd name="connsiteX0" fmla="*/ 1337 w 10002"/>
              <a:gd name="connsiteY0" fmla="*/ 0 h 10204"/>
              <a:gd name="connsiteX1" fmla="*/ 10002 w 10002"/>
              <a:gd name="connsiteY1" fmla="*/ 136 h 10204"/>
              <a:gd name="connsiteX2" fmla="*/ 8335 w 10002"/>
              <a:gd name="connsiteY2" fmla="*/ 5136 h 10204"/>
              <a:gd name="connsiteX3" fmla="*/ 10002 w 10002"/>
              <a:gd name="connsiteY3" fmla="*/ 10136 h 10204"/>
              <a:gd name="connsiteX4" fmla="*/ 1195 w 10002"/>
              <a:gd name="connsiteY4" fmla="*/ 10204 h 10204"/>
              <a:gd name="connsiteX5" fmla="*/ 2 w 10002"/>
              <a:gd name="connsiteY5" fmla="*/ 5136 h 10204"/>
              <a:gd name="connsiteX6" fmla="*/ 1337 w 10002"/>
              <a:gd name="connsiteY6" fmla="*/ 0 h 10204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478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383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82 w 10000"/>
              <a:gd name="connsiteY0" fmla="*/ 68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382 w 10000"/>
              <a:gd name="connsiteY4" fmla="*/ 10136 h 10136"/>
              <a:gd name="connsiteX5" fmla="*/ 0 w 10000"/>
              <a:gd name="connsiteY5" fmla="*/ 5000 h 10136"/>
              <a:gd name="connsiteX6" fmla="*/ 1382 w 10000"/>
              <a:gd name="connsiteY6" fmla="*/ 68 h 10136"/>
              <a:gd name="connsiteX0" fmla="*/ 1382 w 10000"/>
              <a:gd name="connsiteY0" fmla="*/ 68 h 10136"/>
              <a:gd name="connsiteX1" fmla="*/ 10000 w 10000"/>
              <a:gd name="connsiteY1" fmla="*/ 0 h 10136"/>
              <a:gd name="connsiteX2" fmla="*/ 8644 w 10000"/>
              <a:gd name="connsiteY2" fmla="*/ 5068 h 10136"/>
              <a:gd name="connsiteX3" fmla="*/ 10000 w 10000"/>
              <a:gd name="connsiteY3" fmla="*/ 10000 h 10136"/>
              <a:gd name="connsiteX4" fmla="*/ 1382 w 10000"/>
              <a:gd name="connsiteY4" fmla="*/ 10136 h 10136"/>
              <a:gd name="connsiteX5" fmla="*/ 0 w 10000"/>
              <a:gd name="connsiteY5" fmla="*/ 5000 h 10136"/>
              <a:gd name="connsiteX6" fmla="*/ 1382 w 10000"/>
              <a:gd name="connsiteY6" fmla="*/ 68 h 10136"/>
              <a:gd name="connsiteX0" fmla="*/ 1382 w 10000"/>
              <a:gd name="connsiteY0" fmla="*/ 68 h 10136"/>
              <a:gd name="connsiteX1" fmla="*/ 10000 w 10000"/>
              <a:gd name="connsiteY1" fmla="*/ 0 h 10136"/>
              <a:gd name="connsiteX2" fmla="*/ 8422 w 10000"/>
              <a:gd name="connsiteY2" fmla="*/ 5136 h 10136"/>
              <a:gd name="connsiteX3" fmla="*/ 10000 w 10000"/>
              <a:gd name="connsiteY3" fmla="*/ 10000 h 10136"/>
              <a:gd name="connsiteX4" fmla="*/ 1382 w 10000"/>
              <a:gd name="connsiteY4" fmla="*/ 10136 h 10136"/>
              <a:gd name="connsiteX5" fmla="*/ 0 w 10000"/>
              <a:gd name="connsiteY5" fmla="*/ 5000 h 10136"/>
              <a:gd name="connsiteX6" fmla="*/ 1382 w 10000"/>
              <a:gd name="connsiteY6" fmla="*/ 68 h 1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36">
                <a:moveTo>
                  <a:pt x="1382" y="68"/>
                </a:moveTo>
                <a:lnTo>
                  <a:pt x="10000" y="0"/>
                </a:lnTo>
                <a:cubicBezTo>
                  <a:pt x="9079" y="0"/>
                  <a:pt x="8422" y="2375"/>
                  <a:pt x="8422" y="5136"/>
                </a:cubicBezTo>
                <a:cubicBezTo>
                  <a:pt x="8422" y="7897"/>
                  <a:pt x="9079" y="10000"/>
                  <a:pt x="10000" y="10000"/>
                </a:cubicBezTo>
                <a:lnTo>
                  <a:pt x="1382" y="10136"/>
                </a:lnTo>
                <a:cubicBezTo>
                  <a:pt x="461" y="10136"/>
                  <a:pt x="0" y="6678"/>
                  <a:pt x="0" y="5000"/>
                </a:cubicBezTo>
                <a:cubicBezTo>
                  <a:pt x="0" y="3322"/>
                  <a:pt x="461" y="68"/>
                  <a:pt x="1382" y="68"/>
                </a:cubicBezTo>
                <a:close/>
              </a:path>
            </a:pathLst>
          </a:custGeom>
          <a:solidFill>
            <a:schemeClr val="bg1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3175002" y="1653084"/>
            <a:ext cx="533400" cy="4419600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>
          <a:xfrm>
            <a:off x="3162302" y="1653084"/>
            <a:ext cx="533400" cy="4419600"/>
          </a:xfrm>
          <a:prstGeom prst="ca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Stored Data 22"/>
          <p:cNvSpPr/>
          <p:nvPr/>
        </p:nvSpPr>
        <p:spPr>
          <a:xfrm rot="16200000">
            <a:off x="1703973" y="3699681"/>
            <a:ext cx="3421035" cy="2133601"/>
          </a:xfrm>
          <a:prstGeom prst="flowChartOnlineStorage">
            <a:avLst/>
          </a:prstGeom>
          <a:solidFill>
            <a:schemeClr val="bg1">
              <a:lumMod val="9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Stored Data 25"/>
          <p:cNvSpPr/>
          <p:nvPr/>
        </p:nvSpPr>
        <p:spPr>
          <a:xfrm rot="16200000">
            <a:off x="1786705" y="3765917"/>
            <a:ext cx="3226556" cy="2162617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525 w 10000"/>
              <a:gd name="connsiteY4" fmla="*/ 10136 h 10136"/>
              <a:gd name="connsiteX5" fmla="*/ 0 w 10000"/>
              <a:gd name="connsiteY5" fmla="*/ 5000 h 10136"/>
              <a:gd name="connsiteX6" fmla="*/ 1667 w 10000"/>
              <a:gd name="connsiteY6" fmla="*/ 0 h 10136"/>
              <a:gd name="connsiteX0" fmla="*/ 1525 w 10000"/>
              <a:gd name="connsiteY0" fmla="*/ 0 h 10204"/>
              <a:gd name="connsiteX1" fmla="*/ 10000 w 10000"/>
              <a:gd name="connsiteY1" fmla="*/ 68 h 10204"/>
              <a:gd name="connsiteX2" fmla="*/ 8333 w 10000"/>
              <a:gd name="connsiteY2" fmla="*/ 5068 h 10204"/>
              <a:gd name="connsiteX3" fmla="*/ 10000 w 10000"/>
              <a:gd name="connsiteY3" fmla="*/ 10068 h 10204"/>
              <a:gd name="connsiteX4" fmla="*/ 1525 w 10000"/>
              <a:gd name="connsiteY4" fmla="*/ 10204 h 10204"/>
              <a:gd name="connsiteX5" fmla="*/ 0 w 10000"/>
              <a:gd name="connsiteY5" fmla="*/ 5068 h 10204"/>
              <a:gd name="connsiteX6" fmla="*/ 1525 w 10000"/>
              <a:gd name="connsiteY6" fmla="*/ 0 h 10204"/>
              <a:gd name="connsiteX0" fmla="*/ 1525 w 10000"/>
              <a:gd name="connsiteY0" fmla="*/ 0 h 10136"/>
              <a:gd name="connsiteX1" fmla="*/ 10000 w 10000"/>
              <a:gd name="connsiteY1" fmla="*/ 68 h 10136"/>
              <a:gd name="connsiteX2" fmla="*/ 8333 w 10000"/>
              <a:gd name="connsiteY2" fmla="*/ 5068 h 10136"/>
              <a:gd name="connsiteX3" fmla="*/ 10000 w 10000"/>
              <a:gd name="connsiteY3" fmla="*/ 10068 h 10136"/>
              <a:gd name="connsiteX4" fmla="*/ 1383 w 10000"/>
              <a:gd name="connsiteY4" fmla="*/ 10136 h 10136"/>
              <a:gd name="connsiteX5" fmla="*/ 0 w 10000"/>
              <a:gd name="connsiteY5" fmla="*/ 5068 h 10136"/>
              <a:gd name="connsiteX6" fmla="*/ 1525 w 10000"/>
              <a:gd name="connsiteY6" fmla="*/ 0 h 10136"/>
              <a:gd name="connsiteX0" fmla="*/ 1530 w 10005"/>
              <a:gd name="connsiteY0" fmla="*/ 0 h 10136"/>
              <a:gd name="connsiteX1" fmla="*/ 10005 w 10005"/>
              <a:gd name="connsiteY1" fmla="*/ 68 h 10136"/>
              <a:gd name="connsiteX2" fmla="*/ 8338 w 10005"/>
              <a:gd name="connsiteY2" fmla="*/ 5068 h 10136"/>
              <a:gd name="connsiteX3" fmla="*/ 10005 w 10005"/>
              <a:gd name="connsiteY3" fmla="*/ 10068 h 10136"/>
              <a:gd name="connsiteX4" fmla="*/ 1198 w 10005"/>
              <a:gd name="connsiteY4" fmla="*/ 10136 h 10136"/>
              <a:gd name="connsiteX5" fmla="*/ 5 w 10005"/>
              <a:gd name="connsiteY5" fmla="*/ 5068 h 10136"/>
              <a:gd name="connsiteX6" fmla="*/ 1530 w 10005"/>
              <a:gd name="connsiteY6" fmla="*/ 0 h 10136"/>
              <a:gd name="connsiteX0" fmla="*/ 1337 w 10002"/>
              <a:gd name="connsiteY0" fmla="*/ 0 h 10204"/>
              <a:gd name="connsiteX1" fmla="*/ 10002 w 10002"/>
              <a:gd name="connsiteY1" fmla="*/ 136 h 10204"/>
              <a:gd name="connsiteX2" fmla="*/ 8335 w 10002"/>
              <a:gd name="connsiteY2" fmla="*/ 5136 h 10204"/>
              <a:gd name="connsiteX3" fmla="*/ 10002 w 10002"/>
              <a:gd name="connsiteY3" fmla="*/ 10136 h 10204"/>
              <a:gd name="connsiteX4" fmla="*/ 1195 w 10002"/>
              <a:gd name="connsiteY4" fmla="*/ 10204 h 10204"/>
              <a:gd name="connsiteX5" fmla="*/ 2 w 10002"/>
              <a:gd name="connsiteY5" fmla="*/ 5136 h 10204"/>
              <a:gd name="connsiteX6" fmla="*/ 1337 w 10002"/>
              <a:gd name="connsiteY6" fmla="*/ 0 h 10204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478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383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82 w 10000"/>
              <a:gd name="connsiteY0" fmla="*/ 68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382 w 10000"/>
              <a:gd name="connsiteY4" fmla="*/ 10136 h 10136"/>
              <a:gd name="connsiteX5" fmla="*/ 0 w 10000"/>
              <a:gd name="connsiteY5" fmla="*/ 5000 h 10136"/>
              <a:gd name="connsiteX6" fmla="*/ 1382 w 10000"/>
              <a:gd name="connsiteY6" fmla="*/ 68 h 1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36">
                <a:moveTo>
                  <a:pt x="1382" y="68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382" y="10136"/>
                </a:lnTo>
                <a:cubicBezTo>
                  <a:pt x="461" y="10136"/>
                  <a:pt x="0" y="6678"/>
                  <a:pt x="0" y="5000"/>
                </a:cubicBezTo>
                <a:cubicBezTo>
                  <a:pt x="0" y="3322"/>
                  <a:pt x="461" y="68"/>
                  <a:pt x="1382" y="68"/>
                </a:cubicBezTo>
                <a:close/>
              </a:path>
            </a:pathLst>
          </a:custGeom>
          <a:solidFill>
            <a:schemeClr val="bg1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175002" y="1551048"/>
            <a:ext cx="520700" cy="320163"/>
            <a:chOff x="5562600" y="788108"/>
            <a:chExt cx="838200" cy="381000"/>
          </a:xfrm>
        </p:grpSpPr>
        <p:sp>
          <p:nvSpPr>
            <p:cNvPr id="5" name="Can 4"/>
            <p:cNvSpPr/>
            <p:nvPr/>
          </p:nvSpPr>
          <p:spPr>
            <a:xfrm>
              <a:off x="5562600" y="788108"/>
              <a:ext cx="838200" cy="381000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562600" y="788108"/>
              <a:ext cx="838200" cy="1905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68506" y="228600"/>
            <a:ext cx="2279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কাজের ধারা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10200" y="1518791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দন্ডটির চারপাশ দিয়ে পিচের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আস্তরন দিয়ে ঢেকে দাও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442458" y="1715929"/>
            <a:ext cx="381001" cy="341471"/>
            <a:chOff x="4442458" y="1715929"/>
            <a:chExt cx="381001" cy="341471"/>
          </a:xfrm>
        </p:grpSpPr>
        <p:sp>
          <p:nvSpPr>
            <p:cNvPr id="36" name="Rectangle 35"/>
            <p:cNvSpPr/>
            <p:nvPr/>
          </p:nvSpPr>
          <p:spPr>
            <a:xfrm rot="16200000">
              <a:off x="4439364" y="1863805"/>
              <a:ext cx="341471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42458" y="1871211"/>
              <a:ext cx="381001" cy="4762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/>
          <p:cNvSpPr/>
          <p:nvPr/>
        </p:nvSpPr>
        <p:spPr>
          <a:xfrm rot="16200000">
            <a:off x="4996930" y="5823470"/>
            <a:ext cx="64542" cy="3048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0200" y="3212912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দস্তার চোঙটিকে একটি শক্ত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কাগজ  দিয়ে ঘিরে দাও।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Stored Data 1"/>
          <p:cNvSpPr/>
          <p:nvPr/>
        </p:nvSpPr>
        <p:spPr>
          <a:xfrm rot="16200000">
            <a:off x="1696894" y="3696235"/>
            <a:ext cx="3439179" cy="2158637"/>
          </a:xfrm>
          <a:prstGeom prst="flowChartOnlineStorage">
            <a:avLst/>
          </a:prstGeom>
          <a:solidFill>
            <a:srgbClr val="D0A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484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 animBg="1"/>
      <p:bldP spid="26" grpId="0" animBg="1"/>
      <p:bldP spid="34" grpId="0"/>
      <p:bldP spid="39" grpId="0" animBg="1"/>
      <p:bldP spid="20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696</Words>
  <Application>Microsoft Office PowerPoint</Application>
  <PresentationFormat>Custom</PresentationFormat>
  <Paragraphs>150</Paragraphs>
  <Slides>21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all</cp:lastModifiedBy>
  <cp:revision>122</cp:revision>
  <dcterms:created xsi:type="dcterms:W3CDTF">2014-12-16T14:58:42Z</dcterms:created>
  <dcterms:modified xsi:type="dcterms:W3CDTF">2020-08-10T06:44:35Z</dcterms:modified>
</cp:coreProperties>
</file>