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76" r:id="rId2"/>
    <p:sldId id="27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72" r:id="rId11"/>
    <p:sldId id="270" r:id="rId12"/>
    <p:sldId id="271" r:id="rId13"/>
    <p:sldId id="273" r:id="rId14"/>
    <p:sldId id="265" r:id="rId15"/>
    <p:sldId id="274" r:id="rId16"/>
    <p:sldId id="27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11" autoAdjust="0"/>
  </p:normalViewPr>
  <p:slideViewPr>
    <p:cSldViewPr>
      <p:cViewPr varScale="1">
        <p:scale>
          <a:sx n="64" d="100"/>
          <a:sy n="64" d="100"/>
        </p:scale>
        <p:origin x="6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2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87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7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9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2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3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78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C603E-3250-4290-B46D-CFD4689A8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2575600-ED19-4727-9627-75A14D5ECC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5EB48-86DD-4CE6-BACA-B8D9B2BA6CDC}"/>
              </a:ext>
            </a:extLst>
          </p:cNvPr>
          <p:cNvSpPr txBox="1"/>
          <p:nvPr/>
        </p:nvSpPr>
        <p:spPr>
          <a:xfrm>
            <a:off x="228600" y="1174536"/>
            <a:ext cx="92964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287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11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320" y="19486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2198" y="24651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3320" y="246518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246819"/>
            <a:ext cx="80772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সমকোণী ত্রিভূজের ক্ষেত্রফল  =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অথবা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সমকোণী ত্রিভূজের ক্ষেত্রফল  =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8674" y="5464178"/>
            <a:ext cx="236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62600" y="3276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×ভূমি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উচ্চতা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5181600" y="3124200"/>
          <a:ext cx="38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38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486400" y="5257800"/>
          <a:ext cx="30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57800"/>
                        <a:ext cx="304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AA0F8D4-44C3-4994-8000-0EE8B3F27D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ED79F-F302-4C55-98E9-B89A4A43B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36" y="855836"/>
            <a:ext cx="3206646" cy="1670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49106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913152"/>
            <a:ext cx="2971800" cy="2895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4122003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সমবাহু ত্রিভূজের ক্ষেত্রফল=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5943600" y="3810000"/>
          <a:ext cx="1219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Equation" r:id="rId4" imgW="406224" imgH="431613" progId="Equation.3">
                  <p:embed/>
                </p:oleObj>
              </mc:Choice>
              <mc:Fallback>
                <p:oleObj name="Equation" r:id="rId4" imgW="406224" imgH="4316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12192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ame 1">
            <a:extLst>
              <a:ext uri="{FF2B5EF4-FFF2-40B4-BE49-F238E27FC236}">
                <a16:creationId xmlns:a16="http://schemas.microsoft.com/office/drawing/2014/main" id="{E871F639-0903-409D-A9D1-4910FCC953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68990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সমদ্বিবাহু ত্রিভূজের ক্ষেত্রফল=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3" name="Object 1"/>
              <p:cNvSpPr txBox="1"/>
              <p:nvPr/>
            </p:nvSpPr>
            <p:spPr bwMode="auto">
              <a:xfrm>
                <a:off x="6663752" y="4689901"/>
                <a:ext cx="1752600" cy="12192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193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3752" y="4689901"/>
                <a:ext cx="1752600" cy="1219200"/>
              </a:xfrm>
              <a:prstGeom prst="rect">
                <a:avLst/>
              </a:prstGeom>
              <a:blipFill>
                <a:blip r:embed="rId2"/>
                <a:stretch>
                  <a:fillRect r="-28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9047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F7B03D6-8729-496D-945A-C3A5241087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42D6F-CBC8-418C-9005-CC81A2383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52" y="1233526"/>
            <a:ext cx="4876800" cy="30919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0FBD7B-9DB6-4132-A6BD-5A0D97A7D3E2}"/>
              </a:ext>
            </a:extLst>
          </p:cNvPr>
          <p:cNvSpPr txBox="1"/>
          <p:nvPr/>
        </p:nvSpPr>
        <p:spPr>
          <a:xfrm>
            <a:off x="4495800" y="3348335"/>
            <a:ext cx="45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b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0E132D-909B-487D-882D-BDDD6B2E322C}"/>
              </a:ext>
            </a:extLst>
          </p:cNvPr>
          <p:cNvSpPr txBox="1"/>
          <p:nvPr/>
        </p:nvSpPr>
        <p:spPr>
          <a:xfrm>
            <a:off x="3542051" y="2271927"/>
            <a:ext cx="38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F21AF3-915D-4F45-A9B6-AA023527C288}"/>
              </a:ext>
            </a:extLst>
          </p:cNvPr>
          <p:cNvSpPr txBox="1"/>
          <p:nvPr/>
        </p:nvSpPr>
        <p:spPr>
          <a:xfrm>
            <a:off x="5194092" y="2328327"/>
            <a:ext cx="597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a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193" grpId="0"/>
      <p:bldP spid="16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437" y="34290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অর্ধ পরিসীমা,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S=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বিষমবাহু ত্রিভূজের ক্ষেত্রফল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Object 1"/>
              <p:cNvSpPr txBox="1"/>
              <p:nvPr/>
            </p:nvSpPr>
            <p:spPr bwMode="auto">
              <a:xfrm>
                <a:off x="5410200" y="4682193"/>
                <a:ext cx="3382963" cy="6858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45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4682193"/>
                <a:ext cx="3382963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988013EE-B40E-4F05-A552-8F8ED12600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E2DA6E-025D-45D6-9766-861A599FE231}"/>
                  </a:ext>
                </a:extLst>
              </p:cNvPr>
              <p:cNvSpPr txBox="1"/>
              <p:nvPr/>
            </p:nvSpPr>
            <p:spPr>
              <a:xfrm>
                <a:off x="3429000" y="3135676"/>
                <a:ext cx="2286000" cy="11627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dirty="0">
                              <a:latin typeface="Times New Roman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Times New Roman" pitchFamily="18" charset="0"/>
                              <a:cs typeface="Times New Roman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Times New Roman" pitchFamily="18" charset="0"/>
                              <a:cs typeface="Times New Roman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Times New Roman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Times New Roman" pitchFamily="18" charset="0"/>
                              <a:cs typeface="Times New Roman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Times New Roman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E2DA6E-025D-45D6-9766-861A599F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135676"/>
                <a:ext cx="2286000" cy="1162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FE06371-CCD8-42C3-9499-18126D877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89847"/>
            <a:ext cx="3962400" cy="2162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45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28700" y="213701"/>
            <a:ext cx="7086600" cy="16002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362200" y="1905000"/>
            <a:ext cx="4800600" cy="2057400"/>
          </a:xfrm>
          <a:prstGeom prst="triangle">
            <a:avLst>
              <a:gd name="adj" fmla="val 1980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2590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2362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9725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AB97CD7-20D2-4592-B6D0-6405EABCB7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FDED4D46-8B5B-484B-8CF3-F0273657B431}"/>
              </a:ext>
            </a:extLst>
          </p:cNvPr>
          <p:cNvSpPr/>
          <p:nvPr/>
        </p:nvSpPr>
        <p:spPr>
          <a:xfrm rot="10800000" flipH="1" flipV="1">
            <a:off x="1447800" y="5165542"/>
            <a:ext cx="5715000" cy="997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ত্রিভূজটির ক্ষেত্রফল নির্ণয় কর।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77811" y="130286"/>
            <a:ext cx="8188377" cy="14478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সমস্যা ও তার সমাধান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B0AE2B7-BE46-4F11-963F-7BB0634905AF}"/>
              </a:ext>
            </a:extLst>
          </p:cNvPr>
          <p:cNvSpPr/>
          <p:nvPr/>
        </p:nvSpPr>
        <p:spPr>
          <a:xfrm>
            <a:off x="0" y="-3810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8E7A4E-9601-4088-A86D-EEBD03FF07F6}"/>
              </a:ext>
            </a:extLst>
          </p:cNvPr>
          <p:cNvSpPr txBox="1"/>
          <p:nvPr/>
        </p:nvSpPr>
        <p:spPr>
          <a:xfrm>
            <a:off x="228598" y="1973751"/>
            <a:ext cx="868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সমস্যাঃ-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সমবাহু ত্রিভূজের প্রতিটি বাহুর দৈর্ঘ্য 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2 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মি</a:t>
            </a:r>
            <a:r>
              <a:rPr lang="en-US" sz="2800" dirty="0" err="1">
                <a:latin typeface="Times New Roman" pitchFamily="18" charset="0"/>
                <a:cs typeface="NikoshBAN" pitchFamily="2" charset="0"/>
              </a:rPr>
              <a:t>টার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 করে বাড়ানো</a:t>
            </a:r>
            <a:endParaRPr lang="en-US" sz="2800" dirty="0">
              <a:latin typeface="Times New Roman" pitchFamily="18" charset="0"/>
              <a:cs typeface="NikoshBAN" pitchFamily="2" charset="0"/>
            </a:endParaRPr>
          </a:p>
          <a:p>
            <a:r>
              <a:rPr lang="bn-BD" sz="2800" dirty="0">
                <a:latin typeface="Times New Roman" pitchFamily="18" charset="0"/>
                <a:cs typeface="NikoshBAN" pitchFamily="2" charset="0"/>
              </a:rPr>
              <a:t>হলে এর ক্ষেত্রফল 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6√3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 বর্গ মি</a:t>
            </a:r>
            <a:r>
              <a:rPr lang="en-US" sz="2800" dirty="0" err="1">
                <a:latin typeface="Times New Roman" pitchFamily="18" charset="0"/>
                <a:cs typeface="NikoshBAN" pitchFamily="2" charset="0"/>
              </a:rPr>
              <a:t>টার</a:t>
            </a:r>
            <a:r>
              <a:rPr lang="bn-BD" sz="2800" dirty="0">
                <a:latin typeface="Times New Roman" pitchFamily="18" charset="0"/>
                <a:cs typeface="NikoshBAN" pitchFamily="2" charset="0"/>
              </a:rPr>
              <a:t> বেড়ে যায়। ত্রিভূজটির বাহুর দৈর্ঘ্য নির্ণয় কর।</a:t>
            </a:r>
            <a:endParaRPr lang="en-US" sz="2800" dirty="0">
              <a:latin typeface="Times New Roman" pitchFamily="18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1CE6D8-67EB-4B5E-B858-2274A9DFEF3F}"/>
                  </a:ext>
                </a:extLst>
              </p:cNvPr>
              <p:cNvSpPr txBox="1"/>
              <p:nvPr/>
            </p:nvSpPr>
            <p:spPr>
              <a:xfrm>
                <a:off x="477811" y="3368755"/>
                <a:ext cx="7980389" cy="3071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Times New Roman" pitchFamily="18" charset="0"/>
                    <a:cs typeface="NikoshBAN" pitchFamily="2" charset="0"/>
                  </a:rPr>
                  <a:t>সমাধানঃ-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মনেকরি,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সমবাহু ত্রিভূজের </a:t>
                </a:r>
                <a:r>
                  <a:rPr lang="en-US" sz="2800" dirty="0" err="1">
                    <a:latin typeface="Times New Roman" pitchFamily="18" charset="0"/>
                    <a:cs typeface="NikoshBAN" pitchFamily="2" charset="0"/>
                  </a:rPr>
                  <a:t>প্রত্যেক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বাহুর দৈর্ঘ্য =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a</a:t>
                </a:r>
              </a:p>
              <a:p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                                   </a:t>
                </a:r>
                <a:r>
                  <a:rPr lang="en-US" sz="2800" dirty="0" err="1">
                    <a:latin typeface="Times New Roman" pitchFamily="18" charset="0"/>
                    <a:cs typeface="NikoshBAN" pitchFamily="2" charset="0"/>
                  </a:rPr>
                  <a:t>তাহলে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ক্ষেত্রফল =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বর্গমিটার</a:t>
                </a:r>
              </a:p>
              <a:p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প্রতিটি বাহুর দৈর্ঘ্য 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2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মিঃ করে বাড়ানো হলে হয় = 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(a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+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2) 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মিঃ</a:t>
                </a:r>
              </a:p>
              <a:p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                      </a:t>
                </a:r>
                <a:r>
                  <a:rPr lang="en-US" sz="2800" dirty="0" err="1">
                    <a:latin typeface="Times New Roman" pitchFamily="18" charset="0"/>
                    <a:cs typeface="NikoshBAN" pitchFamily="2" charset="0"/>
                  </a:rPr>
                  <a:t>এবং</a:t>
                </a:r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  ক্ষেত্রফল হয়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Times New Roman" pitchFamily="18" charset="0"/>
                  <a:cs typeface="NikoshBAN" pitchFamily="2" charset="0"/>
                </a:endParaRPr>
              </a:p>
              <a:p>
                <a:r>
                  <a:rPr lang="bn-BD" sz="2800" dirty="0">
                    <a:latin typeface="Times New Roman" pitchFamily="18" charset="0"/>
                    <a:cs typeface="NikoshBAN" pitchFamily="2" charset="0"/>
                  </a:rPr>
                  <a:t>প্রশ্নমতে,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+ 6√3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1CE6D8-67EB-4B5E-B858-2274A9DF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11" y="3368755"/>
                <a:ext cx="7980389" cy="3071803"/>
              </a:xfrm>
              <a:prstGeom prst="rect">
                <a:avLst/>
              </a:prstGeom>
              <a:blipFill>
                <a:blip r:embed="rId2"/>
                <a:stretch>
                  <a:fillRect l="-1908" t="-2579" b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0" y="839509"/>
                <a:ext cx="7620000" cy="517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NikoshBAN" pitchFamily="2" charset="0"/>
                  </a:rPr>
                  <a:t> 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6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baseline="30000" dirty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d>
                    <m:r>
                      <a:rPr lang="en-US" sz="3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NikoshBAN" pitchFamily="2" charset="0"/>
                  </a:rPr>
                  <a:t> +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24)</a:t>
                </a:r>
              </a:p>
              <a:p>
                <a:r>
                  <a:rPr lang="bn-BD" sz="36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itchFamily="18" charset="0"/>
                    <a:cs typeface="NikoshBAN" pitchFamily="2" charset="0"/>
                  </a:rPr>
                  <a:t> +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24)</a:t>
                </a:r>
                <a:endParaRPr lang="en-US" sz="3600" dirty="0"/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+4a+4= a</a:t>
                </a:r>
                <a:r>
                  <a:rPr lang="en-US" sz="36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+24</a:t>
                </a: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4a =24-4</a:t>
                </a: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4a=20</a:t>
                </a:r>
                <a:endParaRPr lang="bn-BD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a = 5</a:t>
                </a:r>
              </a:p>
              <a:p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সুতরাং, ত্রিভূজটির বাহুর দৈর্ঘ্য =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মিটার 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9509"/>
                <a:ext cx="7620000" cy="5178982"/>
              </a:xfrm>
              <a:prstGeom prst="rect">
                <a:avLst/>
              </a:prstGeom>
              <a:blipFill>
                <a:blip r:embed="rId2"/>
                <a:stretch>
                  <a:fillRect l="-2400" r="-720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ame 1">
            <a:extLst>
              <a:ext uri="{FF2B5EF4-FFF2-40B4-BE49-F238E27FC236}">
                <a16:creationId xmlns:a16="http://schemas.microsoft.com/office/drawing/2014/main" id="{B53B03AC-CF6D-4222-A418-A6229765BF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846883"/>
            <a:ext cx="83820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একটি সমবাহু ত্রিভূজের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বাড়ালে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Times New Roman" pitchFamily="18" charset="0"/>
                <a:cs typeface="NikoshBAN" pitchFamily="2" charset="0"/>
              </a:rPr>
              <a:t>3√3বর্গমিটার </a:t>
            </a:r>
            <a:r>
              <a:rPr lang="en-US" sz="4800" dirty="0" err="1">
                <a:latin typeface="Times New Roman" pitchFamily="18" charset="0"/>
                <a:cs typeface="NikoshBAN" pitchFamily="2" charset="0"/>
              </a:rPr>
              <a:t>বেড়ে</a:t>
            </a:r>
            <a:r>
              <a:rPr lang="en-US" sz="48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NikoshBAN" pitchFamily="2" charset="0"/>
              </a:rPr>
              <a:t>যায়</a:t>
            </a:r>
            <a:r>
              <a:rPr lang="en-US" sz="4800" dirty="0">
                <a:latin typeface="Times New Roman" pitchFamily="18" charset="0"/>
                <a:cs typeface="NikoshBAN" pitchFamily="2" charset="0"/>
              </a:rPr>
              <a:t>। </a:t>
            </a:r>
            <a:r>
              <a:rPr lang="en-US" sz="4800" dirty="0" err="1">
                <a:latin typeface="Times New Roman" pitchFamily="18" charset="0"/>
                <a:cs typeface="NikoshBAN" pitchFamily="2" charset="0"/>
              </a:rPr>
              <a:t>ত্রিভূজটির</a:t>
            </a:r>
            <a:r>
              <a:rPr lang="en-US" sz="4800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বাহুর দৈর্ঘ্য কত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FD716E8-A4D2-4B67-9267-6F56E582D3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68C153-22FE-4488-A79A-CC97DD43E52A}"/>
              </a:ext>
            </a:extLst>
          </p:cNvPr>
          <p:cNvSpPr/>
          <p:nvPr/>
        </p:nvSpPr>
        <p:spPr>
          <a:xfrm>
            <a:off x="1676400" y="649030"/>
            <a:ext cx="6096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33400" y="3254410"/>
            <a:ext cx="7735549" cy="342900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পরিসীমা নির্ণয়ের সূত্রটি লেখ। 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উ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ত্রিভূজের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NikoshBAN" pitchFamily="2" charset="0"/>
              </a:rPr>
              <a:t>পরিসীমা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 ?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উদ্দীপকের ত্রিভূজটির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5FC7D2F-9864-4F32-93B0-574F21C9BD0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96B579-3EB5-4EFA-808B-84D68031F00D}"/>
              </a:ext>
            </a:extLst>
          </p:cNvPr>
          <p:cNvSpPr/>
          <p:nvPr/>
        </p:nvSpPr>
        <p:spPr>
          <a:xfrm>
            <a:off x="2476500" y="306790"/>
            <a:ext cx="3429000" cy="787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FB51EFA-4557-4D2B-ABFD-1E84998D9599}"/>
              </a:ext>
            </a:extLst>
          </p:cNvPr>
          <p:cNvSpPr/>
          <p:nvPr/>
        </p:nvSpPr>
        <p:spPr>
          <a:xfrm>
            <a:off x="2516875" y="1536681"/>
            <a:ext cx="3543300" cy="1275040"/>
          </a:xfrm>
          <a:prstGeom prst="triangle">
            <a:avLst>
              <a:gd name="adj" fmla="val 19804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88F02-BC08-4AD8-80A8-ED89D2033F7B}"/>
              </a:ext>
            </a:extLst>
          </p:cNvPr>
          <p:cNvSpPr txBox="1"/>
          <p:nvPr/>
        </p:nvSpPr>
        <p:spPr>
          <a:xfrm>
            <a:off x="2307771" y="1815388"/>
            <a:ext cx="33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1E4F2-412C-49FC-ADCB-64B7BCDEB322}"/>
              </a:ext>
            </a:extLst>
          </p:cNvPr>
          <p:cNvSpPr txBox="1"/>
          <p:nvPr/>
        </p:nvSpPr>
        <p:spPr>
          <a:xfrm>
            <a:off x="4868545" y="1554405"/>
            <a:ext cx="54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0F9FC-8FE4-4445-A060-57915C203BBD}"/>
              </a:ext>
            </a:extLst>
          </p:cNvPr>
          <p:cNvSpPr txBox="1"/>
          <p:nvPr/>
        </p:nvSpPr>
        <p:spPr>
          <a:xfrm>
            <a:off x="3607125" y="2771456"/>
            <a:ext cx="76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lene-triangle-image0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6400"/>
            <a:ext cx="4295775" cy="304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5029200"/>
            <a:ext cx="8229600" cy="11430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উদ্দীপকের চিত্রটির ক্ষেত্রফল নির্ণয় করে আনবে।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D5BA236-462E-4CCD-8B60-1A2C2617B1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uble Wave 5">
            <a:extLst>
              <a:ext uri="{FF2B5EF4-FFF2-40B4-BE49-F238E27FC236}">
                <a16:creationId xmlns:a16="http://schemas.microsoft.com/office/drawing/2014/main" id="{FDA4F5EC-AEF0-42E0-AEF4-B074572B171B}"/>
              </a:ext>
            </a:extLst>
          </p:cNvPr>
          <p:cNvSpPr/>
          <p:nvPr/>
        </p:nvSpPr>
        <p:spPr>
          <a:xfrm>
            <a:off x="2514600" y="405984"/>
            <a:ext cx="4114800" cy="990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1196713A-D79D-4FAB-83EA-486A9BDD85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1C4D3-20C1-4AF6-9D2B-A7F1F98259E2}"/>
              </a:ext>
            </a:extLst>
          </p:cNvPr>
          <p:cNvSpPr/>
          <p:nvPr/>
        </p:nvSpPr>
        <p:spPr>
          <a:xfrm>
            <a:off x="623353" y="2049233"/>
            <a:ext cx="3814975" cy="3886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(ভৌত বিজ্ঞান )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ধোবারহাট বাজার উচ্চ বিদ্যালয়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মৌলভীবাজার।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B0F0"/>
                </a:solidFill>
              </a:rPr>
              <a:t>E-mail:</a:t>
            </a:r>
            <a:endParaRPr lang="en-US" sz="2800" b="1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700" b="1" dirty="0">
                <a:solidFill>
                  <a:srgbClr val="FF0000"/>
                </a:solidFill>
              </a:rPr>
              <a:t>saiful10an@gmail.com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Mob: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01716-773618.</a:t>
            </a:r>
          </a:p>
          <a:p>
            <a:pPr algn="ctr"/>
            <a:endParaRPr lang="en-US" sz="2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907933-1795-4D31-AB51-A0B1350D3559}"/>
              </a:ext>
            </a:extLst>
          </p:cNvPr>
          <p:cNvGrpSpPr/>
          <p:nvPr/>
        </p:nvGrpSpPr>
        <p:grpSpPr>
          <a:xfrm>
            <a:off x="5536399" y="2362200"/>
            <a:ext cx="2984248" cy="3268434"/>
            <a:chOff x="5465175" y="2370366"/>
            <a:chExt cx="2984248" cy="32684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168854-9953-4EDB-86F8-B168B3F73A98}"/>
                </a:ext>
              </a:extLst>
            </p:cNvPr>
            <p:cNvSpPr/>
            <p:nvPr/>
          </p:nvSpPr>
          <p:spPr>
            <a:xfrm>
              <a:off x="5465175" y="2370366"/>
              <a:ext cx="2984248" cy="326843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/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8F4E42-B5F0-4FBD-BB89-CA69A55A06D8}"/>
                </a:ext>
              </a:extLst>
            </p:cNvPr>
            <p:cNvSpPr/>
            <p:nvPr/>
          </p:nvSpPr>
          <p:spPr>
            <a:xfrm>
              <a:off x="5547599" y="2438399"/>
              <a:ext cx="2819400" cy="31242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C95AD7-EB11-479E-B359-5CBA371A5E93}"/>
              </a:ext>
            </a:extLst>
          </p:cNvPr>
          <p:cNvSpPr/>
          <p:nvPr/>
        </p:nvSpPr>
        <p:spPr>
          <a:xfrm>
            <a:off x="2552700" y="484905"/>
            <a:ext cx="4038600" cy="800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4175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0FA29246-B03A-4C24-9800-0C290AE4BCFD}"/>
              </a:ext>
            </a:extLst>
          </p:cNvPr>
          <p:cNvSpPr/>
          <p:nvPr/>
        </p:nvSpPr>
        <p:spPr>
          <a:xfrm>
            <a:off x="22485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BD8319-93A8-4FF7-9537-46CF6F6E5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5" y="266700"/>
            <a:ext cx="8686800" cy="6324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81CDBE-E515-4F5E-8C19-CCE0E2580913}"/>
              </a:ext>
            </a:extLst>
          </p:cNvPr>
          <p:cNvSpPr txBox="1"/>
          <p:nvPr/>
        </p:nvSpPr>
        <p:spPr>
          <a:xfrm>
            <a:off x="3886200" y="5524321"/>
            <a:ext cx="251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B99E9382-A863-4A66-BBE1-5006CB1815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B4791-B568-4496-B54D-7006605F639A}"/>
              </a:ext>
            </a:extLst>
          </p:cNvPr>
          <p:cNvSpPr/>
          <p:nvPr/>
        </p:nvSpPr>
        <p:spPr>
          <a:xfrm>
            <a:off x="2133600" y="2145331"/>
            <a:ext cx="5105400" cy="3886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বিষয়ঃ-	গণিত 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অধ্যায়ঃ-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ষোড়শ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বিষয়বস্তুঃ-  পরিমিতি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অনুশীলনীঃ-১৬.১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 সংখ্যাঃ-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</a:p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সময়ঃ-	৫০ মিনিট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38B258-B3A8-46C7-BDC0-6429C083BDD8}"/>
              </a:ext>
            </a:extLst>
          </p:cNvPr>
          <p:cNvSpPr/>
          <p:nvPr/>
        </p:nvSpPr>
        <p:spPr>
          <a:xfrm>
            <a:off x="2552700" y="518761"/>
            <a:ext cx="4038600" cy="800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1"/>
            <a:ext cx="6324600" cy="914399"/>
          </a:xfrm>
          <a:pattFill prst="pct80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92930"/>
              </p:ext>
            </p:extLst>
          </p:nvPr>
        </p:nvGraphicFramePr>
        <p:xfrm>
          <a:off x="304800" y="1419087"/>
          <a:ext cx="8610600" cy="51341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0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0519">
                <a:tc>
                  <a:txBody>
                    <a:bodyPr/>
                    <a:lstStyle/>
                    <a:p>
                      <a:pPr algn="ctr"/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12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বিনিময়+শ্রেণী বিন্যাস+মনোযোগ আর্কষণ</a:t>
                      </a: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পাঠ ঘোষণা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৫মিঃ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lang="bn-BD" sz="18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বোর্ড+ আলোচনা </a:t>
                      </a:r>
                      <a:r>
                        <a:rPr lang="bn-BD" sz="1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12">
                <a:tc rowSpan="3">
                  <a:txBody>
                    <a:bodyPr/>
                    <a:lstStyle/>
                    <a:p>
                      <a:pPr algn="ctr"/>
                      <a:endParaRPr lang="bn-BD" sz="2800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আলোচনা+প্রদর্শন+ একক কাজ  </a:t>
                      </a: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৭মিঃ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lang="bn-BD" sz="2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12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জোড়ায় কাজ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১০মিঃ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lang="bn-BD" sz="2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12">
                <a:tc v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ফল-৩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দলীয় কাজ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১২মিঃ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lang="bn-BD" sz="20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074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প্রশ্ন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১২মিঃ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  <a:r>
                        <a:rPr lang="bn-BD" sz="1800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bn-BD" sz="1800" dirty="0">
                          <a:latin typeface="NikoshBAN" pitchFamily="2" charset="0"/>
                          <a:cs typeface="NikoshBAN" pitchFamily="2" charset="0"/>
                        </a:rPr>
                        <a:t>বোর্ড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612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বাড়ীর কাজ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r>
                        <a:rPr lang="bn-BD" sz="20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৩মিঃ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25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সমাপ্তি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a:t>১মিঃ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DC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8FD7774B-A3E8-4D31-83DE-E1EE4477A8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3625"/>
            <a:ext cx="7773338" cy="974535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8FF1F29-0832-4135-A8CC-CE6D6BCCDA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AE0E88-DCEE-47BC-B328-E9C9FCB1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03826"/>
            <a:ext cx="2647950" cy="4554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A580FA-48A5-40A9-99EC-4408D897A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303826"/>
            <a:ext cx="3048000" cy="3469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D20553-3B5B-4869-A759-A99AEB718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327560"/>
            <a:ext cx="2457450" cy="3469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14400" y="2209800"/>
            <a:ext cx="7543800" cy="3953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ত্রিভূজক্ষেত্রের ক্ষেত্রফল নির্ণয়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0A1619A-AB08-41E9-8276-6862ACFD5A3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601DD96D-CE83-47A0-BC0A-1FB5E7917EAB}"/>
              </a:ext>
            </a:extLst>
          </p:cNvPr>
          <p:cNvSpPr/>
          <p:nvPr/>
        </p:nvSpPr>
        <p:spPr>
          <a:xfrm>
            <a:off x="1657350" y="422845"/>
            <a:ext cx="5829300" cy="1523999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814542"/>
            <a:ext cx="83820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 ত্রিভূজের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 বিভিন্ন প্রকার ত্রিভূজের ক্ষেত্রফল নির্ণয়ের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সূত্র বলতে পারবে।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৩। সূত্র প্রয়োগ করে ত্রিভূজের ক্ষেত্রফল নির্ণয় করতে পারবে।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53F6A04-8335-42F5-B7E0-164E4CD26E1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1A9B1F8-82C0-436D-9E32-15DAE4DB588C}"/>
              </a:ext>
            </a:extLst>
          </p:cNvPr>
          <p:cNvSpPr/>
          <p:nvPr/>
        </p:nvSpPr>
        <p:spPr>
          <a:xfrm>
            <a:off x="2209800" y="304800"/>
            <a:ext cx="5181600" cy="990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49106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5840"/>
            <a:ext cx="4267200" cy="1777760"/>
          </a:xfrm>
          <a:prstGeom prst="rect">
            <a:avLst/>
          </a:prstGeom>
        </p:spPr>
      </p:pic>
      <p:pic>
        <p:nvPicPr>
          <p:cNvPr id="4" name="Picture 3" descr="IC210_Lab_3_IsoscelesTriang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4" y="4611069"/>
            <a:ext cx="4295076" cy="1891091"/>
          </a:xfrm>
          <a:prstGeom prst="rect">
            <a:avLst/>
          </a:prstGeom>
        </p:spPr>
      </p:pic>
      <p:pic>
        <p:nvPicPr>
          <p:cNvPr id="6" name="Picture 5" descr="general_triangle.gif"/>
          <p:cNvPicPr>
            <a:picLocks noChangeAspect="1"/>
          </p:cNvPicPr>
          <p:nvPr/>
        </p:nvPicPr>
        <p:blipFill>
          <a:blip r:embed="rId4"/>
          <a:srcRect l="11538" t="14532" r="14103" b="26355"/>
          <a:stretch>
            <a:fillRect/>
          </a:stretch>
        </p:blipFill>
        <p:spPr>
          <a:xfrm>
            <a:off x="505524" y="2337039"/>
            <a:ext cx="4295076" cy="20705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9754" y="723900"/>
            <a:ext cx="2514600" cy="83820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5980" y="2966254"/>
            <a:ext cx="2514600" cy="838200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3455" y="5126189"/>
            <a:ext cx="2514600" cy="838200"/>
          </a:xfrm>
          <a:prstGeom prst="rect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0774" y="310583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সমবাহু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9473" y="520860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বিষমবাহু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981200" y="5715000"/>
            <a:ext cx="4572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 rot="577031">
            <a:off x="1868572" y="1187497"/>
            <a:ext cx="576825" cy="52465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811149" y="3499654"/>
            <a:ext cx="609600" cy="6096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9EE9DA4-2B7B-4FF8-B3C0-633E2F30D5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13DB34-E96A-435A-83A4-F2EDAC2D8D9D}"/>
              </a:ext>
            </a:extLst>
          </p:cNvPr>
          <p:cNvSpPr txBox="1"/>
          <p:nvPr/>
        </p:nvSpPr>
        <p:spPr>
          <a:xfrm>
            <a:off x="6801786" y="850612"/>
            <a:ext cx="1798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সমদ্বিবাহু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4" grpId="0"/>
      <p:bldP spid="15" grpId="0" animBg="1"/>
      <p:bldP spid="15" grpId="1" animBg="1"/>
      <p:bldP spid="15" grpId="2" animBg="1"/>
      <p:bldP spid="16" grpId="0" animBg="1"/>
      <p:bldP spid="17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" y="2362200"/>
            <a:ext cx="8458200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বাহুভেদে</a:t>
            </a:r>
            <a:r>
              <a:rPr lang="bn-BD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ত্রিভূজ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বিষমবাহু ত্রিভূজের সংজ্ঞা দাও।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8F7E6B3-1E0B-408A-AF6F-E64559BFA0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5"/>
            </a:avLst>
          </a:prstGeom>
          <a:pattFill prst="nar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8B5ED2-5323-475F-B8DE-E8AF3CDA7098}"/>
              </a:ext>
            </a:extLst>
          </p:cNvPr>
          <p:cNvSpPr/>
          <p:nvPr/>
        </p:nvSpPr>
        <p:spPr>
          <a:xfrm>
            <a:off x="1676400" y="381000"/>
            <a:ext cx="57912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990</TotalTime>
  <Words>451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Cambria Math</vt:lpstr>
      <vt:lpstr>NikoshBAN</vt:lpstr>
      <vt:lpstr>Times New Roman</vt:lpstr>
      <vt:lpstr>Tw Cen MT</vt:lpstr>
      <vt:lpstr>Droplet</vt:lpstr>
      <vt:lpstr>Equation</vt:lpstr>
      <vt:lpstr>PowerPoint Presentation</vt:lpstr>
      <vt:lpstr>PowerPoint Presentation</vt:lpstr>
      <vt:lpstr>PowerPoint Presentation</vt:lpstr>
      <vt:lpstr>পাঠ পরিকল্পনা </vt:lpstr>
      <vt:lpstr>ছবি  গুলো দেখ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saiful</cp:lastModifiedBy>
  <cp:revision>194</cp:revision>
  <dcterms:created xsi:type="dcterms:W3CDTF">2006-08-16T00:00:00Z</dcterms:created>
  <dcterms:modified xsi:type="dcterms:W3CDTF">2020-08-09T19:06:01Z</dcterms:modified>
</cp:coreProperties>
</file>