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56" r:id="rId5"/>
    <p:sldId id="259" r:id="rId6"/>
    <p:sldId id="260" r:id="rId7"/>
    <p:sldId id="261" r:id="rId8"/>
    <p:sldId id="270" r:id="rId9"/>
    <p:sldId id="26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28164"/>
            <a:ext cx="7840852" cy="5724527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3505200" y="3733800"/>
            <a:ext cx="5410200" cy="304705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4421960">
            <a:off x="6173663" y="3581872"/>
            <a:ext cx="673737" cy="6858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P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742950"/>
            <a:ext cx="7162800" cy="537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43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9144000" cy="67056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75B1F7B4-7EB0-46D5-8412-C5779419184D}"/>
              </a:ext>
            </a:extLst>
          </p:cNvPr>
          <p:cNvSpPr txBox="1"/>
          <p:nvPr/>
        </p:nvSpPr>
        <p:spPr>
          <a:xfrm>
            <a:off x="173740" y="3524638"/>
            <a:ext cx="4855460" cy="24929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শহীদুল ইসলাম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ইস্পাহানি আদর্শ হাই স্কুল, চট্টগ্রাম।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 ০১৭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16-100382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ই-মেইল: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sciencesik@gmail.com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048F0FD1-16C4-4993-BAE5-3E197A62C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38959" y="3696158"/>
            <a:ext cx="4113883" cy="8382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63E7DEE2-F231-4728-9062-394C9F542E96}"/>
              </a:ext>
            </a:extLst>
          </p:cNvPr>
          <p:cNvSpPr txBox="1"/>
          <p:nvPr/>
        </p:nvSpPr>
        <p:spPr>
          <a:xfrm>
            <a:off x="3796812" y="325387"/>
            <a:ext cx="2070588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56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66DBC0F2-D3C7-4139-BC53-2580A7E68CBB}"/>
              </a:ext>
            </a:extLst>
          </p:cNvPr>
          <p:cNvSpPr txBox="1"/>
          <p:nvPr/>
        </p:nvSpPr>
        <p:spPr>
          <a:xfrm>
            <a:off x="5486400" y="3546317"/>
            <a:ext cx="3510537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৬ষ্ঠ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৬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(1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নং)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5300"/>
            <a:ext cx="2238375" cy="2857500"/>
          </a:xfrm>
          <a:prstGeom prst="rect">
            <a:avLst/>
          </a:prstGeom>
        </p:spPr>
      </p:pic>
      <p:pic>
        <p:nvPicPr>
          <p:cNvPr id="1026" name="Picture 2" descr="C:\Users\IAHS\Downloads\IMG_20200611_232932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67390"/>
            <a:ext cx="3968750" cy="297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52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A621A49-781E-45EA-9429-5F4F59E00538}"/>
              </a:ext>
            </a:extLst>
          </p:cNvPr>
          <p:cNvSpPr/>
          <p:nvPr/>
        </p:nvSpPr>
        <p:spPr>
          <a:xfrm>
            <a:off x="991673" y="1062980"/>
            <a:ext cx="4989402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362200"/>
            <a:ext cx="5257800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মধ্যমা  সম্পর্কে ধারণা পাবে। 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দুটি ত্রিভুজ সর্বসম হওয়ার শর্ত  প্রয়োগ করতে পারবে।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ত্রিভুজের বিভিন্ন বৈশিষ্ঠ্যের প্রয়োগ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12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6471" y="3124200"/>
            <a:ext cx="8191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প্রমাণ </a:t>
            </a:r>
            <a:r>
              <a:rPr lang="bn-BD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 যে, সমবাহু ত্রিভুজের মধ্যমা তিনটি পরস্পর সমান।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7569" y="1752600"/>
            <a:ext cx="56493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৬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2413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334000" y="1447800"/>
            <a:ext cx="3276600" cy="259080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0"/>
            <a:endCxn id="2" idx="3"/>
          </p:cNvCxnSpPr>
          <p:nvPr/>
        </p:nvCxnSpPr>
        <p:spPr>
          <a:xfrm>
            <a:off x="6972300" y="1447800"/>
            <a:ext cx="0" cy="2590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" idx="4"/>
            <a:endCxn id="2" idx="1"/>
          </p:cNvCxnSpPr>
          <p:nvPr/>
        </p:nvCxnSpPr>
        <p:spPr>
          <a:xfrm flipH="1" flipV="1">
            <a:off x="6153150" y="2743200"/>
            <a:ext cx="2457450" cy="1295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2"/>
            <a:endCxn id="2" idx="5"/>
          </p:cNvCxnSpPr>
          <p:nvPr/>
        </p:nvCxnSpPr>
        <p:spPr>
          <a:xfrm flipV="1">
            <a:off x="5334000" y="2743200"/>
            <a:ext cx="2457450" cy="1295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05600" y="7620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9137" y="4210646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9316" y="41049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22098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85628" y="41049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7675" y="2222072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9581" y="269557"/>
            <a:ext cx="8191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নির্বচনঃ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প্রমাণ 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 যে, সমবাহু ত্রিভুজের মধ্যমা তিনটি পরস্পর সমান।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96000" y="2652215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86575" y="3947615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24775" y="2667000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8600" y="4703802"/>
                <a:ext cx="8653463" cy="55399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0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বিশেষ নির্বচনঃ </a:t>
                </a:r>
                <a:r>
                  <a:rPr lang="bn-BD" sz="30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মনেকরি, </a:t>
                </a:r>
                <a14:m>
                  <m:oMath xmlns:m="http://schemas.openxmlformats.org/officeDocument/2006/math">
                    <m:r>
                      <a:rPr lang="en-US" sz="3000" b="1">
                        <a:solidFill>
                          <a:srgbClr val="0070C0"/>
                        </a:solidFill>
                        <a:latin typeface="Cambria Math"/>
                      </a:rPr>
                      <m:t>∆</m:t>
                    </m:r>
                    <m:r>
                      <a:rPr lang="en-US" sz="3000" b="1" i="1">
                        <a:solidFill>
                          <a:srgbClr val="0070C0"/>
                        </a:solidFill>
                        <a:latin typeface="Cambria Math"/>
                      </a:rPr>
                      <m:t>𝐀𝐁𝐂</m:t>
                    </m:r>
                  </m:oMath>
                </a14:m>
                <a:r>
                  <a:rPr lang="bn-BD" sz="30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0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সমবাহু  </a:t>
                </a:r>
                <a:r>
                  <a:rPr lang="bn-BD" sz="30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অর্থাৎ</a:t>
                </a:r>
                <a14:m>
                  <m:oMath xmlns:m="http://schemas.openxmlformats.org/officeDocument/2006/math">
                    <m:r>
                      <a:rPr lang="bn-BD" sz="3000" b="1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3000" b="1" i="1">
                        <a:solidFill>
                          <a:srgbClr val="0070C0"/>
                        </a:solidFill>
                        <a:latin typeface="Cambria Math"/>
                      </a:rPr>
                      <m:t>𝐀𝐁</m:t>
                    </m:r>
                    <m:r>
                      <a:rPr lang="en-US" sz="3000" b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3000" b="1" i="1">
                        <a:solidFill>
                          <a:srgbClr val="0070C0"/>
                        </a:solidFill>
                        <a:latin typeface="Cambria Math"/>
                      </a:rPr>
                      <m:t>𝐁𝐂</m:t>
                    </m:r>
                    <m:r>
                      <a:rPr lang="en-US" sz="3000" b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3000" b="1" i="1">
                        <a:solidFill>
                          <a:srgbClr val="0070C0"/>
                        </a:solidFill>
                        <a:latin typeface="Cambria Math"/>
                      </a:rPr>
                      <m:t>𝐀𝐂</m:t>
                    </m:r>
                  </m:oMath>
                </a14:m>
                <a:endParaRPr lang="en-US" sz="30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703802"/>
                <a:ext cx="8653463" cy="5539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282625"/>
                <a:ext cx="5867400" cy="58477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smtClean="0">
                        <a:latin typeface="Cambria Math"/>
                      </a:rPr>
                      <m:t>∆</m:t>
                    </m:r>
                    <m:r>
                      <a:rPr lang="en-US" sz="3200" b="1" i="1">
                        <a:latin typeface="Cambria Math"/>
                      </a:rPr>
                      <m:t>𝐀𝐁𝐂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মধ্যমাত্রয়</a:t>
                </a:r>
                <a14:m>
                  <m:oMath xmlns:m="http://schemas.openxmlformats.org/officeDocument/2006/math">
                    <m:r>
                      <a:rPr lang="bn-BD" sz="3200" b="1" i="0" smtClean="0">
                        <a:latin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𝐀𝐃</m:t>
                    </m:r>
                    <m:r>
                      <a:rPr lang="en-US" sz="3200" b="1">
                        <a:latin typeface="Cambria Math"/>
                      </a:rPr>
                      <m:t>, 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/>
                      </a:rPr>
                      <m:t>𝐁𝐄</m:t>
                    </m:r>
                    <m:r>
                      <a:rPr lang="en-US" sz="3200" b="1">
                        <a:latin typeface="Cambria Math"/>
                      </a:rPr>
                      <m:t> </m:t>
                    </m:r>
                    <m:r>
                      <a:rPr lang="bn-BD" sz="3200" b="1">
                        <a:latin typeface="Cambria Math"/>
                      </a:rPr>
                      <m:t>এবং</m:t>
                    </m:r>
                    <m:r>
                      <a:rPr lang="en-US" sz="3200" b="1">
                        <a:latin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FFC000"/>
                        </a:solidFill>
                        <a:latin typeface="Cambria Math"/>
                      </a:rPr>
                      <m:t>𝐂𝐅</m:t>
                    </m:r>
                  </m:oMath>
                </a14:m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282625"/>
                <a:ext cx="58674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90675" y="5867400"/>
                <a:ext cx="5648325" cy="58477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করতে হবে যে,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𝐀𝐃</m:t>
                    </m:r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𝐁𝐄</m:t>
                    </m:r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𝐂𝐅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867400"/>
                <a:ext cx="564832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96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481484" y="762000"/>
            <a:ext cx="3276600" cy="259080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0"/>
            <a:endCxn id="2" idx="3"/>
          </p:cNvCxnSpPr>
          <p:nvPr/>
        </p:nvCxnSpPr>
        <p:spPr>
          <a:xfrm>
            <a:off x="7119784" y="762000"/>
            <a:ext cx="0" cy="2590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" idx="4"/>
            <a:endCxn id="2" idx="1"/>
          </p:cNvCxnSpPr>
          <p:nvPr/>
        </p:nvCxnSpPr>
        <p:spPr>
          <a:xfrm flipH="1" flipV="1">
            <a:off x="6300634" y="2057400"/>
            <a:ext cx="2457450" cy="1295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2"/>
            <a:endCxn id="2" idx="5"/>
          </p:cNvCxnSpPr>
          <p:nvPr/>
        </p:nvCxnSpPr>
        <p:spPr>
          <a:xfrm flipV="1">
            <a:off x="5481484" y="2057400"/>
            <a:ext cx="2457450" cy="1295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3084" y="762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6621" y="3524846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4191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7684" y="15240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3112" y="34191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5159" y="1536272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9600" y="381000"/>
                <a:ext cx="8191500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প্রমাণঃ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1" smtClean="0">
                        <a:solidFill>
                          <a:srgbClr val="FF0000"/>
                        </a:solidFill>
                        <a:latin typeface="Cambria Math"/>
                      </a:rPr>
                      <m:t>∆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/>
                      </a:rPr>
                      <m:t>𝐀𝐁𝐃</m:t>
                    </m:r>
                  </m:oMath>
                </a14:m>
                <a:r>
                  <a:rPr lang="bn-BD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FF0000"/>
                        </a:solidFill>
                        <a:latin typeface="Cambria Math"/>
                      </a:rPr>
                      <m:t>∆</m:t>
                    </m:r>
                    <m:r>
                      <a:rPr lang="en-US" sz="3600" b="1" i="1">
                        <a:solidFill>
                          <a:srgbClr val="FF0000"/>
                        </a:solidFill>
                        <a:latin typeface="Cambria Math"/>
                      </a:rPr>
                      <m:t>𝐀𝐂𝐅</m:t>
                    </m:r>
                  </m:oMath>
                </a14:m>
                <a:r>
                  <a:rPr lang="bn-BD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এর মধ্যে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B050"/>
                        </a:solidFill>
                        <a:latin typeface="Cambria Math"/>
                      </a:rPr>
                      <m:t>𝐀𝐁</m:t>
                    </m:r>
                    <m:r>
                      <a:rPr lang="en-US" sz="3600" b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B050"/>
                        </a:solidFill>
                        <a:latin typeface="Cambria Math"/>
                      </a:rPr>
                      <m:t>𝐀𝐂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bn-BD" sz="3600" b="1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FFFF00"/>
                        </a:solidFill>
                        <a:latin typeface="Cambria Math"/>
                      </a:rPr>
                      <m:t>∆</m:t>
                    </m:r>
                    <m:r>
                      <a:rPr lang="en-US" sz="3600" b="1" i="1">
                        <a:solidFill>
                          <a:srgbClr val="FFFF00"/>
                        </a:solidFill>
                        <a:latin typeface="Cambria Math"/>
                      </a:rPr>
                      <m:t>𝐀𝐁𝐂</m:t>
                    </m:r>
                  </m:oMath>
                </a14:m>
                <a:r>
                  <a:rPr lang="bn-BD" sz="3600" b="1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সমবাহু ]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</a:rPr>
                      <m:t>𝐁𝐃</m:t>
                    </m:r>
                    <m:r>
                      <a:rPr lang="en-US" sz="3600" b="1">
                        <a:latin typeface="Cambria Math"/>
                      </a:rPr>
                      <m:t>=</m:t>
                    </m:r>
                    <m:r>
                      <a:rPr lang="en-US" sz="3600" b="1" i="1">
                        <a:latin typeface="Cambria Math"/>
                      </a:rPr>
                      <m:t>𝐀𝐅</m:t>
                    </m:r>
                  </m:oMath>
                </a14:m>
                <a:r>
                  <a:rPr lang="bn-BD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bn-BD" sz="3600" b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[ </a:t>
                </a:r>
                <a:r>
                  <a:rPr lang="bn-BD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সমান বাহুর অর্ধেক বলে ]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</a:p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অন্তর্ভুক্ত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>
                        <a:latin typeface="Cambria Math"/>
                      </a:rPr>
                      <m:t>B</m:t>
                    </m:r>
                    <m:r>
                      <a:rPr lang="en-US" sz="3600">
                        <a:latin typeface="Cambria Math"/>
                      </a:rPr>
                      <m:t>=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অন্তর্ভুক্ত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>
                        <a:latin typeface="Cambria Math"/>
                      </a:rPr>
                      <m:t>A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bn-BD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[ সমবাহু ত্রিভুজের  প্রত্যেক কোণ সমান]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1" smtClean="0">
                        <a:solidFill>
                          <a:srgbClr val="002060"/>
                        </a:solidFill>
                        <a:latin typeface="Cambria Math"/>
                      </a:rPr>
                      <m:t>∆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𝐀𝐁𝐃</m:t>
                    </m:r>
                  </m:oMath>
                </a14:m>
                <a:r>
                  <a:rPr lang="bn-BD" sz="36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002060"/>
                        </a:solidFill>
                        <a:latin typeface="Cambria Math"/>
                      </a:rPr>
                      <m:t>≅</m:t>
                    </m:r>
                  </m:oMath>
                </a14:m>
                <a:r>
                  <a:rPr lang="bn-BD" sz="36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002060"/>
                        </a:solidFill>
                        <a:latin typeface="Cambria Math"/>
                      </a:rPr>
                      <m:t>∆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𝐀𝐂𝐅</m:t>
                    </m:r>
                  </m:oMath>
                </a14:m>
                <a:r>
                  <a:rPr lang="bn-BD" sz="36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36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BD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[উভয় ত্রিভুজের দুই বাহু ও তাদের অন্তর্ভুক্ত কোণ সমান]</a:t>
                </a:r>
                <a:endParaRPr lang="en-US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70C0"/>
                        </a:solidFill>
                        <a:latin typeface="Cambria Math"/>
                      </a:rPr>
                      <m:t>𝐀𝐃</m:t>
                    </m:r>
                    <m:r>
                      <a:rPr lang="en-US" sz="3600" b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3600" b="1" i="1">
                        <a:solidFill>
                          <a:srgbClr val="0070C0"/>
                        </a:solidFill>
                        <a:latin typeface="Cambria Math"/>
                      </a:rPr>
                      <m:t>𝐂𝐅</m:t>
                    </m:r>
                  </m:oMath>
                </a14:m>
                <a:r>
                  <a:rPr lang="bn-BD" sz="36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.................................(i)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8191500" cy="6186309"/>
              </a:xfrm>
              <a:prstGeom prst="rect">
                <a:avLst/>
              </a:prstGeom>
              <a:blipFill rotWithShape="1">
                <a:blip r:embed="rId2"/>
                <a:stretch>
                  <a:fillRect l="-2232" t="-1479" b="-2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457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481484" y="762000"/>
            <a:ext cx="3276600" cy="259080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0"/>
            <a:endCxn id="2" idx="3"/>
          </p:cNvCxnSpPr>
          <p:nvPr/>
        </p:nvCxnSpPr>
        <p:spPr>
          <a:xfrm>
            <a:off x="7119784" y="762000"/>
            <a:ext cx="0" cy="2590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" idx="4"/>
            <a:endCxn id="2" idx="1"/>
          </p:cNvCxnSpPr>
          <p:nvPr/>
        </p:nvCxnSpPr>
        <p:spPr>
          <a:xfrm flipH="1" flipV="1">
            <a:off x="6300634" y="2057400"/>
            <a:ext cx="2457450" cy="1295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2"/>
            <a:endCxn id="2" idx="5"/>
          </p:cNvCxnSpPr>
          <p:nvPr/>
        </p:nvCxnSpPr>
        <p:spPr>
          <a:xfrm flipV="1">
            <a:off x="5481484" y="2057400"/>
            <a:ext cx="2457450" cy="1295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3084" y="762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6621" y="3524846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4191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7684" y="15240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3112" y="34191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5159" y="1536272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" y="1066800"/>
                <a:ext cx="51816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rgbClr val="FF0000"/>
                        </a:solidFill>
                        <a:latin typeface="Cambria Math"/>
                      </a:rPr>
                      <m:t>∆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𝐀𝐁𝐃</m:t>
                    </m:r>
                  </m:oMath>
                </a14:m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≅</m:t>
                    </m:r>
                  </m:oMath>
                </a14:m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∆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𝐀𝐂𝐅</m:t>
                    </m:r>
                  </m:oMath>
                </a14:m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[উভয় ত্রিভুজের দুই বাহু ও তাদের অন্তর্ভুক্ত কোণ সমান]</a:t>
                </a:r>
                <a:endParaRPr lang="en-US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𝐀𝐃</m:t>
                    </m:r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𝐂𝐅</m:t>
                    </m:r>
                  </m:oMath>
                </a14:m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bn-BD" sz="32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............(</a:t>
                </a:r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i)</a:t>
                </a:r>
                <a:endParaRPr lang="en-US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অনুরূপভাবে প্রমাণ করা যায় যে, </a:t>
                </a:r>
                <a:endParaRPr lang="en-US" sz="32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𝐁𝐄</m:t>
                    </m:r>
                    <m:r>
                      <a:rPr lang="en-US" sz="3200" b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𝐂𝐅</m:t>
                    </m:r>
                  </m:oMath>
                </a14:m>
                <a:r>
                  <a:rPr lang="bn-BD" sz="32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BD" sz="32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..............(</a:t>
                </a:r>
                <a:r>
                  <a:rPr lang="bn-BD" sz="32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ii)</a:t>
                </a:r>
                <a:endParaRPr lang="en-US" sz="32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এখন (i)নং ও (ii) নং হতে পাই </a:t>
                </a:r>
                <a:endParaRPr lang="en-US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𝐀𝐃</m:t>
                    </m:r>
                    <m:r>
                      <a:rPr lang="en-US" sz="3200" b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𝐁𝐄</m:t>
                    </m:r>
                    <m:r>
                      <a:rPr lang="en-US" sz="3200" b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𝐂𝐅</m:t>
                    </m:r>
                  </m:oMath>
                </a14:m>
                <a:r>
                  <a:rPr lang="bn-BD" sz="32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(প্রমাণিত) </a:t>
                </a:r>
                <a:endParaRPr lang="en-US" sz="32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66800"/>
                <a:ext cx="5181600" cy="3539430"/>
              </a:xfrm>
              <a:prstGeom prst="rect">
                <a:avLst/>
              </a:prstGeom>
              <a:blipFill rotWithShape="1">
                <a:blip r:embed="rId2"/>
                <a:stretch>
                  <a:fillRect l="-3059" t="-2065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1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512" y="381000"/>
            <a:ext cx="1641796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2514600" y="1524000"/>
            <a:ext cx="3352800" cy="2438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 কয়টি মধ্যমা অঙ্কন করা যায়?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2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481484" y="762000"/>
            <a:ext cx="3276600" cy="259080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0"/>
            <a:endCxn id="2" idx="3"/>
          </p:cNvCxnSpPr>
          <p:nvPr/>
        </p:nvCxnSpPr>
        <p:spPr>
          <a:xfrm>
            <a:off x="7119784" y="762000"/>
            <a:ext cx="0" cy="2590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" idx="4"/>
            <a:endCxn id="2" idx="1"/>
          </p:cNvCxnSpPr>
          <p:nvPr/>
        </p:nvCxnSpPr>
        <p:spPr>
          <a:xfrm flipH="1" flipV="1">
            <a:off x="6300634" y="2057400"/>
            <a:ext cx="2457450" cy="1295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2"/>
            <a:endCxn id="2" idx="5"/>
          </p:cNvCxnSpPr>
          <p:nvPr/>
        </p:nvCxnSpPr>
        <p:spPr>
          <a:xfrm flipV="1">
            <a:off x="5481484" y="2057400"/>
            <a:ext cx="2457450" cy="1295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3084" y="762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6621" y="3524846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4191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Q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7684" y="15240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3112" y="34191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5159" y="1536272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1" y="3878789"/>
                <a:ext cx="8159698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4000" b="1" i="1" smtClean="0">
                        <a:latin typeface="Cambria Math"/>
                        <a:cs typeface="NikoshBAN" panose="02000000000000000000" pitchFamily="2" charset="0"/>
                      </a:rPr>
                      <m:t>𝑷𝑸𝑹</m:t>
                    </m:r>
                  </m:oMath>
                </a14:m>
                <a:r>
                  <a:rPr lang="bn-BD" sz="40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সমবাহু ত্রিভুজের  এর ম</a:t>
                </a:r>
                <a:r>
                  <a:rPr lang="bn-BD" sz="4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ধ্যমাত্রয়</a:t>
                </a:r>
                <a14:m>
                  <m:oMath xmlns:m="http://schemas.openxmlformats.org/officeDocument/2006/math">
                    <m:r>
                      <a:rPr lang="bn-BD" sz="4000" b="1">
                        <a:latin typeface="Cambria Math"/>
                      </a:rPr>
                      <m:t> </m:t>
                    </m:r>
                    <m:r>
                      <a:rPr lang="bn-BD" sz="4000" b="1" i="1" smtClean="0">
                        <a:latin typeface="Cambria Math"/>
                      </a:rPr>
                      <m:t>𝑷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𝐃</m:t>
                    </m:r>
                    <m:r>
                      <a:rPr lang="en-US" sz="4000" b="1">
                        <a:latin typeface="Cambria Math"/>
                      </a:rPr>
                      <m:t>, </m:t>
                    </m:r>
                    <m:r>
                      <a:rPr lang="bn-BD" sz="4000" b="1" i="1" smtClean="0">
                        <a:latin typeface="Cambria Math"/>
                      </a:rPr>
                      <m:t>𝑸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𝐄</m:t>
                    </m:r>
                    <m:r>
                      <a:rPr lang="en-US" sz="4000" b="1">
                        <a:latin typeface="Cambria Math"/>
                      </a:rPr>
                      <m:t> </m:t>
                    </m:r>
                    <m:r>
                      <a:rPr lang="bn-BD" sz="4000" b="1">
                        <a:latin typeface="Cambria Math"/>
                      </a:rPr>
                      <m:t>এবং</m:t>
                    </m:r>
                    <m:r>
                      <a:rPr lang="en-US" sz="4000" b="1">
                        <a:latin typeface="Cambria Math"/>
                      </a:rPr>
                      <m:t> </m:t>
                    </m:r>
                    <m:r>
                      <a:rPr lang="bn-BD" sz="4000" b="1" i="1" smtClean="0">
                        <a:latin typeface="Cambria Math"/>
                      </a:rPr>
                      <m:t>𝑹</m:t>
                    </m:r>
                    <m:r>
                      <a:rPr lang="en-US" sz="4000" b="1" i="1">
                        <a:solidFill>
                          <a:srgbClr val="FFC000"/>
                        </a:solidFill>
                        <a:latin typeface="Cambria Math"/>
                      </a:rPr>
                      <m:t>𝐅</m:t>
                    </m:r>
                  </m:oMath>
                </a14:m>
                <a:r>
                  <a:rPr lang="bn-BD" sz="40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হলে  </a:t>
                </a:r>
              </a:p>
              <a:p>
                <a:r>
                  <a:rPr lang="bn-BD" sz="40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 কর যে, </a:t>
                </a:r>
                <a14:m>
                  <m:oMath xmlns:m="http://schemas.openxmlformats.org/officeDocument/2006/math">
                    <m:r>
                      <a:rPr lang="bn-BD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𝑷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𝐃</m:t>
                    </m:r>
                    <m:r>
                      <a:rPr lang="en-US" sz="40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bn-BD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𝑸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𝐄</m:t>
                    </m:r>
                    <m:r>
                      <a:rPr lang="en-US" sz="40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bn-BD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𝑹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𝐅</m:t>
                    </m:r>
                  </m:oMath>
                </a14:m>
                <a:endParaRPr lang="en-US" sz="40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3878789"/>
                <a:ext cx="8159698" cy="2215991"/>
              </a:xfrm>
              <a:prstGeom prst="rect">
                <a:avLst/>
              </a:prstGeom>
              <a:blipFill rotWithShape="1">
                <a:blip r:embed="rId2"/>
                <a:stretch>
                  <a:fillRect l="-2614" t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447800" y="408057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325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IAHS</dc:creator>
  <cp:lastModifiedBy>IAHS</cp:lastModifiedBy>
  <cp:revision>15</cp:revision>
  <dcterms:created xsi:type="dcterms:W3CDTF">2006-08-16T00:00:00Z</dcterms:created>
  <dcterms:modified xsi:type="dcterms:W3CDTF">2020-08-09T18:43:52Z</dcterms:modified>
</cp:coreProperties>
</file>