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8" r:id="rId1"/>
  </p:sldMasterIdLst>
  <p:notesMasterIdLst>
    <p:notesMasterId r:id="rId19"/>
  </p:notesMasterIdLst>
  <p:sldIdLst>
    <p:sldId id="301" r:id="rId2"/>
    <p:sldId id="257" r:id="rId3"/>
    <p:sldId id="280" r:id="rId4"/>
    <p:sldId id="311" r:id="rId5"/>
    <p:sldId id="296" r:id="rId6"/>
    <p:sldId id="304" r:id="rId7"/>
    <p:sldId id="302" r:id="rId8"/>
    <p:sldId id="307" r:id="rId9"/>
    <p:sldId id="308" r:id="rId10"/>
    <p:sldId id="309" r:id="rId11"/>
    <p:sldId id="310" r:id="rId12"/>
    <p:sldId id="313" r:id="rId13"/>
    <p:sldId id="305" r:id="rId14"/>
    <p:sldId id="306" r:id="rId15"/>
    <p:sldId id="300" r:id="rId16"/>
    <p:sldId id="312" r:id="rId17"/>
    <p:sldId id="28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7" d="100"/>
          <a:sy n="77" d="100"/>
        </p:scale>
        <p:origin x="264"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5FE21A-8203-48F3-B8CF-AAAE12CD5C8D}" type="datetimeFigureOut">
              <a:rPr lang="en-US" smtClean="0"/>
              <a:t>10-Aug-20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4366-6950-491E-A2BB-D0FDEAFDCB1E}" type="slidenum">
              <a:rPr lang="en-US" smtClean="0"/>
              <a:t>‹#›</a:t>
            </a:fld>
            <a:endParaRPr lang="en-US"/>
          </a:p>
        </p:txBody>
      </p:sp>
    </p:spTree>
    <p:extLst>
      <p:ext uri="{BB962C8B-B14F-4D97-AF65-F5344CB8AC3E}">
        <p14:creationId xmlns:p14="http://schemas.microsoft.com/office/powerpoint/2010/main" val="2765168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53699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57703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68339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6570128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3361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3449297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956676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10466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418693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442175-C396-447F-9563-028176255125}" type="datetimeFigureOut">
              <a:rPr lang="en-US" smtClean="0"/>
              <a:t>10-Aug-20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4179534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442175-C396-447F-9563-028176255125}" type="datetimeFigureOut">
              <a:rPr lang="en-US" smtClean="0"/>
              <a:t>10-Aug-20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123630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442175-C396-447F-9563-028176255125}" type="datetimeFigureOut">
              <a:rPr lang="en-US" smtClean="0"/>
              <a:t>10-Aug-20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328072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442175-C396-447F-9563-028176255125}" type="datetimeFigureOut">
              <a:rPr lang="en-US" smtClean="0"/>
              <a:t>10-Aug-20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739097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442175-C396-447F-9563-028176255125}" type="datetimeFigureOut">
              <a:rPr lang="en-US" smtClean="0"/>
              <a:t>10-Aug-20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186691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t>10-Aug-20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753638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442175-C396-447F-9563-028176255125}" type="datetimeFigureOut">
              <a:rPr lang="en-US" smtClean="0"/>
              <a:t>10-Aug-20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0F3FEC-8283-4054-A442-E4AB7BEE1C74}" type="slidenum">
              <a:rPr lang="en-US" smtClean="0"/>
              <a:t>‹#›</a:t>
            </a:fld>
            <a:endParaRPr lang="en-US"/>
          </a:p>
        </p:txBody>
      </p:sp>
    </p:spTree>
    <p:extLst>
      <p:ext uri="{BB962C8B-B14F-4D97-AF65-F5344CB8AC3E}">
        <p14:creationId xmlns:p14="http://schemas.microsoft.com/office/powerpoint/2010/main" val="2455382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000">
              <a:schemeClr val="accent1">
                <a:lumMod val="5000"/>
                <a:lumOff val="95000"/>
              </a:schemeClr>
            </a:gs>
            <a:gs pos="100000">
              <a:schemeClr val="accent1">
                <a:lumMod val="45000"/>
                <a:lumOff val="55000"/>
              </a:schemeClr>
            </a:gs>
            <a:gs pos="100000">
              <a:scrgbClr r="0" g="0" b="0"/>
            </a:gs>
            <a:gs pos="100000">
              <a:scrgbClr r="0" g="0" b="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442175-C396-447F-9563-028176255125}" type="datetimeFigureOut">
              <a:rPr lang="en-US" smtClean="0"/>
              <a:t>10-Aug-20</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10F3FEC-8283-4054-A442-E4AB7BEE1C74}" type="slidenum">
              <a:rPr lang="en-US" smtClean="0"/>
              <a:t>‹#›</a:t>
            </a:fld>
            <a:endParaRPr lang="en-US"/>
          </a:p>
        </p:txBody>
      </p:sp>
    </p:spTree>
    <p:extLst>
      <p:ext uri="{BB962C8B-B14F-4D97-AF65-F5344CB8AC3E}">
        <p14:creationId xmlns:p14="http://schemas.microsoft.com/office/powerpoint/2010/main" val="287526612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12" r:id="rId14"/>
    <p:sldLayoutId id="2147483913" r:id="rId15"/>
    <p:sldLayoutId id="214748391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0"/>
            <a:ext cx="12192000" cy="7086600"/>
          </a:xfrm>
          <a:prstGeom prst="rect">
            <a:avLst/>
          </a:prstGeom>
          <a:solidFill>
            <a:schemeClr val="accent1"/>
          </a:solidFill>
          <a:ln>
            <a:noFill/>
          </a:ln>
          <a:effectLst>
            <a:outerShdw blurRad="107950" dist="12700" dir="5400000" algn="ctr">
              <a:srgbClr val="000000"/>
            </a:outerShdw>
            <a:softEdge rad="112500"/>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7" name="Rectangle 6"/>
          <p:cNvSpPr/>
          <p:nvPr/>
        </p:nvSpPr>
        <p:spPr>
          <a:xfrm>
            <a:off x="2971800" y="455315"/>
            <a:ext cx="6019800"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ar-AE" sz="5400" b="1" dirty="0">
                <a:latin typeface="Arial" panose="020B0604020202020204" pitchFamily="34" charset="0"/>
                <a:cs typeface="Arial" panose="020B0604020202020204" pitchFamily="34" charset="0"/>
              </a:rPr>
              <a:t>اَلسَلامُ عَلَيْكُم وَرَحْمَةُ اَللهِ </a:t>
            </a:r>
          </a:p>
        </p:txBody>
      </p:sp>
      <p:sp>
        <p:nvSpPr>
          <p:cNvPr id="8" name="Horizontal Scroll 7"/>
          <p:cNvSpPr/>
          <p:nvPr/>
        </p:nvSpPr>
        <p:spPr>
          <a:xfrm>
            <a:off x="2133600" y="5640627"/>
            <a:ext cx="7353300" cy="1180348"/>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6600" b="1" dirty="0" err="1">
                <a:latin typeface="NikoshBAN" panose="02000000000000000000" pitchFamily="2" charset="0"/>
                <a:cs typeface="NikoshBAN" panose="02000000000000000000" pitchFamily="2" charset="0"/>
              </a:rPr>
              <a:t>মাল্টিমিডিয়া</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ক্লাসে</a:t>
            </a:r>
            <a:r>
              <a:rPr lang="en-US" sz="6600" b="1" dirty="0">
                <a:latin typeface="NikoshBAN" panose="02000000000000000000" pitchFamily="2" charset="0"/>
                <a:cs typeface="NikoshBAN" panose="02000000000000000000" pitchFamily="2" charset="0"/>
              </a:rPr>
              <a:t> </a:t>
            </a:r>
            <a:r>
              <a:rPr lang="en-US" sz="6600" b="1" dirty="0" err="1">
                <a:latin typeface="NikoshBAN" panose="02000000000000000000" pitchFamily="2" charset="0"/>
                <a:cs typeface="NikoshBAN" panose="02000000000000000000" pitchFamily="2" charset="0"/>
              </a:rPr>
              <a:t>স্বাগত</a:t>
            </a:r>
            <a:r>
              <a:rPr lang="en-US" sz="6600" b="1" dirty="0">
                <a:latin typeface="NikoshBAN" panose="02000000000000000000" pitchFamily="2" charset="0"/>
                <a:cs typeface="NikoshBAN" panose="02000000000000000000" pitchFamily="2" charset="0"/>
              </a:rPr>
              <a:t> </a:t>
            </a:r>
          </a:p>
        </p:txBody>
      </p:sp>
      <p:pic>
        <p:nvPicPr>
          <p:cNvPr id="4" name="Picture 3">
            <a:extLst>
              <a:ext uri="{FF2B5EF4-FFF2-40B4-BE49-F238E27FC236}">
                <a16:creationId xmlns:a16="http://schemas.microsoft.com/office/drawing/2014/main" id="{84CEAF60-D8AD-48B0-9538-151554C90EAF}"/>
              </a:ext>
            </a:extLst>
          </p:cNvPr>
          <p:cNvPicPr>
            <a:picLocks noChangeAspect="1"/>
          </p:cNvPicPr>
          <p:nvPr/>
        </p:nvPicPr>
        <p:blipFill>
          <a:blip r:embed="rId3"/>
          <a:stretch>
            <a:fillRect/>
          </a:stretch>
        </p:blipFill>
        <p:spPr>
          <a:xfrm>
            <a:off x="1543050" y="1837731"/>
            <a:ext cx="8534400" cy="3537271"/>
          </a:xfrm>
          <a:prstGeom prst="rect">
            <a:avLst/>
          </a:prstGeom>
          <a:ln w="228600" cap="sq" cmpd="thickThin">
            <a:solidFill>
              <a:srgbClr val="000000"/>
            </a:solidFill>
            <a:prstDash val="solid"/>
            <a:miter lim="800000"/>
          </a:ln>
          <a:effectLst>
            <a:innerShdw blurRad="76200">
              <a:srgbClr val="000000"/>
            </a:innerShdw>
          </a:effectLst>
        </p:spPr>
      </p:pic>
      <p:sp>
        <p:nvSpPr>
          <p:cNvPr id="6" name="TextBox 5">
            <a:extLst>
              <a:ext uri="{FF2B5EF4-FFF2-40B4-BE49-F238E27FC236}">
                <a16:creationId xmlns:a16="http://schemas.microsoft.com/office/drawing/2014/main" id="{62996D7D-6116-43FC-A469-C7FCA95DC9F0}"/>
              </a:ext>
            </a:extLst>
          </p:cNvPr>
          <p:cNvSpPr txBox="1"/>
          <p:nvPr/>
        </p:nvSpPr>
        <p:spPr>
          <a:xfrm>
            <a:off x="2590800" y="2213311"/>
            <a:ext cx="6284093" cy="584775"/>
          </a:xfrm>
          <a:prstGeom prst="rect">
            <a:avLst/>
          </a:prstGeom>
          <a:noFill/>
        </p:spPr>
        <p:txBody>
          <a:bodyPr wrap="none" rtlCol="0">
            <a:spAutoFit/>
          </a:bodyPr>
          <a:lstStyle/>
          <a:p>
            <a:r>
              <a:rPr lang="en-US" sz="3200" b="1" dirty="0" err="1">
                <a:solidFill>
                  <a:srgbClr val="FF0000"/>
                </a:solidFill>
                <a:latin typeface="NikoshBAN" panose="02000000000000000000" pitchFamily="2" charset="0"/>
                <a:cs typeface="NikoshBAN" panose="02000000000000000000" pitchFamily="2" charset="0"/>
              </a:rPr>
              <a:t>জামেয়া</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আহমদিয়া</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সুন্নিয়া</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আলিয়া</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কামিল</a:t>
            </a:r>
            <a:r>
              <a:rPr lang="en-US" sz="3200" b="1" dirty="0">
                <a:solidFill>
                  <a:srgbClr val="FF0000"/>
                </a:solidFill>
                <a:latin typeface="NikoshBAN" panose="02000000000000000000" pitchFamily="2" charset="0"/>
                <a:cs typeface="NikoshBAN" panose="02000000000000000000" pitchFamily="2" charset="0"/>
              </a:rPr>
              <a:t> </a:t>
            </a:r>
            <a:r>
              <a:rPr lang="en-US" sz="3200" b="1" dirty="0" err="1">
                <a:solidFill>
                  <a:srgbClr val="FF0000"/>
                </a:solidFill>
                <a:latin typeface="NikoshBAN" panose="02000000000000000000" pitchFamily="2" charset="0"/>
                <a:cs typeface="NikoshBAN" panose="02000000000000000000" pitchFamily="2" charset="0"/>
              </a:rPr>
              <a:t>মাদ্রাসা</a:t>
            </a:r>
            <a:endParaRPr lang="en-US" sz="32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721362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7" y="-232263"/>
            <a:ext cx="12193057" cy="7090263"/>
          </a:xfrm>
          <a:prstGeom prst="rect">
            <a:avLst/>
          </a:prstGeom>
          <a:solidFill>
            <a:schemeClr val="accent1"/>
          </a:solidFill>
        </p:spPr>
      </p:pic>
      <p:pic>
        <p:nvPicPr>
          <p:cNvPr id="4" name="Picture 3"/>
          <p:cNvPicPr>
            <a:picLocks noChangeAspect="1"/>
          </p:cNvPicPr>
          <p:nvPr/>
        </p:nvPicPr>
        <p:blipFill>
          <a:blip r:embed="rId3"/>
          <a:stretch>
            <a:fillRect/>
          </a:stretch>
        </p:blipFill>
        <p:spPr>
          <a:xfrm>
            <a:off x="8686800" y="2514600"/>
            <a:ext cx="2962275" cy="3581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style>
          <a:lnRef idx="2">
            <a:schemeClr val="accent1"/>
          </a:lnRef>
          <a:fillRef idx="1">
            <a:schemeClr val="lt1"/>
          </a:fillRef>
          <a:effectRef idx="0">
            <a:schemeClr val="accent1"/>
          </a:effectRef>
          <a:fontRef idx="minor">
            <a:schemeClr val="dk1"/>
          </a:fontRef>
        </p:style>
      </p:pic>
      <p:sp>
        <p:nvSpPr>
          <p:cNvPr id="6" name="Rectangle 5"/>
          <p:cNvSpPr/>
          <p:nvPr/>
        </p:nvSpPr>
        <p:spPr>
          <a:xfrm>
            <a:off x="450487" y="2514600"/>
            <a:ext cx="7914218" cy="353943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হজরত রাসূলুল্লাহ (সা.) এদিকে ইঙ্গিত করেই বলেছেন ‘তোমার ভাইয়ের সঙ্গে ঝগড়া করো না এবং ঠাট্টা-বিদ্রুপ করো না। অর্থাৎ যে হাসি রসিকতা অন্তরে কঠোরতা সৃষ্টি করে অথবা আল্লাহর ধ্যান থেকে মানুষকে গাফেল করে বা কারো কষ্টের কারণ হয় কিংবা কারো গাম্ভীর্য ও মর্যাদা নষ্ট করে এ ধরনের হাসি-তামাশা নিষেধ। পক্ষান্তরে যে হাস্যরস মনে প্রফুল্লতা আনে এবং যে রসিকতা ইবাদত-বন্দেগি ও দ্বীনী কাজে দেহ-মনকে সজিব করা এবং দৈহিক ও মানসিক অবসাদ ও ক্লান্তি দূর করার উদ্দেশ্যে হয়ে থাকে এবং তা নির্দোষ হয় তা শুধু জায়েযই নয় বরং মুস্তাহাব। </a:t>
            </a:r>
            <a:endParaRPr lang="en-US" sz="2800" dirty="0">
              <a:latin typeface="NikoshBAN" panose="02000000000000000000" pitchFamily="2" charset="0"/>
              <a:cs typeface="NikoshBAN" panose="02000000000000000000" pitchFamily="2" charset="0"/>
            </a:endParaRPr>
          </a:p>
        </p:txBody>
      </p:sp>
      <p:sp>
        <p:nvSpPr>
          <p:cNvPr id="9" name="Double Wave 8"/>
          <p:cNvSpPr/>
          <p:nvPr/>
        </p:nvSpPr>
        <p:spPr>
          <a:xfrm>
            <a:off x="2979918" y="446017"/>
            <a:ext cx="6231105" cy="1219200"/>
          </a:xfrm>
          <a:prstGeom prst="doubleWave">
            <a:avLst/>
          </a:prstGeom>
          <a:effectLst>
            <a:innerShdw blurRad="63500" dist="50800" dir="16200000">
              <a:prstClr val="black">
                <a:alpha val="50000"/>
              </a:prstClr>
            </a:inn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a:latin typeface="NikoshBAN" panose="02000000000000000000" pitchFamily="2" charset="0"/>
                <a:cs typeface="NikoshBAN" panose="02000000000000000000" pitchFamily="2" charset="0"/>
              </a:rPr>
              <a:t>বিনা</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কারণে</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হাসি-তামাশা</a:t>
            </a:r>
            <a:r>
              <a:rPr lang="en-US" sz="6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05333700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0"/>
            <a:ext cx="12193057" cy="6858000"/>
          </a:xfrm>
          <a:prstGeom prst="rect">
            <a:avLst/>
          </a:prstGeom>
          <a:solidFill>
            <a:schemeClr val="accent1"/>
          </a:solidFill>
        </p:spPr>
      </p:pic>
      <p:sp>
        <p:nvSpPr>
          <p:cNvPr id="3" name="Rectangle 2"/>
          <p:cNvSpPr/>
          <p:nvPr/>
        </p:nvSpPr>
        <p:spPr>
          <a:xfrm>
            <a:off x="533400" y="2686647"/>
            <a:ext cx="7620000" cy="3970318"/>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হজরত রাসূলুল্লাহ (সা.) ছোট শিশুদের সঙ্গেও হাসি-মজা করতেন। তাদের আনন্দ দিতেন। হজরত আনাস (রা.) থেকে বর্ণিত, তিনি বলেন হজরত রাসূলে কারিম (সা.) আমাদের সঙ্গে অবাধে মিশতেন। এমনকি তিনি আমার ছোট ভাইকে কৌতুক করে বলতেন- ‘আবু উমায়ের কি করে নুগাইর।’ অর্থাৎ তোমার নুগাইর পাখিটার কি অবস্থা? আবু উমায়ের এর খেলার পাখিটা মারা গেলে সে অনেক কষ্ট পায়। তাই তার মনোরঞ্জনের জন্য রাসূলুল্লাহ (সা.) তাকে সান্তনা দেওয়ার জন্য পাখিটির অবস্থার কথা জিজ্ঞেস করেন। এভাবে হজরত রাসূলে কারিম (সা.) তার সঙ্গে কথা বলার দ্বারা তার দুঃখ দূর হয়, সে আনন্দিত হয়। </a:t>
            </a:r>
            <a:endParaRPr lang="en-US" sz="28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stretch>
            <a:fillRect/>
          </a:stretch>
        </p:blipFill>
        <p:spPr>
          <a:xfrm>
            <a:off x="8458200" y="2712768"/>
            <a:ext cx="3200400" cy="3674299"/>
          </a:xfrm>
          <a:prstGeom prst="rect">
            <a:avLst/>
          </a:prstGeom>
          <a:ln w="228600" cap="sq" cmpd="thickThin">
            <a:solidFill>
              <a:srgbClr val="000000"/>
            </a:solidFill>
            <a:prstDash val="solid"/>
            <a:miter lim="800000"/>
          </a:ln>
          <a:effectLst>
            <a:innerShdw blurRad="76200">
              <a:srgbClr val="000000"/>
            </a:innerShdw>
          </a:effectLst>
        </p:spPr>
      </p:pic>
      <p:sp>
        <p:nvSpPr>
          <p:cNvPr id="7" name="Horizontal Scroll 6"/>
          <p:cNvSpPr/>
          <p:nvPr/>
        </p:nvSpPr>
        <p:spPr>
          <a:xfrm>
            <a:off x="3009900" y="496873"/>
            <a:ext cx="6172200" cy="1295400"/>
          </a:xfrm>
          <a:prstGeom prst="horizontalScroll">
            <a:avLst/>
          </a:prstGeom>
          <a:effectLst>
            <a:innerShdw blurRad="63500" dist="50800" dir="13500000">
              <a:prstClr val="black">
                <a:alpha val="50000"/>
              </a:prstClr>
            </a:inn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US" sz="3600" b="1" dirty="0" err="1">
                <a:ln w="22225">
                  <a:solidFill>
                    <a:schemeClr val="accent2"/>
                  </a:solidFill>
                  <a:prstDash val="solid"/>
                </a:ln>
                <a:solidFill>
                  <a:srgbClr val="7030A0"/>
                </a:solidFill>
                <a:latin typeface="NikoshBAN" panose="02000000000000000000" pitchFamily="2" charset="0"/>
                <a:cs typeface="NikoshBAN" panose="02000000000000000000" pitchFamily="2" charset="0"/>
              </a:rPr>
              <a:t>ছোটদের</a:t>
            </a:r>
            <a:r>
              <a:rPr lang="en-US" sz="3600"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a:ln w="22225">
                  <a:solidFill>
                    <a:schemeClr val="accent2"/>
                  </a:solidFill>
                  <a:prstDash val="solid"/>
                </a:ln>
                <a:solidFill>
                  <a:srgbClr val="7030A0"/>
                </a:solidFill>
                <a:latin typeface="NikoshBAN" panose="02000000000000000000" pitchFamily="2" charset="0"/>
                <a:cs typeface="NikoshBAN" panose="02000000000000000000" pitchFamily="2" charset="0"/>
              </a:rPr>
              <a:t>সাথে</a:t>
            </a:r>
            <a:r>
              <a:rPr lang="en-US" sz="3600"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a:ln w="22225">
                  <a:solidFill>
                    <a:schemeClr val="accent2"/>
                  </a:solidFill>
                  <a:prstDash val="solid"/>
                </a:ln>
                <a:solidFill>
                  <a:srgbClr val="7030A0"/>
                </a:solidFill>
                <a:latin typeface="NikoshBAN" panose="02000000000000000000" pitchFamily="2" charset="0"/>
                <a:cs typeface="NikoshBAN" panose="02000000000000000000" pitchFamily="2" charset="0"/>
              </a:rPr>
              <a:t>মার্জিত</a:t>
            </a:r>
            <a:r>
              <a:rPr lang="en-US" sz="3600"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a:ln w="22225">
                  <a:solidFill>
                    <a:schemeClr val="accent2"/>
                  </a:solidFill>
                  <a:prstDash val="solid"/>
                </a:ln>
                <a:solidFill>
                  <a:srgbClr val="7030A0"/>
                </a:solidFill>
                <a:latin typeface="NikoshBAN" panose="02000000000000000000" pitchFamily="2" charset="0"/>
                <a:cs typeface="NikoshBAN" panose="02000000000000000000" pitchFamily="2" charset="0"/>
              </a:rPr>
              <a:t>রসিকতা</a:t>
            </a:r>
            <a:r>
              <a:rPr lang="en-US" sz="3600" b="1" dirty="0">
                <a:ln w="22225">
                  <a:solidFill>
                    <a:schemeClr val="accent2"/>
                  </a:solidFill>
                  <a:prstDash val="solid"/>
                </a:ln>
                <a:solidFill>
                  <a:srgbClr val="7030A0"/>
                </a:solidFill>
                <a:latin typeface="NikoshBAN" panose="02000000000000000000" pitchFamily="2" charset="0"/>
                <a:cs typeface="NikoshBAN" panose="02000000000000000000" pitchFamily="2" charset="0"/>
              </a:rPr>
              <a:t> </a:t>
            </a:r>
            <a:r>
              <a:rPr lang="en-US" sz="3600" b="1" dirty="0" err="1">
                <a:ln w="22225">
                  <a:solidFill>
                    <a:schemeClr val="accent2"/>
                  </a:solidFill>
                  <a:prstDash val="solid"/>
                </a:ln>
                <a:solidFill>
                  <a:srgbClr val="7030A0"/>
                </a:solidFill>
                <a:latin typeface="NikoshBAN" panose="02000000000000000000" pitchFamily="2" charset="0"/>
                <a:cs typeface="NikoshBAN" panose="02000000000000000000" pitchFamily="2" charset="0"/>
              </a:rPr>
              <a:t>জায়েয</a:t>
            </a:r>
            <a:endParaRPr lang="en-US" sz="3600" b="1" dirty="0">
              <a:ln w="22225">
                <a:solidFill>
                  <a:schemeClr val="accent2"/>
                </a:solidFill>
                <a:prstDash val="solid"/>
              </a:ln>
              <a:solidFill>
                <a:srgbClr val="7030A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26416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7090263"/>
          </a:xfrm>
          <a:prstGeom prst="rect">
            <a:avLst/>
          </a:prstGeom>
          <a:solidFill>
            <a:srgbClr val="FF0000"/>
          </a:solidFill>
        </p:spPr>
        <p:style>
          <a:lnRef idx="2">
            <a:schemeClr val="accent1"/>
          </a:lnRef>
          <a:fillRef idx="1">
            <a:schemeClr val="lt1"/>
          </a:fillRef>
          <a:effectRef idx="0">
            <a:schemeClr val="accent1"/>
          </a:effectRef>
          <a:fontRef idx="minor">
            <a:schemeClr val="dk1"/>
          </a:fontRef>
        </p:style>
      </p:pic>
      <p:sp>
        <p:nvSpPr>
          <p:cNvPr id="3" name="Double Wave 2"/>
          <p:cNvSpPr/>
          <p:nvPr/>
        </p:nvSpPr>
        <p:spPr>
          <a:xfrm>
            <a:off x="3886200" y="228600"/>
            <a:ext cx="3657600" cy="1447800"/>
          </a:xfrm>
          <a:prstGeom prst="doubleWave">
            <a:avLst/>
          </a:prstGeom>
          <a:effectLst>
            <a:glow rad="101600">
              <a:schemeClr val="accent5">
                <a:satMod val="175000"/>
                <a:alpha val="40000"/>
              </a:schemeClr>
            </a:glo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7200" b="1" dirty="0" err="1">
                <a:solidFill>
                  <a:schemeClr val="tx1"/>
                </a:solidFill>
                <a:latin typeface="NikoshBAN" panose="02000000000000000000" pitchFamily="2" charset="0"/>
                <a:cs typeface="NikoshBAN" panose="02000000000000000000" pitchFamily="2" charset="0"/>
              </a:rPr>
              <a:t>মূল্যায়ন</a:t>
            </a:r>
            <a:r>
              <a:rPr lang="en-US" sz="7200" b="1" dirty="0">
                <a:solidFill>
                  <a:schemeClr val="tx1"/>
                </a:solidFill>
                <a:latin typeface="NikoshBAN" panose="02000000000000000000" pitchFamily="2" charset="0"/>
                <a:cs typeface="NikoshBAN" panose="02000000000000000000" pitchFamily="2" charset="0"/>
              </a:rPr>
              <a:t>।</a:t>
            </a:r>
          </a:p>
        </p:txBody>
      </p:sp>
      <p:sp>
        <p:nvSpPr>
          <p:cNvPr id="4" name="TextBox 3"/>
          <p:cNvSpPr txBox="1"/>
          <p:nvPr/>
        </p:nvSpPr>
        <p:spPr>
          <a:xfrm>
            <a:off x="685800" y="1923361"/>
            <a:ext cx="10363200" cy="4524315"/>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b="1" dirty="0" err="1">
                <a:solidFill>
                  <a:srgbClr val="7030A0"/>
                </a:solidFill>
                <a:latin typeface="NikoshBAN" panose="02000000000000000000" pitchFamily="2" charset="0"/>
                <a:cs typeface="NikoshBAN" panose="02000000000000000000" pitchFamily="2" charset="0"/>
              </a:rPr>
              <a:t>বহু</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নির্বাচনি</a:t>
            </a:r>
            <a:r>
              <a:rPr lang="en-US" sz="4400" b="1" dirty="0">
                <a:solidFill>
                  <a:srgbClr val="7030A0"/>
                </a:solidFill>
                <a:latin typeface="NikoshBAN" panose="02000000000000000000" pitchFamily="2" charset="0"/>
                <a:cs typeface="NikoshBAN" panose="02000000000000000000" pitchFamily="2" charset="0"/>
              </a:rPr>
              <a:t> </a:t>
            </a:r>
            <a:r>
              <a:rPr lang="en-US" sz="4400" b="1" dirty="0" err="1">
                <a:solidFill>
                  <a:srgbClr val="7030A0"/>
                </a:solidFill>
                <a:latin typeface="NikoshBAN" panose="02000000000000000000" pitchFamily="2" charset="0"/>
                <a:cs typeface="NikoshBAN" panose="02000000000000000000" pitchFamily="2" charset="0"/>
              </a:rPr>
              <a:t>অনুশীলন</a:t>
            </a:r>
            <a:r>
              <a:rPr lang="en-US" sz="4400" dirty="0">
                <a:latin typeface="NikoshBAN" panose="02000000000000000000" pitchFamily="2" charset="0"/>
                <a:cs typeface="NikoshBAN" panose="02000000000000000000" pitchFamily="2" charset="0"/>
              </a:rPr>
              <a:t>।</a:t>
            </a:r>
          </a:p>
          <a:p>
            <a:endParaRPr lang="en-US" sz="2400" dirty="0">
              <a:latin typeface="NikoshBAN" panose="02000000000000000000" pitchFamily="2" charset="0"/>
              <a:cs typeface="NikoshBAN" panose="02000000000000000000" pitchFamily="2" charset="0"/>
            </a:endParaRPr>
          </a:p>
          <a:p>
            <a:r>
              <a:rPr lang="en-US" sz="4400" dirty="0">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কোনটি</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কৌতুক</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বৈধ</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হওয়ার</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জন্য</a:t>
            </a:r>
            <a:r>
              <a:rPr lang="en-US" sz="4400" b="1" dirty="0">
                <a:solidFill>
                  <a:srgbClr val="002060"/>
                </a:solidFill>
                <a:latin typeface="NikoshBAN" panose="02000000000000000000" pitchFamily="2" charset="0"/>
                <a:cs typeface="NikoshBAN" panose="02000000000000000000" pitchFamily="2" charset="0"/>
              </a:rPr>
              <a:t> </a:t>
            </a:r>
            <a:r>
              <a:rPr lang="en-US" sz="4400" b="1" dirty="0" err="1">
                <a:solidFill>
                  <a:srgbClr val="002060"/>
                </a:solidFill>
                <a:latin typeface="NikoshBAN" panose="02000000000000000000" pitchFamily="2" charset="0"/>
                <a:cs typeface="NikoshBAN" panose="02000000000000000000" pitchFamily="2" charset="0"/>
              </a:rPr>
              <a:t>শর্ত</a:t>
            </a:r>
            <a:r>
              <a:rPr lang="en-US" sz="4400" b="1" dirty="0">
                <a:solidFill>
                  <a:srgbClr val="002060"/>
                </a:solidFill>
                <a:latin typeface="NikoshBAN" panose="02000000000000000000" pitchFamily="2" charset="0"/>
                <a:cs typeface="NikoshBAN" panose="02000000000000000000" pitchFamily="2" charset="0"/>
              </a:rPr>
              <a:t> ।</a:t>
            </a:r>
          </a:p>
          <a:p>
            <a:r>
              <a:rPr lang="en-US" sz="4400" dirty="0">
                <a:latin typeface="NikoshBAN" panose="02000000000000000000" pitchFamily="2" charset="0"/>
                <a:cs typeface="NikoshBAN" panose="02000000000000000000" pitchFamily="2" charset="0"/>
              </a:rPr>
              <a:t>ক- </a:t>
            </a:r>
            <a:r>
              <a:rPr lang="en-US" sz="4400" dirty="0" err="1">
                <a:latin typeface="NikoshBAN" panose="02000000000000000000" pitchFamily="2" charset="0"/>
                <a:cs typeface="NikoshBAN" panose="02000000000000000000" pitchFamily="2" charset="0"/>
              </a:rPr>
              <a:t>কৌতুক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ছোট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হওয়া</a:t>
            </a:r>
            <a:r>
              <a:rPr lang="en-US" sz="4400" dirty="0">
                <a:latin typeface="NikoshBAN" panose="02000000000000000000" pitchFamily="2" charset="0"/>
                <a:cs typeface="NikoshBAN" panose="02000000000000000000" pitchFamily="2" charset="0"/>
              </a:rPr>
              <a:t> ।</a:t>
            </a:r>
          </a:p>
          <a:p>
            <a:r>
              <a:rPr lang="en-US" sz="4400" dirty="0">
                <a:latin typeface="NikoshBAN" panose="02000000000000000000" pitchFamily="2" charset="0"/>
                <a:cs typeface="NikoshBAN" panose="02000000000000000000" pitchFamily="2" charset="0"/>
              </a:rPr>
              <a:t>খ- </a:t>
            </a:r>
            <a:r>
              <a:rPr lang="en-US" sz="4400" dirty="0" err="1">
                <a:latin typeface="NikoshBAN" panose="02000000000000000000" pitchFamily="2" charset="0"/>
                <a:cs typeface="NikoshBAN" panose="02000000000000000000" pitchFamily="2" charset="0"/>
              </a:rPr>
              <a:t>কৌতুক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মিথ্যাযুক্ত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হওয়া</a:t>
            </a:r>
            <a:r>
              <a:rPr lang="en-US" sz="4400" dirty="0">
                <a:latin typeface="NikoshBAN" panose="02000000000000000000" pitchFamily="2" charset="0"/>
                <a:cs typeface="NikoshBAN" panose="02000000000000000000" pitchFamily="2" charset="0"/>
              </a:rPr>
              <a:t>। </a:t>
            </a:r>
          </a:p>
          <a:p>
            <a:r>
              <a:rPr lang="en-US" sz="4400" dirty="0">
                <a:latin typeface="NikoshBAN" panose="02000000000000000000" pitchFamily="2" charset="0"/>
                <a:cs typeface="NikoshBAN" panose="02000000000000000000" pitchFamily="2" charset="0"/>
              </a:rPr>
              <a:t>গ- </a:t>
            </a:r>
            <a:r>
              <a:rPr lang="en-US" sz="4400" dirty="0" err="1">
                <a:latin typeface="NikoshBAN" panose="02000000000000000000" pitchFamily="2" charset="0"/>
                <a:cs typeface="NikoshBAN" panose="02000000000000000000" pitchFamily="2" charset="0"/>
              </a:rPr>
              <a:t>কৌতুকের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দ্বারা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হাসির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উদ্রেক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হওয়া</a:t>
            </a:r>
            <a:r>
              <a:rPr lang="en-US" sz="4400" dirty="0">
                <a:latin typeface="NikoshBAN" panose="02000000000000000000" pitchFamily="2" charset="0"/>
                <a:cs typeface="NikoshBAN" panose="02000000000000000000" pitchFamily="2" charset="0"/>
              </a:rPr>
              <a:t>।</a:t>
            </a:r>
          </a:p>
          <a:p>
            <a:r>
              <a:rPr lang="en-US" sz="4400" dirty="0">
                <a:latin typeface="NikoshBAN" panose="02000000000000000000" pitchFamily="2" charset="0"/>
                <a:cs typeface="NikoshBAN" panose="02000000000000000000" pitchFamily="2" charset="0"/>
              </a:rPr>
              <a:t>ঘ– </a:t>
            </a:r>
            <a:r>
              <a:rPr lang="en-US" sz="4400" dirty="0" err="1">
                <a:latin typeface="NikoshBAN" panose="02000000000000000000" pitchFamily="2" charset="0"/>
                <a:cs typeface="NikoshBAN" panose="02000000000000000000" pitchFamily="2" charset="0"/>
              </a:rPr>
              <a:t>কৌতুক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ব্যক্তির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কৌতুকের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বিষয়ে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টের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পাওয়া</a:t>
            </a:r>
            <a:r>
              <a:rPr lang="en-US" dirty="0"/>
              <a:t>।  </a:t>
            </a:r>
          </a:p>
        </p:txBody>
      </p:sp>
    </p:spTree>
    <p:extLst>
      <p:ext uri="{BB962C8B-B14F-4D97-AF65-F5344CB8AC3E}">
        <p14:creationId xmlns:p14="http://schemas.microsoft.com/office/powerpoint/2010/main" val="27494926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59" y="-116132"/>
            <a:ext cx="12193057" cy="7090263"/>
          </a:xfrm>
          <a:prstGeom prst="rect">
            <a:avLst/>
          </a:prstGeom>
          <a:solidFill>
            <a:schemeClr val="accent5">
              <a:lumMod val="75000"/>
            </a:schemeClr>
          </a:solidFill>
        </p:spPr>
      </p:pic>
      <p:sp>
        <p:nvSpPr>
          <p:cNvPr id="3" name="Horizontal Scroll 2"/>
          <p:cNvSpPr/>
          <p:nvPr/>
        </p:nvSpPr>
        <p:spPr>
          <a:xfrm>
            <a:off x="3657600" y="235085"/>
            <a:ext cx="3352800" cy="1219200"/>
          </a:xfrm>
          <a:prstGeom prst="horizontalScroll">
            <a:avLst/>
          </a:prstGeom>
          <a:solidFill>
            <a:schemeClr val="accent1">
              <a:lumMod val="20000"/>
              <a:lumOff val="80000"/>
            </a:schemeClr>
          </a:solidFill>
          <a:ln>
            <a:solidFill>
              <a:schemeClr val="bg2"/>
            </a:solid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dirty="0" err="1">
                <a:latin typeface="NikoshBAN" panose="02000000000000000000" pitchFamily="2" charset="0"/>
                <a:cs typeface="NikoshBAN" panose="02000000000000000000" pitchFamily="2" charset="0"/>
              </a:rPr>
              <a:t>একক</a:t>
            </a:r>
            <a:r>
              <a:rPr lang="en-US" sz="6000" b="1" dirty="0">
                <a:latin typeface="NikoshBAN" panose="02000000000000000000" pitchFamily="2" charset="0"/>
                <a:cs typeface="NikoshBAN" panose="02000000000000000000" pitchFamily="2" charset="0"/>
              </a:rPr>
              <a:t> </a:t>
            </a:r>
            <a:r>
              <a:rPr lang="en-US" sz="6000" b="1" dirty="0" err="1">
                <a:latin typeface="NikoshBAN" panose="02000000000000000000" pitchFamily="2" charset="0"/>
                <a:cs typeface="NikoshBAN" panose="02000000000000000000" pitchFamily="2" charset="0"/>
              </a:rPr>
              <a:t>কাজ</a:t>
            </a:r>
            <a:r>
              <a:rPr lang="en-US" sz="6000" b="1" dirty="0">
                <a:latin typeface="NikoshBAN" panose="02000000000000000000" pitchFamily="2" charset="0"/>
                <a:cs typeface="NikoshBAN" panose="02000000000000000000" pitchFamily="2"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478159796"/>
              </p:ext>
            </p:extLst>
          </p:nvPr>
        </p:nvGraphicFramePr>
        <p:xfrm>
          <a:off x="2031470" y="3159266"/>
          <a:ext cx="8128000" cy="2621280"/>
        </p:xfrm>
        <a:graphic>
          <a:graphicData uri="http://schemas.openxmlformats.org/drawingml/2006/table">
            <a:tbl>
              <a:tblPr firstRow="1" bandRow="1">
                <a:effectLst>
                  <a:innerShdw blurRad="63500" dist="50800" dir="16200000">
                    <a:prstClr val="black">
                      <a:alpha val="50000"/>
                    </a:prstClr>
                  </a:innerShdw>
                </a:effectLst>
                <a:tableStyleId>{F5AB1C69-6EDB-4FF4-983F-18BD219EF322}</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37160">
                <a:tc>
                  <a:txBody>
                    <a:bodyPr/>
                    <a:lstStyle/>
                    <a:p>
                      <a:r>
                        <a:rPr lang="en-US" sz="4000" baseline="0" dirty="0">
                          <a:latin typeface="NikoshBAN" panose="02000000000000000000" pitchFamily="2" charset="0"/>
                          <a:cs typeface="NikoshBAN" panose="02000000000000000000" pitchFamily="2" charset="0"/>
                        </a:rPr>
                        <a:t>  </a:t>
                      </a:r>
                      <a:r>
                        <a:rPr lang="en-US" sz="4000" baseline="0" dirty="0" err="1">
                          <a:latin typeface="NikoshBAN" panose="02000000000000000000" pitchFamily="2" charset="0"/>
                          <a:cs typeface="NikoshBAN" panose="02000000000000000000" pitchFamily="2" charset="0"/>
                        </a:rPr>
                        <a:t>বাংলা</a:t>
                      </a:r>
                      <a:r>
                        <a:rPr lang="en-US" sz="4000" baseline="0" dirty="0">
                          <a:latin typeface="NikoshBAN" panose="02000000000000000000" pitchFamily="2" charset="0"/>
                          <a:cs typeface="NikoshBAN" panose="02000000000000000000" pitchFamily="2" charset="0"/>
                        </a:rPr>
                        <a:t> </a:t>
                      </a:r>
                      <a:r>
                        <a:rPr lang="en-US" sz="4000" baseline="0" dirty="0" err="1">
                          <a:latin typeface="NikoshBAN" panose="02000000000000000000" pitchFamily="2" charset="0"/>
                          <a:cs typeface="NikoshBAN" panose="02000000000000000000" pitchFamily="2" charset="0"/>
                        </a:rPr>
                        <a:t>অর্থ</a:t>
                      </a:r>
                      <a:r>
                        <a:rPr lang="en-US" sz="4000" baseline="0" dirty="0">
                          <a:latin typeface="NikoshBAN" panose="02000000000000000000" pitchFamily="2" charset="0"/>
                          <a:cs typeface="NikoshBAN" panose="02000000000000000000" pitchFamily="2" charset="0"/>
                        </a:rPr>
                        <a:t> </a:t>
                      </a:r>
                      <a:r>
                        <a:rPr lang="en-US" sz="4000" baseline="0" dirty="0" err="1">
                          <a:latin typeface="NikoshBAN" panose="02000000000000000000" pitchFamily="2" charset="0"/>
                          <a:cs typeface="NikoshBAN" panose="02000000000000000000" pitchFamily="2" charset="0"/>
                        </a:rPr>
                        <a:t>লিখ</a:t>
                      </a:r>
                      <a:r>
                        <a:rPr lang="en-US" sz="4000" baseline="0" dirty="0">
                          <a:latin typeface="NikoshBAN" panose="02000000000000000000" pitchFamily="2" charset="0"/>
                          <a:cs typeface="NikoshBAN" panose="02000000000000000000" pitchFamily="2" charset="0"/>
                        </a:rPr>
                        <a:t> </a:t>
                      </a:r>
                      <a:endParaRPr lang="en-US" sz="4000" dirty="0">
                        <a:latin typeface="NikoshBAN" panose="02000000000000000000" pitchFamily="2" charset="0"/>
                        <a:cs typeface="NikoshBAN" panose="02000000000000000000" pitchFamily="2" charset="0"/>
                      </a:endParaRPr>
                    </a:p>
                  </a:txBody>
                  <a:tcPr/>
                </a:tc>
                <a:tc>
                  <a:txBody>
                    <a:bodyPr/>
                    <a:lstStyle/>
                    <a:p>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আরবি</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শব্দ</a:t>
                      </a:r>
                      <a:r>
                        <a:rPr lang="en-US" sz="4000" dirty="0">
                          <a:latin typeface="NikoshBAN" panose="02000000000000000000" pitchFamily="2" charset="0"/>
                          <a:cs typeface="NikoshBAN" panose="02000000000000000000" pitchFamily="2" charset="0"/>
                        </a:rPr>
                        <a:t> </a:t>
                      </a:r>
                    </a:p>
                  </a:txBody>
                  <a:tcPr/>
                </a:tc>
                <a:extLst>
                  <a:ext uri="{0D108BD9-81ED-4DB2-BD59-A6C34878D82A}">
                    <a16:rowId xmlns:a16="http://schemas.microsoft.com/office/drawing/2014/main" val="10000"/>
                  </a:ext>
                </a:extLst>
              </a:tr>
              <a:tr h="370840">
                <a:tc>
                  <a:txBody>
                    <a:bodyPr/>
                    <a:lstStyle/>
                    <a:p>
                      <a:endParaRPr lang="en-US" dirty="0"/>
                    </a:p>
                  </a:txBody>
                  <a:tcPr>
                    <a:solidFill>
                      <a:schemeClr val="accent1">
                        <a:lumMod val="60000"/>
                        <a:lumOff val="40000"/>
                      </a:schemeClr>
                    </a:solidFill>
                  </a:tcPr>
                </a:tc>
                <a:tc>
                  <a:txBody>
                    <a:bodyPr/>
                    <a:lstStyle/>
                    <a:p>
                      <a:r>
                        <a:rPr lang="en-US" sz="3600" b="1" dirty="0">
                          <a:latin typeface="Arial" panose="020B0604020202020204" pitchFamily="34" charset="0"/>
                          <a:cs typeface="Arial" panose="020B0604020202020204" pitchFamily="34" charset="0"/>
                        </a:rPr>
                        <a:t>          </a:t>
                      </a:r>
                      <a:r>
                        <a:rPr lang="ar-AE" sz="3600" b="1" dirty="0">
                          <a:latin typeface="Arial" panose="020B0604020202020204" pitchFamily="34" charset="0"/>
                          <a:cs typeface="Arial" panose="020B0604020202020204" pitchFamily="34" charset="0"/>
                        </a:rPr>
                        <a:t>متفق علیه</a:t>
                      </a:r>
                      <a:endParaRPr lang="en-US" sz="3600" b="1" dirty="0">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1"/>
                  </a:ext>
                </a:extLst>
              </a:tr>
              <a:tr h="370840">
                <a:tc>
                  <a:txBody>
                    <a:bodyPr/>
                    <a:lstStyle/>
                    <a:p>
                      <a:endParaRPr lang="en-US" dirty="0"/>
                    </a:p>
                  </a:txBody>
                  <a:tcPr>
                    <a:solidFill>
                      <a:schemeClr val="accent2">
                        <a:lumMod val="40000"/>
                        <a:lumOff val="60000"/>
                      </a:schemeClr>
                    </a:solidFill>
                  </a:tcPr>
                </a:tc>
                <a:tc>
                  <a:txBody>
                    <a:bodyPr/>
                    <a:lstStyle/>
                    <a:p>
                      <a:r>
                        <a:rPr lang="en-US" sz="3600" b="1" dirty="0">
                          <a:latin typeface="Arial" panose="020B0604020202020204" pitchFamily="34" charset="0"/>
                          <a:cs typeface="Arial" panose="020B0604020202020204" pitchFamily="34" charset="0"/>
                        </a:rPr>
                        <a:t>           </a:t>
                      </a:r>
                      <a:r>
                        <a:rPr lang="ar-AE" sz="3600" b="1" dirty="0">
                          <a:latin typeface="Arial" panose="020B0604020202020204" pitchFamily="34" charset="0"/>
                          <a:cs typeface="Arial" panose="020B0604020202020204" pitchFamily="34" charset="0"/>
                        </a:rPr>
                        <a:t>قالت</a:t>
                      </a:r>
                      <a:endParaRPr lang="en-US" sz="3600" b="1" dirty="0">
                        <a:latin typeface="Arial" panose="020B0604020202020204" pitchFamily="34" charset="0"/>
                        <a:cs typeface="Arial" panose="020B0604020202020204" pitchFamily="34" charset="0"/>
                      </a:endParaRPr>
                    </a:p>
                  </a:txBody>
                  <a:tcPr>
                    <a:solidFill>
                      <a:schemeClr val="accent2">
                        <a:lumMod val="40000"/>
                        <a:lumOff val="60000"/>
                      </a:schemeClr>
                    </a:solidFill>
                  </a:tcPr>
                </a:tc>
                <a:extLst>
                  <a:ext uri="{0D108BD9-81ED-4DB2-BD59-A6C34878D82A}">
                    <a16:rowId xmlns:a16="http://schemas.microsoft.com/office/drawing/2014/main" val="10002"/>
                  </a:ext>
                </a:extLst>
              </a:tr>
              <a:tr h="370840">
                <a:tc>
                  <a:txBody>
                    <a:bodyPr/>
                    <a:lstStyle/>
                    <a:p>
                      <a:endParaRPr lang="en-US" dirty="0"/>
                    </a:p>
                  </a:txBody>
                  <a:tcPr>
                    <a:solidFill>
                      <a:srgbClr val="92D050"/>
                    </a:solidFill>
                  </a:tcPr>
                </a:tc>
                <a:tc>
                  <a:txBody>
                    <a:bodyPr/>
                    <a:lstStyle/>
                    <a:p>
                      <a:r>
                        <a:rPr lang="en-US" sz="3600" b="1" dirty="0">
                          <a:latin typeface="Arial" panose="020B0604020202020204" pitchFamily="34" charset="0"/>
                          <a:cs typeface="Arial" panose="020B0604020202020204" pitchFamily="34" charset="0"/>
                        </a:rPr>
                        <a:t>           </a:t>
                      </a:r>
                      <a:r>
                        <a:rPr lang="ar-AE" sz="3600" b="1" dirty="0">
                          <a:latin typeface="Arial" panose="020B0604020202020204" pitchFamily="34" charset="0"/>
                          <a:cs typeface="Arial" panose="020B0604020202020204" pitchFamily="34" charset="0"/>
                        </a:rPr>
                        <a:t>قالوا</a:t>
                      </a:r>
                      <a:endParaRPr lang="en-US" sz="3600" b="1" dirty="0">
                        <a:latin typeface="Arial" panose="020B0604020202020204" pitchFamily="34" charset="0"/>
                        <a:cs typeface="Arial" panose="020B0604020202020204" pitchFamily="34" charset="0"/>
                      </a:endParaRPr>
                    </a:p>
                  </a:txBody>
                  <a:tcPr>
                    <a:solidFill>
                      <a:srgbClr val="92D050"/>
                    </a:solidFill>
                  </a:tcPr>
                </a:tc>
                <a:extLst>
                  <a:ext uri="{0D108BD9-81ED-4DB2-BD59-A6C34878D82A}">
                    <a16:rowId xmlns:a16="http://schemas.microsoft.com/office/drawing/2014/main" val="10003"/>
                  </a:ext>
                </a:extLst>
              </a:tr>
            </a:tbl>
          </a:graphicData>
        </a:graphic>
      </p:graphicFrame>
      <p:sp>
        <p:nvSpPr>
          <p:cNvPr id="5" name="Down Arrow 4"/>
          <p:cNvSpPr/>
          <p:nvPr/>
        </p:nvSpPr>
        <p:spPr>
          <a:xfrm>
            <a:off x="2667000" y="1775573"/>
            <a:ext cx="5753629" cy="1143000"/>
          </a:xfrm>
          <a:prstGeom prst="downArrow">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a:latin typeface="NikoshBAN" panose="02000000000000000000" pitchFamily="2" charset="0"/>
                <a:cs typeface="NikoshBAN" panose="02000000000000000000" pitchFamily="2" charset="0"/>
              </a:rPr>
              <a:t>সময়</a:t>
            </a:r>
            <a:r>
              <a:rPr lang="en-US" sz="4000" dirty="0">
                <a:latin typeface="NikoshBAN" panose="02000000000000000000" pitchFamily="2" charset="0"/>
                <a:cs typeface="NikoshBAN" panose="02000000000000000000" pitchFamily="2" charset="0"/>
              </a:rPr>
              <a:t> ৩ </a:t>
            </a:r>
            <a:r>
              <a:rPr lang="en-US" sz="4000" dirty="0" err="1">
                <a:latin typeface="NikoshBAN" panose="02000000000000000000" pitchFamily="2" charset="0"/>
                <a:cs typeface="NikoshBAN" panose="02000000000000000000" pitchFamily="2" charset="0"/>
              </a:rPr>
              <a:t>মিনিট</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630178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802" y="0"/>
            <a:ext cx="12193057" cy="7090263"/>
          </a:xfrm>
          <a:prstGeom prst="rect">
            <a:avLst/>
          </a:prstGeom>
          <a:solidFill>
            <a:schemeClr val="accent2"/>
          </a:solidFill>
        </p:spPr>
      </p:pic>
      <p:sp>
        <p:nvSpPr>
          <p:cNvPr id="4" name="Octagon 3"/>
          <p:cNvSpPr/>
          <p:nvPr/>
        </p:nvSpPr>
        <p:spPr>
          <a:xfrm>
            <a:off x="4328745" y="609600"/>
            <a:ext cx="3552091" cy="838200"/>
          </a:xfrm>
          <a:prstGeom prst="octagon">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দলীয়</a:t>
            </a:r>
            <a:r>
              <a:rPr lang="en-US" sz="6000" b="1" dirty="0">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 </a:t>
            </a:r>
            <a:r>
              <a:rPr lang="en-US" sz="6000" b="1" dirty="0" err="1">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rPr>
              <a:t>কাজ</a:t>
            </a:r>
            <a:endParaRPr lang="en-US" sz="6000" b="1" dirty="0">
              <a:ln w="22225">
                <a:solidFill>
                  <a:schemeClr val="accent2"/>
                </a:solidFill>
                <a:prstDash val="solid"/>
              </a:ln>
              <a:solidFill>
                <a:schemeClr val="accent2">
                  <a:lumMod val="40000"/>
                  <a:lumOff val="60000"/>
                </a:schemeClr>
              </a:solidFill>
              <a:effectLst>
                <a:glow rad="139700">
                  <a:schemeClr val="accent1">
                    <a:satMod val="175000"/>
                    <a:alpha val="40000"/>
                  </a:schemeClr>
                </a:glow>
                <a:outerShdw blurRad="50800" dist="38100" dir="2700000" algn="tl" rotWithShape="0">
                  <a:prstClr val="black">
                    <a:alpha val="40000"/>
                  </a:prstClr>
                </a:outerShdw>
              </a:effectLst>
              <a:latin typeface="NikoshBAN" panose="02000000000000000000" pitchFamily="2" charset="0"/>
              <a:cs typeface="NikoshBAN" panose="02000000000000000000" pitchFamily="2"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890698819"/>
              </p:ext>
            </p:extLst>
          </p:nvPr>
        </p:nvGraphicFramePr>
        <p:xfrm>
          <a:off x="609600" y="3733801"/>
          <a:ext cx="10972800" cy="18288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29718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615192">
                <a:tc>
                  <a:txBody>
                    <a:bodyPr/>
                    <a:lstStyle/>
                    <a:p>
                      <a:r>
                        <a:rPr lang="en-US" sz="3600" dirty="0">
                          <a:latin typeface="Arial" panose="020B0604020202020204" pitchFamily="34" charset="0"/>
                          <a:cs typeface="Arial" panose="020B0604020202020204" pitchFamily="34" charset="0"/>
                        </a:rPr>
                        <a:t>ক-</a:t>
                      </a:r>
                      <a:r>
                        <a:rPr lang="en-US" sz="3600" dirty="0" err="1">
                          <a:latin typeface="Arial" panose="020B0604020202020204" pitchFamily="34" charset="0"/>
                          <a:cs typeface="Arial" panose="020B0604020202020204" pitchFamily="34" charset="0"/>
                        </a:rPr>
                        <a:t>দল</a:t>
                      </a:r>
                      <a:r>
                        <a:rPr lang="en-US" sz="3600" dirty="0">
                          <a:latin typeface="Arial" panose="020B0604020202020204" pitchFamily="34" charset="0"/>
                          <a:cs typeface="Arial" panose="020B0604020202020204" pitchFamily="34" charset="0"/>
                        </a:rPr>
                        <a:t> </a:t>
                      </a:r>
                    </a:p>
                  </a:txBody>
                  <a:tcPr/>
                </a:tc>
                <a:tc>
                  <a:txBody>
                    <a:bodyPr/>
                    <a:lstStyle/>
                    <a:p>
                      <a:r>
                        <a:rPr lang="en-US" sz="3600" dirty="0">
                          <a:latin typeface="Arial" panose="020B0604020202020204" pitchFamily="34" charset="0"/>
                          <a:cs typeface="Arial" panose="020B0604020202020204" pitchFamily="34" charset="0"/>
                        </a:rPr>
                        <a:t>খ-</a:t>
                      </a:r>
                      <a:r>
                        <a:rPr lang="en-US" sz="3600" dirty="0" err="1">
                          <a:latin typeface="Arial" panose="020B0604020202020204" pitchFamily="34" charset="0"/>
                          <a:cs typeface="Arial" panose="020B0604020202020204" pitchFamily="34" charset="0"/>
                        </a:rPr>
                        <a:t>দল</a:t>
                      </a:r>
                      <a:r>
                        <a:rPr lang="en-US" sz="3600" baseline="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tc>
                <a:tc>
                  <a:txBody>
                    <a:bodyPr/>
                    <a:lstStyle/>
                    <a:p>
                      <a:r>
                        <a:rPr lang="en-US" sz="3600" dirty="0">
                          <a:latin typeface="Arial" panose="020B0604020202020204" pitchFamily="34" charset="0"/>
                          <a:cs typeface="Arial" panose="020B0604020202020204" pitchFamily="34" charset="0"/>
                        </a:rPr>
                        <a:t>গ-</a:t>
                      </a:r>
                      <a:r>
                        <a:rPr lang="en-US" sz="3600" dirty="0" err="1">
                          <a:latin typeface="Arial" panose="020B0604020202020204" pitchFamily="34" charset="0"/>
                          <a:cs typeface="Arial" panose="020B0604020202020204" pitchFamily="34" charset="0"/>
                        </a:rPr>
                        <a:t>দল</a:t>
                      </a:r>
                      <a:r>
                        <a:rPr lang="en-US" sz="3600" dirty="0">
                          <a:latin typeface="Arial" panose="020B0604020202020204" pitchFamily="34" charset="0"/>
                          <a:cs typeface="Arial" panose="020B0604020202020204" pitchFamily="34" charset="0"/>
                        </a:rPr>
                        <a:t> </a:t>
                      </a:r>
                    </a:p>
                  </a:txBody>
                  <a:tcPr/>
                </a:tc>
                <a:tc>
                  <a:txBody>
                    <a:bodyPr/>
                    <a:lstStyle/>
                    <a:p>
                      <a:r>
                        <a:rPr lang="en-US" sz="3600" dirty="0">
                          <a:latin typeface="Arial" panose="020B0604020202020204" pitchFamily="34" charset="0"/>
                          <a:cs typeface="Arial" panose="020B0604020202020204" pitchFamily="34" charset="0"/>
                        </a:rPr>
                        <a:t>ঘ</a:t>
                      </a:r>
                      <a:r>
                        <a:rPr lang="en-US" sz="3600" baseline="0" dirty="0">
                          <a:latin typeface="Arial" panose="020B0604020202020204" pitchFamily="34" charset="0"/>
                          <a:cs typeface="Arial" panose="020B0604020202020204" pitchFamily="34" charset="0"/>
                        </a:rPr>
                        <a:t>-</a:t>
                      </a:r>
                      <a:r>
                        <a:rPr lang="en-US" sz="3600" baseline="0" dirty="0" err="1">
                          <a:latin typeface="Arial" panose="020B0604020202020204" pitchFamily="34" charset="0"/>
                          <a:cs typeface="Arial" panose="020B0604020202020204" pitchFamily="34" charset="0"/>
                        </a:rPr>
                        <a:t>দল</a:t>
                      </a:r>
                      <a:r>
                        <a:rPr lang="en-US" sz="3600" baseline="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0"/>
                  </a:ext>
                </a:extLst>
              </a:tr>
              <a:tr h="908807">
                <a:tc>
                  <a:txBody>
                    <a:bodyPr/>
                    <a:lstStyle/>
                    <a:p>
                      <a:r>
                        <a:rPr lang="ar-AE" sz="3600" dirty="0">
                          <a:latin typeface="Arial" panose="020B0604020202020204" pitchFamily="34" charset="0"/>
                          <a:cs typeface="Arial" panose="020B0604020202020204" pitchFamily="34" charset="0"/>
                        </a:rPr>
                        <a:t>رضی الله عنه</a:t>
                      </a:r>
                      <a:endParaRPr lang="en-US" sz="3600" dirty="0">
                        <a:latin typeface="Arial" panose="020B0604020202020204" pitchFamily="34" charset="0"/>
                        <a:cs typeface="Arial" panose="020B0604020202020204" pitchFamily="34" charset="0"/>
                      </a:endParaRPr>
                    </a:p>
                  </a:txBody>
                  <a:tcPr/>
                </a:tc>
                <a:tc>
                  <a:txBody>
                    <a:bodyPr/>
                    <a:lstStyle/>
                    <a:p>
                      <a:r>
                        <a:rPr lang="ar-AE" sz="3600" dirty="0">
                          <a:latin typeface="Arial" panose="020B0604020202020204" pitchFamily="34" charset="0"/>
                          <a:cs typeface="Arial" panose="020B0604020202020204" pitchFamily="34" charset="0"/>
                        </a:rPr>
                        <a:t>لا أقول الا حقا</a:t>
                      </a:r>
                      <a:endParaRPr lang="en-US" sz="3600" dirty="0">
                        <a:latin typeface="Arial" panose="020B0604020202020204" pitchFamily="34" charset="0"/>
                        <a:cs typeface="Arial" panose="020B0604020202020204" pitchFamily="34" charset="0"/>
                      </a:endParaRPr>
                    </a:p>
                  </a:txBody>
                  <a:tcPr/>
                </a:tc>
                <a:tc>
                  <a:txBody>
                    <a:bodyPr/>
                    <a:lstStyle/>
                    <a:p>
                      <a:r>
                        <a:rPr lang="ar-AE" sz="3600" dirty="0">
                          <a:latin typeface="Arial" panose="020B0604020202020204" pitchFamily="34" charset="0"/>
                          <a:cs typeface="Arial" panose="020B0604020202020204" pitchFamily="34" charset="0"/>
                        </a:rPr>
                        <a:t>عن أنس رضی الله عنه </a:t>
                      </a:r>
                      <a:endParaRPr lang="en-US" sz="3600" dirty="0">
                        <a:latin typeface="Arial" panose="020B0604020202020204" pitchFamily="34" charset="0"/>
                        <a:cs typeface="Arial" panose="020B0604020202020204" pitchFamily="34" charset="0"/>
                      </a:endParaRPr>
                    </a:p>
                  </a:txBody>
                  <a:tcPr/>
                </a:tc>
                <a:tc>
                  <a:txBody>
                    <a:bodyPr/>
                    <a:lstStyle/>
                    <a:p>
                      <a:r>
                        <a:rPr lang="ar-AE" sz="3600" dirty="0">
                          <a:latin typeface="Arial" panose="020B0604020202020204" pitchFamily="34" charset="0"/>
                          <a:cs typeface="Arial" panose="020B0604020202020204" pitchFamily="34" charset="0"/>
                        </a:rPr>
                        <a:t>عن النبی صلی الله علیه </a:t>
                      </a:r>
                      <a:endParaRPr lang="en-US" sz="3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7" name="Down Arrow Callout 6"/>
          <p:cNvSpPr/>
          <p:nvPr/>
        </p:nvSpPr>
        <p:spPr>
          <a:xfrm>
            <a:off x="7855130" y="2362200"/>
            <a:ext cx="3200400" cy="914400"/>
          </a:xfrm>
          <a:prstGeom prst="downArrowCallout">
            <a:avLst/>
          </a:prstGeom>
          <a:effectLst>
            <a:glow rad="101600">
              <a:schemeClr val="accent2">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4400" dirty="0" err="1">
                <a:latin typeface="NikoshBAN" panose="02000000000000000000" pitchFamily="2" charset="0"/>
                <a:cs typeface="NikoshBAN" panose="02000000000000000000" pitchFamily="2" charset="0"/>
              </a:rPr>
              <a:t>সময়</a:t>
            </a:r>
            <a:r>
              <a:rPr lang="en-US" sz="4400" dirty="0">
                <a:latin typeface="NikoshBAN" panose="02000000000000000000" pitchFamily="2" charset="0"/>
                <a:cs typeface="NikoshBAN" panose="02000000000000000000" pitchFamily="2" charset="0"/>
              </a:rPr>
              <a:t> ৩ </a:t>
            </a:r>
            <a:r>
              <a:rPr lang="en-US" sz="4400" dirty="0" err="1">
                <a:latin typeface="NikoshBAN" panose="02000000000000000000" pitchFamily="2" charset="0"/>
                <a:cs typeface="NikoshBAN" panose="02000000000000000000" pitchFamily="2" charset="0"/>
              </a:rPr>
              <a:t>মিনিট</a:t>
            </a:r>
            <a:r>
              <a:rPr lang="en-US" sz="4400" dirty="0">
                <a:latin typeface="NikoshBAN" panose="02000000000000000000" pitchFamily="2" charset="0"/>
                <a:cs typeface="NikoshBAN" panose="02000000000000000000" pitchFamily="2" charset="0"/>
              </a:rPr>
              <a:t> </a:t>
            </a:r>
          </a:p>
        </p:txBody>
      </p:sp>
      <p:sp>
        <p:nvSpPr>
          <p:cNvPr id="8" name="Quad Arrow Callout 7"/>
          <p:cNvSpPr/>
          <p:nvPr/>
        </p:nvSpPr>
        <p:spPr>
          <a:xfrm>
            <a:off x="762000" y="2209800"/>
            <a:ext cx="3276600" cy="1219200"/>
          </a:xfrm>
          <a:prstGeom prst="quadArrowCallout">
            <a:avLst/>
          </a:prstGeom>
          <a:scene3d>
            <a:camera prst="orthographicFront"/>
            <a:lightRig rig="threePt" dir="t"/>
          </a:scene3d>
          <a:sp3d>
            <a:bevelT prst="relaxedInset"/>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solidFill>
                  <a:srgbClr val="7030A0"/>
                </a:solidFill>
                <a:latin typeface="NikoshBAN" panose="02000000000000000000" pitchFamily="2" charset="0"/>
                <a:cs typeface="NikoshBAN" panose="02000000000000000000" pitchFamily="2" charset="0"/>
              </a:rPr>
              <a:t>অর্থ</a:t>
            </a:r>
            <a:r>
              <a:rPr lang="en-US" sz="4000" b="1" dirty="0">
                <a:solidFill>
                  <a:srgbClr val="7030A0"/>
                </a:solidFill>
                <a:latin typeface="NikoshBAN" panose="02000000000000000000" pitchFamily="2" charset="0"/>
                <a:cs typeface="NikoshBAN" panose="02000000000000000000" pitchFamily="2" charset="0"/>
              </a:rPr>
              <a:t> </a:t>
            </a:r>
            <a:r>
              <a:rPr lang="en-US" sz="4000" b="1" dirty="0" err="1">
                <a:solidFill>
                  <a:srgbClr val="7030A0"/>
                </a:solidFill>
                <a:latin typeface="NikoshBAN" panose="02000000000000000000" pitchFamily="2" charset="0"/>
                <a:cs typeface="NikoshBAN" panose="02000000000000000000" pitchFamily="2" charset="0"/>
              </a:rPr>
              <a:t>লিখ</a:t>
            </a:r>
            <a:r>
              <a:rPr lang="en-US" sz="4000" b="1" dirty="0">
                <a:solidFill>
                  <a:srgbClr val="7030A0"/>
                </a:solidFill>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26934318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0216" y="-600779"/>
            <a:ext cx="12918544" cy="7449958"/>
          </a:xfrm>
          <a:prstGeom prst="rect">
            <a:avLst/>
          </a:prstGeom>
        </p:spPr>
      </p:pic>
      <p:sp>
        <p:nvSpPr>
          <p:cNvPr id="4" name="Down Arrow Callout 3"/>
          <p:cNvSpPr/>
          <p:nvPr/>
        </p:nvSpPr>
        <p:spPr>
          <a:xfrm>
            <a:off x="4648200" y="1143000"/>
            <a:ext cx="2514600" cy="1219200"/>
          </a:xfrm>
          <a:prstGeom prst="downArrowCallou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r>
              <a:rPr lang="en-US" sz="6000" b="1" dirty="0" err="1">
                <a:latin typeface="NikoshBAN" panose="02000000000000000000" pitchFamily="2" charset="0"/>
                <a:cs typeface="NikoshBAN" panose="02000000000000000000" pitchFamily="2" charset="0"/>
              </a:rPr>
              <a:t>শিখনফল</a:t>
            </a:r>
            <a:endParaRPr lang="en-US" sz="6000" b="1" dirty="0">
              <a:latin typeface="NikoshBAN" panose="02000000000000000000" pitchFamily="2" charset="0"/>
              <a:cs typeface="NikoshBAN" panose="02000000000000000000" pitchFamily="2" charset="0"/>
            </a:endParaRPr>
          </a:p>
        </p:txBody>
      </p:sp>
      <p:sp>
        <p:nvSpPr>
          <p:cNvPr id="5" name="TextBox 4"/>
          <p:cNvSpPr txBox="1"/>
          <p:nvPr/>
        </p:nvSpPr>
        <p:spPr>
          <a:xfrm>
            <a:off x="1676400" y="3124200"/>
            <a:ext cx="8915400" cy="1569660"/>
          </a:xfrm>
          <a:prstGeom prst="rect">
            <a:avLst/>
          </a:prstGeom>
          <a:effectLst>
            <a:glow rad="101600">
              <a:schemeClr val="accent2">
                <a:satMod val="175000"/>
                <a:alpha val="40000"/>
              </a:schemeClr>
            </a:glow>
          </a:effectLst>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3200" dirty="0">
                <a:latin typeface="NikoshBAN" panose="02000000000000000000" pitchFamily="2" charset="0"/>
                <a:cs typeface="NikoshBAN" panose="02000000000000000000" pitchFamily="2" charset="0"/>
              </a:rPr>
              <a:t>১/ </a:t>
            </a:r>
            <a:r>
              <a:rPr lang="en-US" sz="3200" dirty="0" err="1">
                <a:latin typeface="NikoshBAN" panose="02000000000000000000" pitchFamily="2" charset="0"/>
                <a:cs typeface="NikoshBAN" panose="02000000000000000000" pitchFamily="2" charset="0"/>
              </a:rPr>
              <a:t>কৌতুক</a:t>
            </a:r>
            <a:r>
              <a:rPr lang="en-US" sz="3200" dirty="0">
                <a:latin typeface="NikoshBAN" panose="02000000000000000000" pitchFamily="2" charset="0"/>
                <a:cs typeface="NikoshBAN" panose="02000000000000000000" pitchFamily="2" charset="0"/>
              </a:rPr>
              <a:t> ও </a:t>
            </a:r>
            <a:r>
              <a:rPr lang="en-US" sz="3200" dirty="0" err="1">
                <a:latin typeface="NikoshBAN" panose="02000000000000000000" pitchFamily="2" charset="0"/>
                <a:cs typeface="NikoshBAN" panose="02000000000000000000" pitchFamily="2" charset="0"/>
              </a:rPr>
              <a:t>রসিকতা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২/ </a:t>
            </a:r>
            <a:r>
              <a:rPr lang="en-US" sz="3200" dirty="0" err="1">
                <a:latin typeface="NikoshBAN" panose="02000000000000000000" pitchFamily="2" charset="0"/>
                <a:cs typeface="NikoshBAN" panose="02000000000000000000" pitchFamily="2" charset="0"/>
              </a:rPr>
              <a:t>একজন</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মানুষের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ব্যবহার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রকম</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হওয়া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চাই</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বলতে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পারবে</a:t>
            </a:r>
            <a:r>
              <a:rPr lang="en-US" sz="3200" dirty="0">
                <a:latin typeface="NikoshBAN" panose="02000000000000000000" pitchFamily="2" charset="0"/>
                <a:cs typeface="NikoshBAN" panose="02000000000000000000" pitchFamily="2" charset="0"/>
              </a:rPr>
              <a:t>।</a:t>
            </a:r>
          </a:p>
          <a:p>
            <a:r>
              <a:rPr lang="en-US" sz="3200" dirty="0">
                <a:latin typeface="NikoshBAN" panose="02000000000000000000" pitchFamily="2" charset="0"/>
                <a:cs typeface="NikoshBAN" panose="02000000000000000000" pitchFamily="2" charset="0"/>
              </a:rPr>
              <a:t>৩/ </a:t>
            </a:r>
            <a:r>
              <a:rPr lang="en-US" sz="3200" dirty="0" err="1">
                <a:latin typeface="NikoshBAN" panose="02000000000000000000" pitchFamily="2" charset="0"/>
                <a:cs typeface="NikoshBAN" panose="02000000000000000000" pitchFamily="2" charset="0"/>
              </a:rPr>
              <a:t>অনার্থক</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রশিকতা</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করলে</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ব্যক্তিত্বে</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নষ্ট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হয়</a:t>
            </a:r>
            <a:r>
              <a:rPr lang="en-US" sz="3200"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0019705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828" y="-116132"/>
            <a:ext cx="12193057" cy="7090263"/>
          </a:xfrm>
          <a:prstGeom prst="rect">
            <a:avLst/>
          </a:prstGeom>
          <a:solidFill>
            <a:schemeClr val="accent2"/>
          </a:solidFill>
          <a:effectLst>
            <a:glow rad="101600">
              <a:schemeClr val="accent5">
                <a:satMod val="175000"/>
                <a:alpha val="40000"/>
              </a:schemeClr>
            </a:glow>
          </a:effectLst>
        </p:spPr>
        <p:style>
          <a:lnRef idx="2">
            <a:schemeClr val="accent2"/>
          </a:lnRef>
          <a:fillRef idx="1">
            <a:schemeClr val="lt1"/>
          </a:fillRef>
          <a:effectRef idx="0">
            <a:schemeClr val="accent2"/>
          </a:effectRef>
          <a:fontRef idx="minor">
            <a:schemeClr val="dk1"/>
          </a:fontRef>
        </p:style>
      </p:pic>
      <p:sp>
        <p:nvSpPr>
          <p:cNvPr id="3" name="Up Arrow 2"/>
          <p:cNvSpPr/>
          <p:nvPr/>
        </p:nvSpPr>
        <p:spPr>
          <a:xfrm>
            <a:off x="1215458" y="152400"/>
            <a:ext cx="9829800" cy="2641303"/>
          </a:xfrm>
          <a:prstGeom prst="upArrow">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8000" dirty="0" err="1">
                <a:latin typeface="NikoshBAN" panose="02000000000000000000" pitchFamily="2" charset="0"/>
                <a:cs typeface="NikoshBAN" panose="02000000000000000000" pitchFamily="2" charset="0"/>
              </a:rPr>
              <a:t>বাড়ির</a:t>
            </a:r>
            <a:r>
              <a:rPr lang="en-US" sz="8000" dirty="0">
                <a:latin typeface="NikoshBAN" panose="02000000000000000000" pitchFamily="2" charset="0"/>
                <a:cs typeface="NikoshBAN" panose="02000000000000000000" pitchFamily="2" charset="0"/>
              </a:rPr>
              <a:t> </a:t>
            </a:r>
            <a:r>
              <a:rPr lang="en-US" sz="8000" dirty="0" err="1">
                <a:latin typeface="NikoshBAN" panose="02000000000000000000" pitchFamily="2" charset="0"/>
                <a:cs typeface="NikoshBAN" panose="02000000000000000000" pitchFamily="2" charset="0"/>
              </a:rPr>
              <a:t>কাজ</a:t>
            </a:r>
            <a:r>
              <a:rPr lang="en-US" sz="8000" dirty="0">
                <a:latin typeface="NikoshBAN" panose="02000000000000000000" pitchFamily="2" charset="0"/>
                <a:cs typeface="NikoshBAN" panose="02000000000000000000" pitchFamily="2" charset="0"/>
              </a:rPr>
              <a:t> </a:t>
            </a:r>
          </a:p>
        </p:txBody>
      </p:sp>
      <p:sp>
        <p:nvSpPr>
          <p:cNvPr id="5" name="Flowchart: Predefined Process 4"/>
          <p:cNvSpPr/>
          <p:nvPr/>
        </p:nvSpPr>
        <p:spPr>
          <a:xfrm>
            <a:off x="3027078" y="2793703"/>
            <a:ext cx="6206558" cy="3352800"/>
          </a:xfrm>
          <a:prstGeom prst="flowChartPredefinedProcess">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ধরনের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কৌতুক</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রশিকতা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জায়েয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এবং</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কোন</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ধরনের</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রশিকতা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জায়েয</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নয়</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তা</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লিখে</a:t>
            </a:r>
            <a:r>
              <a:rPr lang="en-US" sz="3600" b="1" dirty="0">
                <a:latin typeface="NikoshBAN" panose="02000000000000000000" pitchFamily="2" charset="0"/>
                <a:cs typeface="NikoshBAN" panose="02000000000000000000" pitchFamily="2" charset="0"/>
              </a:rPr>
              <a:t> </a:t>
            </a:r>
            <a:r>
              <a:rPr lang="en-US" sz="3600" b="1" dirty="0" err="1">
                <a:latin typeface="NikoshBAN" panose="02000000000000000000" pitchFamily="2" charset="0"/>
                <a:cs typeface="NikoshBAN" panose="02000000000000000000" pitchFamily="2" charset="0"/>
              </a:rPr>
              <a:t>আনবে</a:t>
            </a:r>
            <a:r>
              <a:rPr lang="en-US" sz="36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967673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505200" y="5105400"/>
            <a:ext cx="5785558" cy="1015663"/>
          </a:xfrm>
          <a:prstGeom prst="rect">
            <a:avLst/>
          </a:prstGeom>
        </p:spPr>
        <p:style>
          <a:lnRef idx="1">
            <a:schemeClr val="accent6"/>
          </a:lnRef>
          <a:fillRef idx="2">
            <a:schemeClr val="accent6"/>
          </a:fillRef>
          <a:effectRef idx="1">
            <a:schemeClr val="accent6"/>
          </a:effectRef>
          <a:fontRef idx="minor">
            <a:schemeClr val="dk1"/>
          </a:fontRef>
        </p:style>
        <p:txBody>
          <a:bodyPr wrap="none">
            <a:spAutoFit/>
          </a:bodyPr>
          <a:lstStyle/>
          <a:p>
            <a:r>
              <a:rPr lang="ar-AE" sz="6000" b="1" dirty="0">
                <a:latin typeface="Arial" panose="020B0604020202020204" pitchFamily="34" charset="0"/>
                <a:cs typeface="Arial" panose="020B0604020202020204" pitchFamily="34" charset="0"/>
              </a:rPr>
              <a:t>مع السلام۔</a:t>
            </a:r>
            <a:r>
              <a:rPr lang="en-US" sz="6000" b="1" dirty="0">
                <a:latin typeface="Arial" panose="020B0604020202020204" pitchFamily="34" charset="0"/>
                <a:cs typeface="Arial" panose="020B0604020202020204" pitchFamily="34" charset="0"/>
              </a:rPr>
              <a:t> </a:t>
            </a:r>
            <a:r>
              <a:rPr lang="ar-AE" sz="6000" b="1" dirty="0">
                <a:latin typeface="Arial" panose="020B0604020202020204" pitchFamily="34" charset="0"/>
                <a:cs typeface="Arial" panose="020B0604020202020204" pitchFamily="34" charset="0"/>
              </a:rPr>
              <a:t>فی امان الله</a:t>
            </a:r>
            <a:endParaRPr lang="en-US" sz="6000" b="1"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 y="-381000"/>
            <a:ext cx="12924640" cy="7449958"/>
          </a:xfrm>
          <a:prstGeom prst="rect">
            <a:avLst/>
          </a:prstGeom>
        </p:spPr>
      </p:pic>
      <p:pic>
        <p:nvPicPr>
          <p:cNvPr id="5" name="Picture 4"/>
          <p:cNvPicPr>
            <a:picLocks noChangeAspect="1"/>
          </p:cNvPicPr>
          <p:nvPr/>
        </p:nvPicPr>
        <p:blipFill>
          <a:blip r:embed="rId3"/>
          <a:stretch>
            <a:fillRect/>
          </a:stretch>
        </p:blipFill>
        <p:spPr>
          <a:xfrm>
            <a:off x="2447223" y="685547"/>
            <a:ext cx="6705600" cy="426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Horizontal Scroll 7"/>
          <p:cNvSpPr/>
          <p:nvPr/>
        </p:nvSpPr>
        <p:spPr>
          <a:xfrm>
            <a:off x="2447223" y="5003631"/>
            <a:ext cx="6858000" cy="1219200"/>
          </a:xfrm>
          <a:prstGeom prst="horizontalScroll">
            <a:avLst/>
          </a:prstGeom>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r>
              <a:rPr lang="ar-AE" sz="6000" b="1" dirty="0">
                <a:latin typeface="Arial" panose="020B0604020202020204" pitchFamily="34" charset="0"/>
                <a:cs typeface="Arial" panose="020B0604020202020204" pitchFamily="34" charset="0"/>
              </a:rPr>
              <a:t>مع السلام  فی امان الله</a:t>
            </a:r>
            <a:endParaRPr lang="en-US" sz="6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87747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762000" y="1786689"/>
            <a:ext cx="5557954" cy="4537911"/>
          </a:xfrm>
        </p:spPr>
        <p:style>
          <a:lnRef idx="2">
            <a:schemeClr val="dk1"/>
          </a:lnRef>
          <a:fillRef idx="1">
            <a:schemeClr val="lt1"/>
          </a:fillRef>
          <a:effectRef idx="0">
            <a:schemeClr val="dk1"/>
          </a:effectRef>
          <a:fontRef idx="minor">
            <a:schemeClr val="dk1"/>
          </a:fontRef>
        </p:style>
        <p:txBody>
          <a:bodyPr>
            <a:normAutofit/>
          </a:bodyPr>
          <a:lstStyle/>
          <a:p>
            <a:pPr marL="0" indent="0">
              <a:buNone/>
            </a:pPr>
            <a:r>
              <a:rPr lang="en-US" sz="4000" b="1" dirty="0" err="1">
                <a:solidFill>
                  <a:srgbClr val="002060"/>
                </a:solidFill>
                <a:latin typeface="NikoshBAN" panose="02000000000000000000" pitchFamily="2" charset="0"/>
                <a:cs typeface="NikoshBAN" panose="02000000000000000000" pitchFamily="2" charset="0"/>
              </a:rPr>
              <a:t>আবুল</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আসাদ</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মোহাম্মদ</a:t>
            </a:r>
            <a:r>
              <a:rPr lang="en-US" sz="4000" b="1" dirty="0">
                <a:solidFill>
                  <a:srgbClr val="002060"/>
                </a:solidFill>
                <a:latin typeface="NikoshBAN" panose="02000000000000000000" pitchFamily="2" charset="0"/>
                <a:cs typeface="NikoshBAN" panose="02000000000000000000" pitchFamily="2" charset="0"/>
              </a:rPr>
              <a:t> </a:t>
            </a:r>
            <a:r>
              <a:rPr lang="en-US" sz="4000" b="1" dirty="0" err="1">
                <a:solidFill>
                  <a:srgbClr val="002060"/>
                </a:solidFill>
                <a:latin typeface="NikoshBAN" panose="02000000000000000000" pitchFamily="2" charset="0"/>
                <a:cs typeface="NikoshBAN" panose="02000000000000000000" pitchFamily="2" charset="0"/>
              </a:rPr>
              <a:t>জোবাইর</a:t>
            </a:r>
            <a:endParaRPr lang="en-US" sz="4000" b="1" dirty="0">
              <a:solidFill>
                <a:srgbClr val="002060"/>
              </a:solidFill>
              <a:latin typeface="NikoshBAN" panose="02000000000000000000" pitchFamily="2" charset="0"/>
              <a:cs typeface="NikoshBAN" panose="02000000000000000000" pitchFamily="2" charset="0"/>
            </a:endParaRPr>
          </a:p>
          <a:p>
            <a:pPr marL="0" indent="0">
              <a:buNone/>
            </a:pPr>
            <a:r>
              <a:rPr lang="en-US" sz="2800" b="1" dirty="0" err="1">
                <a:solidFill>
                  <a:srgbClr val="002060"/>
                </a:solidFill>
                <a:latin typeface="NikoshBAN" panose="02000000000000000000" pitchFamily="2" charset="0"/>
                <a:cs typeface="NikoshBAN" panose="02000000000000000000" pitchFamily="2" charset="0"/>
              </a:rPr>
              <a:t>সিনিয়র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আরবি</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প্রভাষক</a:t>
            </a:r>
            <a:endParaRPr lang="en-US" sz="2800" b="1" dirty="0">
              <a:solidFill>
                <a:srgbClr val="002060"/>
              </a:solidFill>
              <a:latin typeface="NikoshBAN" panose="02000000000000000000" pitchFamily="2" charset="0"/>
              <a:cs typeface="NikoshBAN" panose="02000000000000000000" pitchFamily="2" charset="0"/>
            </a:endParaRPr>
          </a:p>
          <a:p>
            <a:pPr marL="0" indent="0">
              <a:buNone/>
            </a:pPr>
            <a:r>
              <a:rPr lang="en-US" sz="2800" b="1" dirty="0" err="1">
                <a:solidFill>
                  <a:srgbClr val="002060"/>
                </a:solidFill>
                <a:latin typeface="NikoshBAN" panose="02000000000000000000" pitchFamily="2" charset="0"/>
                <a:cs typeface="NikoshBAN" panose="02000000000000000000" pitchFamily="2" charset="0"/>
              </a:rPr>
              <a:t>জামেয়া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আহমদিয়া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সুন্নিয়া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আলিয়া</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মাদ্রাসা</a:t>
            </a:r>
            <a:endParaRPr lang="en-US" sz="2800" b="1" dirty="0">
              <a:solidFill>
                <a:srgbClr val="002060"/>
              </a:solidFill>
              <a:latin typeface="NikoshBAN" panose="02000000000000000000" pitchFamily="2" charset="0"/>
              <a:cs typeface="NikoshBAN" panose="02000000000000000000" pitchFamily="2" charset="0"/>
            </a:endParaRPr>
          </a:p>
          <a:p>
            <a:pPr marL="0" indent="0">
              <a:buNone/>
            </a:pPr>
            <a:r>
              <a:rPr lang="en-US" sz="2800" b="1" dirty="0" err="1">
                <a:solidFill>
                  <a:srgbClr val="002060"/>
                </a:solidFill>
                <a:latin typeface="NikoshBAN" panose="02000000000000000000" pitchFamily="2" charset="0"/>
                <a:cs typeface="NikoshBAN" panose="02000000000000000000" pitchFamily="2" charset="0"/>
              </a:rPr>
              <a:t>ষোলশহর</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চট্রগ্রাম</a:t>
            </a:r>
            <a:endParaRPr lang="en-US" sz="2800" b="1" dirty="0">
              <a:solidFill>
                <a:srgbClr val="002060"/>
              </a:solidFill>
              <a:latin typeface="NikoshBAN" panose="02000000000000000000" pitchFamily="2" charset="0"/>
              <a:cs typeface="NikoshBAN" panose="02000000000000000000" pitchFamily="2" charset="0"/>
            </a:endParaRPr>
          </a:p>
          <a:p>
            <a:pPr marL="0" indent="0">
              <a:buNone/>
            </a:pPr>
            <a:r>
              <a:rPr lang="en-US" sz="2800" b="1" dirty="0" err="1">
                <a:solidFill>
                  <a:srgbClr val="002060"/>
                </a:solidFill>
                <a:latin typeface="NikoshBAN" panose="02000000000000000000" pitchFamily="2" charset="0"/>
                <a:cs typeface="NikoshBAN" panose="02000000000000000000" pitchFamily="2" charset="0"/>
              </a:rPr>
              <a:t>মোবাইল</a:t>
            </a:r>
            <a:r>
              <a:rPr lang="en-US" sz="2800" b="1" dirty="0">
                <a:solidFill>
                  <a:srgbClr val="002060"/>
                </a:solidFill>
                <a:latin typeface="NikoshBAN" panose="02000000000000000000" pitchFamily="2" charset="0"/>
                <a:cs typeface="NikoshBAN" panose="02000000000000000000" pitchFamily="2" charset="0"/>
              </a:rPr>
              <a:t> </a:t>
            </a:r>
            <a:r>
              <a:rPr lang="en-US" sz="2800" b="1" dirty="0" err="1">
                <a:solidFill>
                  <a:srgbClr val="002060"/>
                </a:solidFill>
                <a:latin typeface="NikoshBAN" panose="02000000000000000000" pitchFamily="2" charset="0"/>
                <a:cs typeface="NikoshBAN" panose="02000000000000000000" pitchFamily="2" charset="0"/>
              </a:rPr>
              <a:t>নং</a:t>
            </a:r>
            <a:r>
              <a:rPr lang="en-US" sz="2800" b="1" dirty="0">
                <a:solidFill>
                  <a:srgbClr val="002060"/>
                </a:solidFill>
                <a:latin typeface="NikoshBAN" panose="02000000000000000000" pitchFamily="2" charset="0"/>
                <a:cs typeface="NikoshBAN" panose="02000000000000000000" pitchFamily="2" charset="0"/>
              </a:rPr>
              <a:t>- </a:t>
            </a:r>
          </a:p>
          <a:p>
            <a:pPr marL="0" indent="0">
              <a:buNone/>
            </a:pPr>
            <a:r>
              <a:rPr lang="en-US" sz="2800" b="1" dirty="0">
                <a:solidFill>
                  <a:srgbClr val="002060"/>
                </a:solidFill>
                <a:latin typeface="NikoshBAN" panose="02000000000000000000" pitchFamily="2" charset="0"/>
                <a:cs typeface="NikoshBAN" panose="02000000000000000000" pitchFamily="2" charset="0"/>
              </a:rPr>
              <a:t>01819035484</a:t>
            </a:r>
            <a:endParaRPr lang="bn-BD" sz="2800" b="1" dirty="0">
              <a:solidFill>
                <a:srgbClr val="002060"/>
              </a:solidFill>
              <a:latin typeface="NikoshBAN" panose="02000000000000000000" pitchFamily="2" charset="0"/>
              <a:cs typeface="NikoshBAN" panose="02000000000000000000" pitchFamily="2" charset="0"/>
            </a:endParaRPr>
          </a:p>
        </p:txBody>
      </p:sp>
      <p:sp>
        <p:nvSpPr>
          <p:cNvPr id="2" name="Oval 1"/>
          <p:cNvSpPr/>
          <p:nvPr/>
        </p:nvSpPr>
        <p:spPr>
          <a:xfrm>
            <a:off x="3200400" y="308333"/>
            <a:ext cx="6096000" cy="870679"/>
          </a:xfrm>
          <a:prstGeom prst="ellipse">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bn-BD" sz="4000" b="1" dirty="0">
                <a:solidFill>
                  <a:srgbClr val="7030A0"/>
                </a:solidFill>
              </a:rPr>
              <a:t>শিক্ষক পরিচিতি</a:t>
            </a:r>
            <a:endParaRPr lang="en-US" sz="4000" b="1" dirty="0">
              <a:solidFill>
                <a:srgbClr val="7030A0"/>
              </a:solidFill>
            </a:endParaRPr>
          </a:p>
        </p:txBody>
      </p:sp>
      <p:sp>
        <p:nvSpPr>
          <p:cNvPr id="5" name="Content Placeholder 2"/>
          <p:cNvSpPr txBox="1">
            <a:spLocks/>
          </p:cNvSpPr>
          <p:nvPr/>
        </p:nvSpPr>
        <p:spPr bwMode="auto">
          <a:xfrm>
            <a:off x="7696200" y="1790700"/>
            <a:ext cx="2667000" cy="3429000"/>
          </a:xfrm>
          <a:prstGeom prst="rect">
            <a:avLst/>
          </a:prstGeom>
          <a:noFill/>
          <a:ln w="9525">
            <a:noFill/>
            <a:miter lim="800000"/>
            <a:headEnd/>
            <a:tailEnd/>
          </a:ln>
          <a:effectLst/>
        </p:spPr>
        <p:txBody>
          <a:bodyPr/>
          <a:lstStyle/>
          <a:p>
            <a:pPr marL="342900" indent="-342900">
              <a:spcBef>
                <a:spcPct val="20000"/>
              </a:spcBef>
              <a:buFontTx/>
              <a:buChar char="•"/>
              <a:defRPr/>
            </a:pPr>
            <a:endParaRPr lang="bn-BD" sz="3200" kern="0" dirty="0">
              <a:latin typeface="NikoshBAN" pitchFamily="2" charset="0"/>
              <a:cs typeface="NikoshBAN" pitchFamily="2" charset="0"/>
            </a:endParaRPr>
          </a:p>
        </p:txBody>
      </p:sp>
      <p:pic>
        <p:nvPicPr>
          <p:cNvPr id="3" name="Picture 2"/>
          <p:cNvPicPr>
            <a:picLocks noChangeAspect="1"/>
          </p:cNvPicPr>
          <p:nvPr/>
        </p:nvPicPr>
        <p:blipFill>
          <a:blip r:embed="rId2"/>
          <a:stretch>
            <a:fillRect/>
          </a:stretch>
        </p:blipFill>
        <p:spPr>
          <a:xfrm>
            <a:off x="0" y="0"/>
            <a:ext cx="12268200" cy="6803726"/>
          </a:xfrm>
          <a:prstGeom prst="rect">
            <a:avLst/>
          </a:prstGeom>
          <a:noFill/>
          <a:ln cap="rnd">
            <a:solidFill>
              <a:schemeClr val="accent1"/>
            </a:solidFill>
            <a:bevel/>
          </a:ln>
          <a:effectLst>
            <a:outerShdw blurRad="292100" dir="16800000" algn="tr" rotWithShape="0">
              <a:schemeClr val="accent2">
                <a:lumMod val="75000"/>
                <a:alpha val="40000"/>
              </a:schemeClr>
            </a:outerShdw>
          </a:effectLst>
        </p:spPr>
      </p:pic>
      <p:pic>
        <p:nvPicPr>
          <p:cNvPr id="7" name="Picture 6">
            <a:extLst>
              <a:ext uri="{FF2B5EF4-FFF2-40B4-BE49-F238E27FC236}">
                <a16:creationId xmlns:a16="http://schemas.microsoft.com/office/drawing/2014/main" id="{08CEC206-10AF-4395-B00F-E0067EB8171E}"/>
              </a:ext>
            </a:extLst>
          </p:cNvPr>
          <p:cNvPicPr>
            <a:picLocks noChangeAspect="1"/>
          </p:cNvPicPr>
          <p:nvPr/>
        </p:nvPicPr>
        <p:blipFill>
          <a:blip r:embed="rId3"/>
          <a:stretch>
            <a:fillRect/>
          </a:stretch>
        </p:blipFill>
        <p:spPr>
          <a:xfrm>
            <a:off x="7543800" y="1996961"/>
            <a:ext cx="3696918" cy="411736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672343992"/>
      </p:ext>
    </p:extLst>
  </p:cSld>
  <p:clrMapOvr>
    <a:masterClrMapping/>
  </p:clrMapOvr>
  <mc:AlternateContent xmlns:mc="http://schemas.openxmlformats.org/markup-compatibility/2006" xmlns:p14="http://schemas.microsoft.com/office/powerpoint/2010/main">
    <mc:Choice Requires="p14">
      <p:transition spd="slow" p14:dur="2000" advTm="2000">
        <p14:ferris dir="l"/>
      </p:transition>
    </mc:Choice>
    <mc:Fallback xmlns="">
      <p:transition spd="slow" advTm="2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074">
                                            <p:bg/>
                                          </p:spTgt>
                                        </p:tgtEl>
                                        <p:attrNameLst>
                                          <p:attrName>style.visibility</p:attrName>
                                        </p:attrNameLst>
                                      </p:cBhvr>
                                      <p:to>
                                        <p:strVal val="visible"/>
                                      </p:to>
                                    </p:set>
                                    <p:animEffect transition="in" filter="fade">
                                      <p:cBhvr>
                                        <p:cTn id="12" dur="1000"/>
                                        <p:tgtEl>
                                          <p:spTgt spid="3074">
                                            <p:bg/>
                                          </p:spTgt>
                                        </p:tgtEl>
                                      </p:cBhvr>
                                    </p:animEffect>
                                    <p:anim calcmode="lin" valueType="num">
                                      <p:cBhvr>
                                        <p:cTn id="13" dur="1000" fill="hold"/>
                                        <p:tgtEl>
                                          <p:spTgt spid="3074">
                                            <p:bg/>
                                          </p:spTgt>
                                        </p:tgtEl>
                                        <p:attrNameLst>
                                          <p:attrName>ppt_x</p:attrName>
                                        </p:attrNameLst>
                                      </p:cBhvr>
                                      <p:tavLst>
                                        <p:tav tm="0">
                                          <p:val>
                                            <p:strVal val="#ppt_x"/>
                                          </p:val>
                                        </p:tav>
                                        <p:tav tm="100000">
                                          <p:val>
                                            <p:strVal val="#ppt_x"/>
                                          </p:val>
                                        </p:tav>
                                      </p:tavLst>
                                    </p:anim>
                                    <p:anim calcmode="lin" valueType="num">
                                      <p:cBhvr>
                                        <p:cTn id="14" dur="1000" fill="hold"/>
                                        <p:tgtEl>
                                          <p:spTgt spid="3074">
                                            <p:bg/>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074">
                                            <p:txEl>
                                              <p:pRg st="0" end="0"/>
                                            </p:txEl>
                                          </p:spTgt>
                                        </p:tgtEl>
                                        <p:attrNameLst>
                                          <p:attrName>style.visibility</p:attrName>
                                        </p:attrNameLst>
                                      </p:cBhvr>
                                      <p:to>
                                        <p:strVal val="visible"/>
                                      </p:to>
                                    </p:set>
                                    <p:animEffect transition="in" filter="fade">
                                      <p:cBhvr>
                                        <p:cTn id="19" dur="1000"/>
                                        <p:tgtEl>
                                          <p:spTgt spid="3074">
                                            <p:txEl>
                                              <p:pRg st="0" end="0"/>
                                            </p:txEl>
                                          </p:spTgt>
                                        </p:tgtEl>
                                      </p:cBhvr>
                                    </p:animEffect>
                                    <p:anim calcmode="lin" valueType="num">
                                      <p:cBhvr>
                                        <p:cTn id="20" dur="1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07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074">
                                            <p:txEl>
                                              <p:pRg st="1" end="1"/>
                                            </p:txEl>
                                          </p:spTgt>
                                        </p:tgtEl>
                                        <p:attrNameLst>
                                          <p:attrName>style.visibility</p:attrName>
                                        </p:attrNameLst>
                                      </p:cBhvr>
                                      <p:to>
                                        <p:strVal val="visible"/>
                                      </p:to>
                                    </p:set>
                                    <p:animEffect transition="in" filter="fade">
                                      <p:cBhvr>
                                        <p:cTn id="26" dur="1000"/>
                                        <p:tgtEl>
                                          <p:spTgt spid="3074">
                                            <p:txEl>
                                              <p:pRg st="1" end="1"/>
                                            </p:txEl>
                                          </p:spTgt>
                                        </p:tgtEl>
                                      </p:cBhvr>
                                    </p:animEffect>
                                    <p:anim calcmode="lin" valueType="num">
                                      <p:cBhvr>
                                        <p:cTn id="27" dur="1000" fill="hold"/>
                                        <p:tgtEl>
                                          <p:spTgt spid="3074">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07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074">
                                            <p:txEl>
                                              <p:pRg st="2" end="2"/>
                                            </p:txEl>
                                          </p:spTgt>
                                        </p:tgtEl>
                                        <p:attrNameLst>
                                          <p:attrName>style.visibility</p:attrName>
                                        </p:attrNameLst>
                                      </p:cBhvr>
                                      <p:to>
                                        <p:strVal val="visible"/>
                                      </p:to>
                                    </p:set>
                                    <p:animEffect transition="in" filter="fade">
                                      <p:cBhvr>
                                        <p:cTn id="33" dur="1000"/>
                                        <p:tgtEl>
                                          <p:spTgt spid="3074">
                                            <p:txEl>
                                              <p:pRg st="2" end="2"/>
                                            </p:txEl>
                                          </p:spTgt>
                                        </p:tgtEl>
                                      </p:cBhvr>
                                    </p:animEffect>
                                    <p:anim calcmode="lin" valueType="num">
                                      <p:cBhvr>
                                        <p:cTn id="34" dur="1000" fill="hold"/>
                                        <p:tgtEl>
                                          <p:spTgt spid="3074">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307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074">
                                            <p:txEl>
                                              <p:pRg st="3" end="3"/>
                                            </p:txEl>
                                          </p:spTgt>
                                        </p:tgtEl>
                                        <p:attrNameLst>
                                          <p:attrName>style.visibility</p:attrName>
                                        </p:attrNameLst>
                                      </p:cBhvr>
                                      <p:to>
                                        <p:strVal val="visible"/>
                                      </p:to>
                                    </p:set>
                                    <p:animEffect transition="in" filter="fade">
                                      <p:cBhvr>
                                        <p:cTn id="40" dur="1000"/>
                                        <p:tgtEl>
                                          <p:spTgt spid="3074">
                                            <p:txEl>
                                              <p:pRg st="3" end="3"/>
                                            </p:txEl>
                                          </p:spTgt>
                                        </p:tgtEl>
                                      </p:cBhvr>
                                    </p:animEffect>
                                    <p:anim calcmode="lin" valueType="num">
                                      <p:cBhvr>
                                        <p:cTn id="41" dur="1000" fill="hold"/>
                                        <p:tgtEl>
                                          <p:spTgt spid="3074">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307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074">
                                            <p:txEl>
                                              <p:pRg st="4" end="4"/>
                                            </p:txEl>
                                          </p:spTgt>
                                        </p:tgtEl>
                                        <p:attrNameLst>
                                          <p:attrName>style.visibility</p:attrName>
                                        </p:attrNameLst>
                                      </p:cBhvr>
                                      <p:to>
                                        <p:strVal val="visible"/>
                                      </p:to>
                                    </p:set>
                                    <p:animEffect transition="in" filter="fade">
                                      <p:cBhvr>
                                        <p:cTn id="47" dur="1000"/>
                                        <p:tgtEl>
                                          <p:spTgt spid="3074">
                                            <p:txEl>
                                              <p:pRg st="4" end="4"/>
                                            </p:txEl>
                                          </p:spTgt>
                                        </p:tgtEl>
                                      </p:cBhvr>
                                    </p:animEffect>
                                    <p:anim calcmode="lin" valueType="num">
                                      <p:cBhvr>
                                        <p:cTn id="48" dur="1000" fill="hold"/>
                                        <p:tgtEl>
                                          <p:spTgt spid="3074">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307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074">
                                            <p:txEl>
                                              <p:pRg st="5" end="5"/>
                                            </p:txEl>
                                          </p:spTgt>
                                        </p:tgtEl>
                                        <p:attrNameLst>
                                          <p:attrName>style.visibility</p:attrName>
                                        </p:attrNameLst>
                                      </p:cBhvr>
                                      <p:to>
                                        <p:strVal val="visible"/>
                                      </p:to>
                                    </p:set>
                                    <p:animEffect transition="in" filter="fade">
                                      <p:cBhvr>
                                        <p:cTn id="54" dur="1000"/>
                                        <p:tgtEl>
                                          <p:spTgt spid="3074">
                                            <p:txEl>
                                              <p:pRg st="5" end="5"/>
                                            </p:txEl>
                                          </p:spTgt>
                                        </p:tgtEl>
                                      </p:cBhvr>
                                    </p:animEffect>
                                    <p:anim calcmode="lin" valueType="num">
                                      <p:cBhvr>
                                        <p:cTn id="55" dur="1000" fill="hold"/>
                                        <p:tgtEl>
                                          <p:spTgt spid="3074">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307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42" presetClass="entr" presetSubtype="0" fill="hold" grpId="0" nodeType="clickEffect" nodePh="1">
                                  <p:stCondLst>
                                    <p:cond delay="0"/>
                                  </p:stCondLst>
                                  <p:endCondLst>
                                    <p:cond evt="begin" delay="0">
                                      <p:tn val="59"/>
                                    </p:cond>
                                  </p:endCondLst>
                                  <p:childTnLst>
                                    <p:set>
                                      <p:cBhvr>
                                        <p:cTn id="60" dur="1" fill="hold">
                                          <p:stCondLst>
                                            <p:cond delay="0"/>
                                          </p:stCondLst>
                                        </p:cTn>
                                        <p:tgtEl>
                                          <p:spTgt spid="5">
                                            <p:txEl>
                                              <p:pRg st="0" end="0"/>
                                            </p:txEl>
                                          </p:spTgt>
                                        </p:tgtEl>
                                        <p:attrNameLst>
                                          <p:attrName>style.visibility</p:attrName>
                                        </p:attrNameLst>
                                      </p:cBhvr>
                                      <p:to>
                                        <p:strVal val="visible"/>
                                      </p:to>
                                    </p:set>
                                    <p:animEffect transition="in" filter="fade">
                                      <p:cBhvr>
                                        <p:cTn id="61" dur="1000"/>
                                        <p:tgtEl>
                                          <p:spTgt spid="5">
                                            <p:txEl>
                                              <p:pRg st="0" end="0"/>
                                            </p:txEl>
                                          </p:spTgt>
                                        </p:tgtEl>
                                      </p:cBhvr>
                                    </p:animEffect>
                                    <p:anim calcmode="lin" valueType="num">
                                      <p:cBhvr>
                                        <p:cTn id="6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nimBg="1"/>
      <p:bldP spid="2" grpId="0" animBg="1"/>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80731" y="2209800"/>
            <a:ext cx="6515100" cy="440120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000" b="1" dirty="0" err="1">
                <a:latin typeface="NikoshBAN" panose="02000000000000000000" pitchFamily="2" charset="0"/>
                <a:cs typeface="NikoshBAN" panose="02000000000000000000" pitchFamily="2" charset="0"/>
              </a:rPr>
              <a:t>দাখিল</a:t>
            </a:r>
            <a:r>
              <a:rPr lang="en-US" sz="4000" b="1" dirty="0">
                <a:latin typeface="NikoshBAN" panose="02000000000000000000" pitchFamily="2" charset="0"/>
                <a:cs typeface="NikoshBAN" panose="02000000000000000000" pitchFamily="2" charset="0"/>
              </a:rPr>
              <a:t> ৯ম-১০ম </a:t>
            </a:r>
            <a:r>
              <a:rPr lang="en-US" sz="4000" b="1" dirty="0" err="1">
                <a:latin typeface="NikoshBAN" panose="02000000000000000000" pitchFamily="2" charset="0"/>
                <a:cs typeface="NikoshBAN" panose="02000000000000000000" pitchFamily="2" charset="0"/>
              </a:rPr>
              <a:t>শ্রেণি</a:t>
            </a:r>
            <a:r>
              <a:rPr lang="en-US" sz="4000" b="1" dirty="0">
                <a:latin typeface="NikoshBAN" panose="02000000000000000000" pitchFamily="2" charset="0"/>
                <a:cs typeface="NikoshBAN" panose="02000000000000000000" pitchFamily="2" charset="0"/>
              </a:rPr>
              <a:t>  </a:t>
            </a:r>
          </a:p>
          <a:p>
            <a:r>
              <a:rPr lang="en-US" sz="4000" b="1" dirty="0" err="1">
                <a:latin typeface="NikoshBAN" panose="02000000000000000000" pitchFamily="2" charset="0"/>
                <a:cs typeface="NikoshBAN" panose="02000000000000000000" pitchFamily="2" charset="0"/>
              </a:rPr>
              <a:t>বিষয়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মিশকাতুল</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মাসাবিহ</a:t>
            </a:r>
            <a:r>
              <a:rPr lang="en-US" sz="4000" b="1" dirty="0">
                <a:latin typeface="NikoshBAN" panose="02000000000000000000" pitchFamily="2" charset="0"/>
                <a:cs typeface="NikoshBAN" panose="02000000000000000000" pitchFamily="2" charset="0"/>
              </a:rPr>
              <a:t>।</a:t>
            </a:r>
          </a:p>
          <a:p>
            <a:endParaRPr lang="en-US" sz="4000" b="1" dirty="0">
              <a:latin typeface="NikoshBAN" panose="02000000000000000000" pitchFamily="2" charset="0"/>
              <a:cs typeface="NikoshBAN" panose="02000000000000000000" pitchFamily="2" charset="0"/>
            </a:endParaRPr>
          </a:p>
          <a:p>
            <a:r>
              <a:rPr lang="en-US" sz="4000" b="1" dirty="0" err="1">
                <a:latin typeface="NikoshBAN" panose="02000000000000000000" pitchFamily="2" charset="0"/>
                <a:cs typeface="NikoshBAN" panose="02000000000000000000" pitchFamily="2" charset="0"/>
              </a:rPr>
              <a:t>আধ্যায়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কৌতুক</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সংক্রান্ত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অধ্যায়</a:t>
            </a:r>
            <a:r>
              <a:rPr lang="en-US" sz="4000" b="1" dirty="0">
                <a:latin typeface="NikoshBAN" panose="02000000000000000000" pitchFamily="2" charset="0"/>
                <a:cs typeface="NikoshBAN" panose="02000000000000000000" pitchFamily="2" charset="0"/>
              </a:rPr>
              <a:t> </a:t>
            </a:r>
          </a:p>
          <a:p>
            <a:r>
              <a:rPr lang="en-US" sz="4000" b="1" dirty="0">
                <a:latin typeface="NikoshBAN" panose="02000000000000000000" pitchFamily="2" charset="0"/>
                <a:cs typeface="NikoshBAN" panose="02000000000000000000" pitchFamily="2" charset="0"/>
              </a:rPr>
              <a:t>হাদিস </a:t>
            </a:r>
            <a:r>
              <a:rPr lang="en-US" sz="4000" b="1" dirty="0" err="1">
                <a:latin typeface="NikoshBAN" panose="02000000000000000000" pitchFamily="2" charset="0"/>
                <a:cs typeface="NikoshBAN" panose="02000000000000000000" pitchFamily="2" charset="0"/>
              </a:rPr>
              <a:t>নং</a:t>
            </a:r>
            <a:r>
              <a:rPr lang="en-US" sz="4000" b="1" dirty="0">
                <a:latin typeface="NikoshBAN" panose="02000000000000000000" pitchFamily="2" charset="0"/>
                <a:cs typeface="NikoshBAN" panose="02000000000000000000" pitchFamily="2" charset="0"/>
              </a:rPr>
              <a:t> ১৯৪,১৯৫</a:t>
            </a:r>
            <a:endParaRPr lang="en-US" sz="4000" b="1" dirty="0">
              <a:latin typeface="Arial" panose="020B0604020202020204" pitchFamily="34" charset="0"/>
              <a:cs typeface="Arial" panose="020B0604020202020204" pitchFamily="34" charset="0"/>
            </a:endParaRPr>
          </a:p>
          <a:p>
            <a:r>
              <a:rPr lang="en-US" sz="4000" b="1" dirty="0" err="1">
                <a:latin typeface="NikoshBAN" panose="02000000000000000000" pitchFamily="2" charset="0"/>
                <a:cs typeface="NikoshBAN" panose="02000000000000000000" pitchFamily="2" charset="0"/>
              </a:rPr>
              <a:t>সময়</a:t>
            </a:r>
            <a:r>
              <a:rPr lang="en-US" sz="4000" b="1" dirty="0">
                <a:latin typeface="NikoshBAN" panose="02000000000000000000" pitchFamily="2" charset="0"/>
                <a:cs typeface="NikoshBAN" panose="02000000000000000000" pitchFamily="2" charset="0"/>
              </a:rPr>
              <a:t>- ৪৫ </a:t>
            </a:r>
            <a:r>
              <a:rPr lang="en-US" sz="4000" b="1" dirty="0" err="1">
                <a:latin typeface="NikoshBAN" panose="02000000000000000000" pitchFamily="2" charset="0"/>
                <a:cs typeface="NikoshBAN" panose="02000000000000000000" pitchFamily="2" charset="0"/>
              </a:rPr>
              <a:t>মিনিট</a:t>
            </a:r>
            <a:r>
              <a:rPr lang="en-US" sz="4000" b="1" dirty="0">
                <a:latin typeface="NikoshBAN" panose="02000000000000000000" pitchFamily="2" charset="0"/>
                <a:cs typeface="NikoshBAN" panose="02000000000000000000" pitchFamily="2" charset="0"/>
              </a:rPr>
              <a:t> </a:t>
            </a:r>
          </a:p>
          <a:p>
            <a:r>
              <a:rPr lang="en-US" sz="4000" b="1" dirty="0" err="1">
                <a:latin typeface="NikoshBAN" panose="02000000000000000000" pitchFamily="2" charset="0"/>
                <a:cs typeface="NikoshBAN" panose="02000000000000000000" pitchFamily="2" charset="0"/>
              </a:rPr>
              <a:t>তারিখঃ</a:t>
            </a:r>
            <a:r>
              <a:rPr lang="en-US" sz="4000" b="1" dirty="0">
                <a:latin typeface="NikoshBAN" panose="02000000000000000000" pitchFamily="2" charset="0"/>
                <a:cs typeface="NikoshBAN" panose="02000000000000000000" pitchFamily="2" charset="0"/>
              </a:rPr>
              <a:t> ০০/০০/২০২০</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1000" y="2427617"/>
            <a:ext cx="3276600" cy="4172605"/>
          </a:xfrm>
          <a:prstGeom prst="rect">
            <a:avLst/>
          </a:prstGeom>
          <a:ln w="228600" cap="sq" cmpd="thickThin">
            <a:solidFill>
              <a:srgbClr val="000000"/>
            </a:solidFill>
            <a:prstDash val="solid"/>
            <a:miter lim="800000"/>
          </a:ln>
          <a:effectLst>
            <a:innerShdw blurRad="76200">
              <a:srgbClr val="000000"/>
            </a:innerShdw>
          </a:effectLst>
        </p:spPr>
      </p:pic>
      <p:pic>
        <p:nvPicPr>
          <p:cNvPr id="2" name="Picture 1"/>
          <p:cNvPicPr>
            <a:picLocks noChangeAspect="1"/>
          </p:cNvPicPr>
          <p:nvPr/>
        </p:nvPicPr>
        <p:blipFill>
          <a:blip r:embed="rId3"/>
          <a:stretch>
            <a:fillRect/>
          </a:stretch>
        </p:blipFill>
        <p:spPr>
          <a:xfrm>
            <a:off x="35668" y="0"/>
            <a:ext cx="12223539" cy="7187902"/>
          </a:xfrm>
          <a:prstGeom prst="rect">
            <a:avLst/>
          </a:prstGeom>
        </p:spPr>
      </p:pic>
      <p:sp>
        <p:nvSpPr>
          <p:cNvPr id="4" name="Down Arrow Callout 3"/>
          <p:cNvSpPr/>
          <p:nvPr/>
        </p:nvSpPr>
        <p:spPr>
          <a:xfrm>
            <a:off x="4238281" y="304800"/>
            <a:ext cx="3000719" cy="1409700"/>
          </a:xfrm>
          <a:prstGeom prst="downArrowCallout">
            <a:avLst/>
          </a:prstGeom>
          <a:solidFill>
            <a:schemeClr val="bg2">
              <a:lumMod val="9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4"/>
          </a:lnRef>
          <a:fillRef idx="1">
            <a:schemeClr val="lt1"/>
          </a:fillRef>
          <a:effectRef idx="0">
            <a:schemeClr val="accent4"/>
          </a:effectRef>
          <a:fontRef idx="minor">
            <a:schemeClr val="dk1"/>
          </a:fontRef>
        </p:style>
        <p:txBody>
          <a:bodyPr rtlCol="0" anchor="ctr"/>
          <a:lstStyle/>
          <a:p>
            <a:pPr algn="ctr"/>
            <a:r>
              <a:rPr lang="en-US" sz="5400" dirty="0" err="1">
                <a:latin typeface="NikoshBAN" panose="02000000000000000000" pitchFamily="2" charset="0"/>
                <a:cs typeface="NikoshBAN" panose="02000000000000000000" pitchFamily="2" charset="0"/>
              </a:rPr>
              <a:t>পাঠ</a:t>
            </a:r>
            <a:r>
              <a:rPr lang="en-US" sz="5400" dirty="0">
                <a:latin typeface="NikoshBAN" panose="02000000000000000000" pitchFamily="2" charset="0"/>
                <a:cs typeface="NikoshBAN" panose="02000000000000000000" pitchFamily="2" charset="0"/>
              </a:rPr>
              <a:t> </a:t>
            </a:r>
            <a:r>
              <a:rPr lang="en-US" sz="5400" dirty="0" err="1">
                <a:latin typeface="NikoshBAN" panose="02000000000000000000" pitchFamily="2" charset="0"/>
                <a:cs typeface="NikoshBAN" panose="02000000000000000000" pitchFamily="2" charset="0"/>
              </a:rPr>
              <a:t>পরিচিতি</a:t>
            </a:r>
            <a:r>
              <a:rPr lang="en-US" sz="5400" dirty="0">
                <a:latin typeface="NikoshBAN" panose="02000000000000000000" pitchFamily="2" charset="0"/>
                <a:cs typeface="NikoshBAN" panose="02000000000000000000" pitchFamily="2" charset="0"/>
              </a:rPr>
              <a:t> </a:t>
            </a:r>
          </a:p>
        </p:txBody>
      </p:sp>
      <p:sp>
        <p:nvSpPr>
          <p:cNvPr id="8" name="TextBox 7">
            <a:extLst>
              <a:ext uri="{FF2B5EF4-FFF2-40B4-BE49-F238E27FC236}">
                <a16:creationId xmlns:a16="http://schemas.microsoft.com/office/drawing/2014/main" id="{70CBF6DD-7C43-4F16-90FD-54C8CCC28E08}"/>
              </a:ext>
            </a:extLst>
          </p:cNvPr>
          <p:cNvSpPr txBox="1"/>
          <p:nvPr/>
        </p:nvSpPr>
        <p:spPr>
          <a:xfrm>
            <a:off x="1277234" y="3349099"/>
            <a:ext cx="1542166" cy="707886"/>
          </a:xfrm>
          <a:prstGeom prst="rect">
            <a:avLst/>
          </a:prstGeom>
          <a:noFill/>
        </p:spPr>
        <p:txBody>
          <a:bodyPr wrap="square">
            <a:spAutoFit/>
          </a:bodyPr>
          <a:lstStyle/>
          <a:p>
            <a:r>
              <a:rPr lang="ar-SA" sz="4000" b="1" dirty="0">
                <a:latin typeface="Adobe Arabic" panose="02040503050201020203" pitchFamily="18" charset="-78"/>
                <a:cs typeface="Adobe Arabic" panose="02040503050201020203" pitchFamily="18" charset="-78"/>
              </a:rPr>
              <a:t>باب المزاح</a:t>
            </a:r>
            <a:endParaRPr lang="en-US" sz="4000" b="1" dirty="0">
              <a:latin typeface="Adobe Arabic" panose="02040503050201020203" pitchFamily="18" charset="-78"/>
              <a:cs typeface="Adobe Arabic" panose="02040503050201020203" pitchFamily="18" charset="-78"/>
            </a:endParaRPr>
          </a:p>
        </p:txBody>
      </p:sp>
    </p:spTree>
    <p:extLst>
      <p:ext uri="{BB962C8B-B14F-4D97-AF65-F5344CB8AC3E}">
        <p14:creationId xmlns:p14="http://schemas.microsoft.com/office/powerpoint/2010/main" val="3837621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9028" y="-47217"/>
            <a:ext cx="12330056" cy="6857999"/>
          </a:xfrm>
          <a:prstGeom prst="rect">
            <a:avLst/>
          </a:prstGeom>
          <a:solidFill>
            <a:schemeClr val="accent2"/>
          </a:solidFill>
        </p:spPr>
      </p:pic>
      <p:sp>
        <p:nvSpPr>
          <p:cNvPr id="3" name="Horizontal Scroll 2"/>
          <p:cNvSpPr/>
          <p:nvPr/>
        </p:nvSpPr>
        <p:spPr>
          <a:xfrm>
            <a:off x="3352800" y="433592"/>
            <a:ext cx="5029200" cy="1447800"/>
          </a:xfrm>
          <a:prstGeom prst="horizontalScroll">
            <a:avLst/>
          </a:prstGeom>
          <a:effectLst>
            <a:glow rad="101600">
              <a:schemeClr val="accent5">
                <a:satMod val="175000"/>
                <a:alpha val="40000"/>
              </a:schemeClr>
            </a:glow>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dirty="0" err="1">
                <a:latin typeface="NikoshBAN" panose="02000000000000000000" pitchFamily="2" charset="0"/>
                <a:cs typeface="NikoshBAN" panose="02000000000000000000" pitchFamily="2" charset="0"/>
              </a:rPr>
              <a:t>পাঠ</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শেষে</a:t>
            </a:r>
            <a:r>
              <a:rPr lang="en-US" sz="6000" dirty="0">
                <a:latin typeface="NikoshBAN" panose="02000000000000000000" pitchFamily="2" charset="0"/>
                <a:cs typeface="NikoshBAN" panose="02000000000000000000" pitchFamily="2" charset="0"/>
              </a:rPr>
              <a:t> </a:t>
            </a:r>
            <a:r>
              <a:rPr lang="en-US" sz="6000" dirty="0" err="1">
                <a:latin typeface="NikoshBAN" panose="02000000000000000000" pitchFamily="2" charset="0"/>
                <a:cs typeface="NikoshBAN" panose="02000000000000000000" pitchFamily="2" charset="0"/>
              </a:rPr>
              <a:t>জানবে</a:t>
            </a:r>
            <a:r>
              <a:rPr lang="en-US" sz="6000" dirty="0">
                <a:latin typeface="NikoshBAN" panose="02000000000000000000" pitchFamily="2" charset="0"/>
                <a:cs typeface="NikoshBAN" panose="02000000000000000000" pitchFamily="2" charset="0"/>
              </a:rPr>
              <a:t> </a:t>
            </a:r>
          </a:p>
        </p:txBody>
      </p:sp>
      <p:sp>
        <p:nvSpPr>
          <p:cNvPr id="4" name="TextBox 3"/>
          <p:cNvSpPr txBox="1"/>
          <p:nvPr/>
        </p:nvSpPr>
        <p:spPr>
          <a:xfrm>
            <a:off x="1066800" y="2362200"/>
            <a:ext cx="9906000" cy="34778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400" dirty="0">
                <a:latin typeface="NikoshBAN" panose="02000000000000000000" pitchFamily="2" charset="0"/>
                <a:cs typeface="NikoshBAN" panose="02000000000000000000" pitchFamily="2" charset="0"/>
              </a:rPr>
              <a:t>১/ </a:t>
            </a:r>
            <a:r>
              <a:rPr lang="en-US" sz="4400" dirty="0" err="1">
                <a:latin typeface="NikoshBAN" panose="02000000000000000000" pitchFamily="2" charset="0"/>
                <a:cs typeface="NikoshBAN" panose="02000000000000000000" pitchFamily="2" charset="0"/>
              </a:rPr>
              <a:t>নতুন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কয়েকটি</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শব্দার্থ</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a:t>
            </a:r>
          </a:p>
          <a:p>
            <a:r>
              <a:rPr lang="en-US" sz="4400" dirty="0">
                <a:latin typeface="NikoshBAN" panose="02000000000000000000" pitchFamily="2" charset="0"/>
                <a:cs typeface="NikoshBAN" panose="02000000000000000000" pitchFamily="2" charset="0"/>
              </a:rPr>
              <a:t>২/ </a:t>
            </a:r>
            <a:r>
              <a:rPr lang="en-US" sz="4400" dirty="0" err="1">
                <a:latin typeface="NikoshBAN" panose="02000000000000000000" pitchFamily="2" charset="0"/>
                <a:cs typeface="NikoshBAN" panose="02000000000000000000" pitchFamily="2" charset="0"/>
              </a:rPr>
              <a:t>কোন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ধরনের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রশিকতা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জায়েয,তা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বলতে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a:t>
            </a:r>
          </a:p>
          <a:p>
            <a:r>
              <a:rPr lang="en-US" sz="4400" dirty="0">
                <a:latin typeface="NikoshBAN" panose="02000000000000000000" pitchFamily="2" charset="0"/>
                <a:cs typeface="NikoshBAN" panose="02000000000000000000" pitchFamily="2" charset="0"/>
              </a:rPr>
              <a:t>৩/ </a:t>
            </a:r>
            <a:r>
              <a:rPr lang="en-US" sz="4400" dirty="0" err="1">
                <a:latin typeface="NikoshBAN" panose="02000000000000000000" pitchFamily="2" charset="0"/>
                <a:cs typeface="NikoshBAN" panose="02000000000000000000" pitchFamily="2" charset="0"/>
              </a:rPr>
              <a:t>কোন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ধরনের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রশিকতা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জায়েয</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জানতে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a:t>
            </a:r>
          </a:p>
          <a:p>
            <a:r>
              <a:rPr lang="en-US" sz="4400" dirty="0">
                <a:latin typeface="NikoshBAN" panose="02000000000000000000" pitchFamily="2" charset="0"/>
                <a:cs typeface="NikoshBAN" panose="02000000000000000000" pitchFamily="2" charset="0"/>
              </a:rPr>
              <a:t>৪/ </a:t>
            </a:r>
            <a:r>
              <a:rPr lang="en-US" sz="4400" dirty="0" err="1">
                <a:latin typeface="NikoshBAN" panose="02000000000000000000" pitchFamily="2" charset="0"/>
                <a:cs typeface="NikoshBAN" panose="02000000000000000000" pitchFamily="2" charset="0"/>
              </a:rPr>
              <a:t>রাসুল্লাহ</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সাঃ</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ধরনের</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রশিকতা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করতেন</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উদাহারণ</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দিতে</a:t>
            </a:r>
            <a:r>
              <a:rPr lang="en-US" sz="4400" dirty="0">
                <a:latin typeface="NikoshBAN" panose="02000000000000000000" pitchFamily="2" charset="0"/>
                <a:cs typeface="NikoshBAN" panose="02000000000000000000" pitchFamily="2" charset="0"/>
              </a:rPr>
              <a:t> </a:t>
            </a:r>
            <a:r>
              <a:rPr lang="en-US" sz="4400" dirty="0" err="1">
                <a:latin typeface="NikoshBAN" panose="02000000000000000000" pitchFamily="2" charset="0"/>
                <a:cs typeface="NikoshBAN" panose="02000000000000000000" pitchFamily="2" charset="0"/>
              </a:rPr>
              <a:t>পারবে</a:t>
            </a:r>
            <a:r>
              <a:rPr lang="en-US" sz="4400" dirty="0">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282109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52400"/>
            <a:ext cx="13245692" cy="7658321"/>
          </a:xfrm>
          <a:prstGeom prst="rect">
            <a:avLst/>
          </a:prstGeom>
          <a:solidFill>
            <a:schemeClr val="accent1"/>
          </a:solidFill>
        </p:spPr>
      </p:pic>
      <p:sp>
        <p:nvSpPr>
          <p:cNvPr id="6" name="Horizontal Scroll 5"/>
          <p:cNvSpPr/>
          <p:nvPr/>
        </p:nvSpPr>
        <p:spPr>
          <a:xfrm>
            <a:off x="609600" y="5445962"/>
            <a:ext cx="6935692" cy="1144461"/>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6600" dirty="0" err="1">
                <a:latin typeface="NikoshBAN" panose="02000000000000000000" pitchFamily="2" charset="0"/>
                <a:cs typeface="NikoshBAN" panose="02000000000000000000" pitchFamily="2" charset="0"/>
              </a:rPr>
              <a:t>ছবিগুলোতে</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কী</a:t>
            </a:r>
            <a:r>
              <a:rPr lang="en-US" sz="6600" dirty="0">
                <a:latin typeface="NikoshBAN" panose="02000000000000000000" pitchFamily="2" charset="0"/>
                <a:cs typeface="NikoshBAN" panose="02000000000000000000" pitchFamily="2" charset="0"/>
              </a:rPr>
              <a:t> </a:t>
            </a:r>
            <a:r>
              <a:rPr lang="en-US" sz="6600" dirty="0" err="1">
                <a:latin typeface="NikoshBAN" panose="02000000000000000000" pitchFamily="2" charset="0"/>
                <a:cs typeface="NikoshBAN" panose="02000000000000000000" pitchFamily="2" charset="0"/>
              </a:rPr>
              <a:t>দেখছো</a:t>
            </a:r>
            <a:r>
              <a:rPr lang="en-US" sz="6600" dirty="0">
                <a:latin typeface="NikoshBAN" panose="02000000000000000000" pitchFamily="2" charset="0"/>
                <a:cs typeface="NikoshBAN" panose="02000000000000000000" pitchFamily="2" charset="0"/>
              </a:rPr>
              <a:t>?</a:t>
            </a:r>
          </a:p>
        </p:txBody>
      </p:sp>
      <p:sp>
        <p:nvSpPr>
          <p:cNvPr id="11" name="Rounded Rectangular Callout 10"/>
          <p:cNvSpPr/>
          <p:nvPr/>
        </p:nvSpPr>
        <p:spPr>
          <a:xfrm>
            <a:off x="1323544" y="884150"/>
            <a:ext cx="1752600" cy="609600"/>
          </a:xfrm>
          <a:prstGeom prst="wedgeRoundRectCallou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ounded Rectangular Callout 11"/>
          <p:cNvSpPr/>
          <p:nvPr/>
        </p:nvSpPr>
        <p:spPr>
          <a:xfrm>
            <a:off x="4640397" y="925172"/>
            <a:ext cx="1752600" cy="609600"/>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dirty="0">
                <a:solidFill>
                  <a:srgbClr val="002060"/>
                </a:solidFill>
                <a:latin typeface="NikoshBAN" panose="02000000000000000000" pitchFamily="2" charset="0"/>
                <a:cs typeface="NikoshBAN" panose="02000000000000000000" pitchFamily="2" charset="0"/>
              </a:rPr>
              <a:t>২নং </a:t>
            </a:r>
            <a:r>
              <a:rPr lang="en-US" sz="3200" b="1" dirty="0" err="1">
                <a:solidFill>
                  <a:srgbClr val="002060"/>
                </a:solidFill>
                <a:latin typeface="NikoshBAN" panose="02000000000000000000" pitchFamily="2" charset="0"/>
                <a:cs typeface="NikoshBAN" panose="02000000000000000000" pitchFamily="2" charset="0"/>
              </a:rPr>
              <a:t>ছবি</a:t>
            </a:r>
            <a:r>
              <a:rPr lang="en-US" sz="3200" b="1" dirty="0">
                <a:solidFill>
                  <a:srgbClr val="002060"/>
                </a:solidFill>
                <a:latin typeface="NikoshBAN" panose="02000000000000000000" pitchFamily="2" charset="0"/>
                <a:cs typeface="NikoshBAN" panose="02000000000000000000" pitchFamily="2" charset="0"/>
              </a:rPr>
              <a:t> </a:t>
            </a:r>
          </a:p>
        </p:txBody>
      </p:sp>
      <p:sp>
        <p:nvSpPr>
          <p:cNvPr id="14" name="Rounded Rectangular Callout 13"/>
          <p:cNvSpPr/>
          <p:nvPr/>
        </p:nvSpPr>
        <p:spPr>
          <a:xfrm>
            <a:off x="8840366" y="923530"/>
            <a:ext cx="1752600" cy="671121"/>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dirty="0">
                <a:solidFill>
                  <a:srgbClr val="7030A0"/>
                </a:solidFill>
                <a:latin typeface="NikoshBAN" panose="02000000000000000000" pitchFamily="2" charset="0"/>
                <a:cs typeface="NikoshBAN" panose="02000000000000000000" pitchFamily="2" charset="0"/>
              </a:rPr>
              <a:t>৩নং </a:t>
            </a:r>
            <a:r>
              <a:rPr lang="en-US" sz="3200" b="1" dirty="0" err="1">
                <a:solidFill>
                  <a:srgbClr val="7030A0"/>
                </a:solidFill>
                <a:latin typeface="NikoshBAN" panose="02000000000000000000" pitchFamily="2" charset="0"/>
                <a:cs typeface="NikoshBAN" panose="02000000000000000000" pitchFamily="2" charset="0"/>
              </a:rPr>
              <a:t>ছবি</a:t>
            </a:r>
            <a:endParaRPr lang="en-US" sz="3200" b="1" dirty="0">
              <a:solidFill>
                <a:srgbClr val="7030A0"/>
              </a:solidFill>
              <a:latin typeface="NikoshBAN" panose="02000000000000000000" pitchFamily="2" charset="0"/>
              <a:cs typeface="NikoshBAN" panose="02000000000000000000" pitchFamily="2" charset="0"/>
            </a:endParaRPr>
          </a:p>
        </p:txBody>
      </p:sp>
      <p:sp>
        <p:nvSpPr>
          <p:cNvPr id="17" name="TextBox 16"/>
          <p:cNvSpPr txBox="1"/>
          <p:nvPr/>
        </p:nvSpPr>
        <p:spPr>
          <a:xfrm>
            <a:off x="1449551" y="923530"/>
            <a:ext cx="1371600" cy="584775"/>
          </a:xfrm>
          <a:prstGeom prst="rect">
            <a:avLst/>
          </a:prstGeom>
          <a:noFill/>
        </p:spPr>
        <p:txBody>
          <a:bodyPr wrap="square" rtlCol="0">
            <a:spAutoFit/>
          </a:bodyPr>
          <a:lstStyle/>
          <a:p>
            <a:r>
              <a:rPr lang="en-US" sz="3200" b="1" dirty="0">
                <a:solidFill>
                  <a:srgbClr val="0070C0"/>
                </a:solidFill>
                <a:latin typeface="NikoshBAN" panose="02000000000000000000" pitchFamily="2" charset="0"/>
                <a:cs typeface="NikoshBAN" panose="02000000000000000000" pitchFamily="2" charset="0"/>
              </a:rPr>
              <a:t>১নং </a:t>
            </a:r>
            <a:r>
              <a:rPr lang="en-US" sz="3200" b="1" dirty="0" err="1">
                <a:solidFill>
                  <a:srgbClr val="0070C0"/>
                </a:solidFill>
                <a:latin typeface="NikoshBAN" panose="02000000000000000000" pitchFamily="2" charset="0"/>
                <a:cs typeface="NikoshBAN" panose="02000000000000000000" pitchFamily="2" charset="0"/>
              </a:rPr>
              <a:t>ছবি</a:t>
            </a:r>
            <a:endParaRPr lang="en-US" sz="3200" b="1" dirty="0">
              <a:solidFill>
                <a:srgbClr val="0070C0"/>
              </a:solidFill>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3"/>
          <a:stretch>
            <a:fillRect/>
          </a:stretch>
        </p:blipFill>
        <p:spPr>
          <a:xfrm>
            <a:off x="914400" y="1890507"/>
            <a:ext cx="2694914" cy="2965680"/>
          </a:xfrm>
          <a:prstGeom prst="rect">
            <a:avLst/>
          </a:prstGeom>
          <a:ln w="2286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4"/>
          <a:stretch>
            <a:fillRect/>
          </a:stretch>
        </p:blipFill>
        <p:spPr>
          <a:xfrm>
            <a:off x="4269730" y="1939447"/>
            <a:ext cx="3124200" cy="296568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3"/>
          <p:cNvPicPr>
            <a:picLocks noChangeAspect="1"/>
          </p:cNvPicPr>
          <p:nvPr/>
        </p:nvPicPr>
        <p:blipFill>
          <a:blip r:embed="rId5"/>
          <a:stretch>
            <a:fillRect/>
          </a:stretch>
        </p:blipFill>
        <p:spPr>
          <a:xfrm>
            <a:off x="8305800" y="1939447"/>
            <a:ext cx="3169906" cy="3001900"/>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9746181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3057" cy="7090263"/>
          </a:xfrm>
          <a:prstGeom prst="rect">
            <a:avLst/>
          </a:prstGeom>
        </p:spPr>
        <p:style>
          <a:lnRef idx="2">
            <a:schemeClr val="accent2">
              <a:shade val="50000"/>
            </a:schemeClr>
          </a:lnRef>
          <a:fillRef idx="1">
            <a:schemeClr val="accent2"/>
          </a:fillRef>
          <a:effectRef idx="0">
            <a:schemeClr val="accent2"/>
          </a:effectRef>
          <a:fontRef idx="minor">
            <a:schemeClr val="lt1"/>
          </a:fontRef>
        </p:style>
      </p:pic>
      <p:graphicFrame>
        <p:nvGraphicFramePr>
          <p:cNvPr id="3" name="Table 2"/>
          <p:cNvGraphicFramePr>
            <a:graphicFrameLocks noGrp="1"/>
          </p:cNvGraphicFramePr>
          <p:nvPr>
            <p:extLst>
              <p:ext uri="{D42A27DB-BD31-4B8C-83A1-F6EECF244321}">
                <p14:modId xmlns:p14="http://schemas.microsoft.com/office/powerpoint/2010/main" val="1548713922"/>
              </p:ext>
            </p:extLst>
          </p:nvPr>
        </p:nvGraphicFramePr>
        <p:xfrm>
          <a:off x="2209800" y="2667000"/>
          <a:ext cx="8128000" cy="34137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609600">
                <a:tc>
                  <a:txBody>
                    <a:bodyPr/>
                    <a:lstStyle/>
                    <a:p>
                      <a:r>
                        <a:rPr lang="en-US" dirty="0"/>
                        <a:t>   </a:t>
                      </a:r>
                      <a:r>
                        <a:rPr lang="en-US" dirty="0" err="1"/>
                        <a:t>বাংলা</a:t>
                      </a:r>
                      <a:r>
                        <a:rPr lang="en-US" dirty="0"/>
                        <a:t> </a:t>
                      </a:r>
                      <a:r>
                        <a:rPr lang="en-US" dirty="0" err="1"/>
                        <a:t>অর্থ</a:t>
                      </a:r>
                      <a:r>
                        <a:rPr lang="en-US" dirty="0"/>
                        <a:t> </a:t>
                      </a:r>
                    </a:p>
                  </a:txBody>
                  <a:tcPr/>
                </a:tc>
                <a:tc>
                  <a:txBody>
                    <a:bodyPr/>
                    <a:lstStyle/>
                    <a:p>
                      <a:r>
                        <a:rPr lang="en-US" dirty="0"/>
                        <a:t>   </a:t>
                      </a:r>
                      <a:r>
                        <a:rPr lang="en-US" dirty="0" err="1"/>
                        <a:t>আরবি</a:t>
                      </a:r>
                      <a:r>
                        <a:rPr lang="en-US" dirty="0"/>
                        <a:t> </a:t>
                      </a:r>
                      <a:r>
                        <a:rPr lang="en-US" dirty="0" err="1"/>
                        <a:t>শব্দ</a:t>
                      </a:r>
                      <a:r>
                        <a:rPr lang="en-US" dirty="0"/>
                        <a:t> </a:t>
                      </a:r>
                    </a:p>
                  </a:txBody>
                  <a:tcPr/>
                </a:tc>
                <a:extLst>
                  <a:ext uri="{0D108BD9-81ED-4DB2-BD59-A6C34878D82A}">
                    <a16:rowId xmlns:a16="http://schemas.microsoft.com/office/drawing/2014/main" val="10000"/>
                  </a:ext>
                </a:extLst>
              </a:tr>
              <a:tr h="370840">
                <a:tc>
                  <a:txBody>
                    <a:bodyPr/>
                    <a:lstStyle/>
                    <a:p>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সে</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কাজটি</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করেনি</a:t>
                      </a:r>
                      <a:r>
                        <a:rPr lang="en-US" sz="3200" baseline="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tc>
                <a:tc>
                  <a:txBody>
                    <a:bodyPr/>
                    <a:lstStyle/>
                    <a:p>
                      <a:r>
                        <a:rPr lang="en-US" sz="4000" dirty="0">
                          <a:latin typeface="Arial" panose="020B0604020202020204" pitchFamily="34" charset="0"/>
                          <a:cs typeface="Arial" panose="020B0604020202020204" pitchFamily="34" charset="0"/>
                        </a:rPr>
                        <a:t>      </a:t>
                      </a:r>
                      <a:r>
                        <a:rPr lang="ar-AE" sz="4000" dirty="0">
                          <a:latin typeface="Arial" panose="020B0604020202020204" pitchFamily="34" charset="0"/>
                          <a:cs typeface="Arial" panose="020B0604020202020204" pitchFamily="34" charset="0"/>
                        </a:rPr>
                        <a:t>ما فعل </a:t>
                      </a:r>
                      <a:r>
                        <a:rPr lang="en-US" sz="40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10001"/>
                  </a:ext>
                </a:extLst>
              </a:tr>
              <a:tr h="370840">
                <a:tc>
                  <a:txBody>
                    <a:bodyPr/>
                    <a:lstStyle/>
                    <a:p>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অতঃপর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মারা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গেল</a:t>
                      </a:r>
                      <a:r>
                        <a:rPr lang="en-US" sz="3200" dirty="0">
                          <a:latin typeface="NikoshBAN" panose="02000000000000000000" pitchFamily="2" charset="0"/>
                          <a:cs typeface="NikoshBAN" panose="02000000000000000000" pitchFamily="2" charset="0"/>
                        </a:rPr>
                        <a:t>।</a:t>
                      </a:r>
                    </a:p>
                  </a:txBody>
                  <a:tcPr>
                    <a:solidFill>
                      <a:schemeClr val="accent1">
                        <a:lumMod val="60000"/>
                        <a:lumOff val="40000"/>
                      </a:schemeClr>
                    </a:solidFill>
                  </a:tcPr>
                </a:tc>
                <a:tc>
                  <a:txBody>
                    <a:bodyPr/>
                    <a:lstStyle/>
                    <a:p>
                      <a:r>
                        <a:rPr lang="en-US" sz="4000" dirty="0">
                          <a:latin typeface="Arial" panose="020B0604020202020204" pitchFamily="34" charset="0"/>
                          <a:cs typeface="Arial" panose="020B0604020202020204" pitchFamily="34" charset="0"/>
                        </a:rPr>
                        <a:t>       </a:t>
                      </a:r>
                      <a:r>
                        <a:rPr lang="ar-AE" sz="4000" dirty="0">
                          <a:latin typeface="Arial" panose="020B0604020202020204" pitchFamily="34" charset="0"/>
                          <a:cs typeface="Arial" panose="020B0604020202020204" pitchFamily="34" charset="0"/>
                        </a:rPr>
                        <a:t>فمات</a:t>
                      </a:r>
                      <a:endParaRPr lang="en-US" sz="4000" dirty="0">
                        <a:latin typeface="Arial" panose="020B0604020202020204" pitchFamily="34" charset="0"/>
                        <a:cs typeface="Arial" panose="020B0604020202020204" pitchFamily="34" charset="0"/>
                      </a:endParaRPr>
                    </a:p>
                  </a:txBody>
                  <a:tcPr>
                    <a:solidFill>
                      <a:schemeClr val="accent1">
                        <a:lumMod val="60000"/>
                        <a:lumOff val="40000"/>
                      </a:schemeClr>
                    </a:solidFill>
                  </a:tcPr>
                </a:tc>
                <a:extLst>
                  <a:ext uri="{0D108BD9-81ED-4DB2-BD59-A6C34878D82A}">
                    <a16:rowId xmlns:a16="http://schemas.microsoft.com/office/drawing/2014/main" val="10002"/>
                  </a:ext>
                </a:extLst>
              </a:tr>
              <a:tr h="370840">
                <a:tc>
                  <a:txBody>
                    <a:bodyPr/>
                    <a:lstStyle/>
                    <a:p>
                      <a:r>
                        <a:rPr lang="en-US" sz="3200" dirty="0" err="1">
                          <a:latin typeface="NikoshBAN" panose="02000000000000000000" pitchFamily="2" charset="0"/>
                          <a:cs typeface="NikoshBAN" panose="02000000000000000000" pitchFamily="2" charset="0"/>
                        </a:rPr>
                        <a:t>নিশ্চয়</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আপনি</a:t>
                      </a:r>
                      <a:r>
                        <a:rPr lang="en-US" sz="3200" dirty="0">
                          <a:latin typeface="NikoshBAN" panose="02000000000000000000" pitchFamily="2" charset="0"/>
                          <a:cs typeface="NikoshBAN" panose="02000000000000000000" pitchFamily="2" charset="0"/>
                        </a:rPr>
                        <a:t> ।</a:t>
                      </a:r>
                    </a:p>
                  </a:txBody>
                  <a:tcPr>
                    <a:solidFill>
                      <a:schemeClr val="accent2">
                        <a:lumMod val="20000"/>
                        <a:lumOff val="80000"/>
                      </a:schemeClr>
                    </a:solidFill>
                  </a:tcPr>
                </a:tc>
                <a:tc>
                  <a:txBody>
                    <a:bodyPr/>
                    <a:lstStyle/>
                    <a:p>
                      <a:r>
                        <a:rPr lang="en-US" sz="4000" dirty="0">
                          <a:latin typeface="Arial" panose="020B0604020202020204" pitchFamily="34" charset="0"/>
                          <a:cs typeface="Arial" panose="020B0604020202020204" pitchFamily="34" charset="0"/>
                        </a:rPr>
                        <a:t>       </a:t>
                      </a:r>
                      <a:r>
                        <a:rPr lang="ar-AE" sz="4000" dirty="0">
                          <a:latin typeface="Arial" panose="020B0604020202020204" pitchFamily="34" charset="0"/>
                          <a:cs typeface="Arial" panose="020B0604020202020204" pitchFamily="34" charset="0"/>
                        </a:rPr>
                        <a:t>انک</a:t>
                      </a:r>
                      <a:endParaRPr lang="en-US" sz="40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0003"/>
                  </a:ext>
                </a:extLst>
              </a:tr>
              <a:tr h="370840">
                <a:tc>
                  <a:txBody>
                    <a:bodyPr/>
                    <a:lstStyle/>
                    <a:p>
                      <a:r>
                        <a:rPr lang="en-US" sz="3200" dirty="0" err="1">
                          <a:latin typeface="NikoshBAN" panose="02000000000000000000" pitchFamily="2" charset="0"/>
                          <a:cs typeface="NikoshBAN" panose="02000000000000000000" pitchFamily="2" charset="0"/>
                        </a:rPr>
                        <a:t>তারা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পাঠ</a:t>
                      </a:r>
                      <a:r>
                        <a:rPr lang="en-US" sz="3200" baseline="0" dirty="0">
                          <a:latin typeface="NikoshBAN" panose="02000000000000000000" pitchFamily="2" charset="0"/>
                          <a:cs typeface="NikoshBAN" panose="02000000000000000000" pitchFamily="2" charset="0"/>
                        </a:rPr>
                        <a:t> </a:t>
                      </a:r>
                      <a:r>
                        <a:rPr lang="en-US" sz="3200" baseline="0" dirty="0" err="1">
                          <a:latin typeface="NikoshBAN" panose="02000000000000000000" pitchFamily="2" charset="0"/>
                          <a:cs typeface="NikoshBAN" panose="02000000000000000000" pitchFamily="2" charset="0"/>
                        </a:rPr>
                        <a:t>করছে</a:t>
                      </a:r>
                      <a:r>
                        <a:rPr lang="en-US" sz="3200" baseline="0" dirty="0">
                          <a:latin typeface="NikoshBAN" panose="02000000000000000000" pitchFamily="2" charset="0"/>
                          <a:cs typeface="NikoshBAN" panose="02000000000000000000" pitchFamily="2" charset="0"/>
                        </a:rPr>
                        <a:t>।</a:t>
                      </a:r>
                      <a:endParaRPr lang="en-US" sz="3200" dirty="0">
                        <a:latin typeface="NikoshBAN" panose="02000000000000000000" pitchFamily="2" charset="0"/>
                        <a:cs typeface="NikoshBAN" panose="02000000000000000000" pitchFamily="2" charset="0"/>
                      </a:endParaRPr>
                    </a:p>
                  </a:txBody>
                  <a:tcPr>
                    <a:solidFill>
                      <a:schemeClr val="accent2">
                        <a:lumMod val="60000"/>
                        <a:lumOff val="40000"/>
                      </a:schemeClr>
                    </a:solidFill>
                  </a:tcPr>
                </a:tc>
                <a:tc>
                  <a:txBody>
                    <a:bodyPr/>
                    <a:lstStyle/>
                    <a:p>
                      <a:r>
                        <a:rPr lang="en-US" sz="4000" dirty="0">
                          <a:latin typeface="Arial" panose="020B0604020202020204" pitchFamily="34" charset="0"/>
                          <a:cs typeface="Arial" panose="020B0604020202020204" pitchFamily="34" charset="0"/>
                        </a:rPr>
                        <a:t>       </a:t>
                      </a:r>
                      <a:r>
                        <a:rPr lang="ar-AE" sz="4000" dirty="0">
                          <a:latin typeface="Arial" panose="020B0604020202020204" pitchFamily="34" charset="0"/>
                          <a:cs typeface="Arial" panose="020B0604020202020204" pitchFamily="34" charset="0"/>
                        </a:rPr>
                        <a:t>تقرأ</a:t>
                      </a:r>
                      <a:endParaRPr lang="en-US" sz="4000" dirty="0">
                        <a:latin typeface="Arial" panose="020B0604020202020204" pitchFamily="34" charset="0"/>
                        <a:cs typeface="Arial" panose="020B0604020202020204" pitchFamily="34" charset="0"/>
                      </a:endParaRPr>
                    </a:p>
                  </a:txBody>
                  <a:tcP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4" name="Rounded Rectangle 3"/>
          <p:cNvSpPr/>
          <p:nvPr/>
        </p:nvSpPr>
        <p:spPr>
          <a:xfrm>
            <a:off x="3581400" y="281940"/>
            <a:ext cx="4267200" cy="99060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6000" dirty="0" err="1">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শব্দার্থ</a:t>
            </a:r>
            <a:r>
              <a:rPr lang="en-US" sz="6000" dirty="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জেনে</a:t>
            </a:r>
            <a:r>
              <a:rPr lang="en-US" sz="6000" dirty="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6000" dirty="0" err="1">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নিই</a:t>
            </a:r>
            <a:endParaRPr lang="en-US" sz="6000" dirty="0">
              <a:ln w="0">
                <a:solidFill>
                  <a:schemeClr val="accent5"/>
                </a:solidFill>
              </a:ln>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96006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409406"/>
            <a:ext cx="12268200" cy="6448594"/>
          </a:xfrm>
          <a:prstGeom prst="rect">
            <a:avLst/>
          </a:prstGeom>
          <a:solidFill>
            <a:srgbClr val="FFC000"/>
          </a:solidFill>
          <a:ln>
            <a:solidFill>
              <a:schemeClr val="accent1"/>
            </a:solidFill>
          </a:ln>
        </p:spPr>
      </p:pic>
      <p:sp>
        <p:nvSpPr>
          <p:cNvPr id="3" name="Horizontal Scroll 2"/>
          <p:cNvSpPr/>
          <p:nvPr/>
        </p:nvSpPr>
        <p:spPr>
          <a:xfrm>
            <a:off x="4533900" y="376981"/>
            <a:ext cx="3276600" cy="914400"/>
          </a:xfrm>
          <a:prstGeom prst="horizontalScroll">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5400" b="1" dirty="0">
                <a:latin typeface="NikoshBAN" panose="02000000000000000000" pitchFamily="2" charset="0"/>
                <a:cs typeface="NikoshBAN" panose="02000000000000000000" pitchFamily="2" charset="0"/>
              </a:rPr>
              <a:t>আজকের </a:t>
            </a:r>
            <a:r>
              <a:rPr lang="en-US" sz="5400" b="1" dirty="0" err="1">
                <a:latin typeface="NikoshBAN" panose="02000000000000000000" pitchFamily="2" charset="0"/>
                <a:cs typeface="NikoshBAN" panose="02000000000000000000" pitchFamily="2" charset="0"/>
              </a:rPr>
              <a:t>পাঠ</a:t>
            </a:r>
            <a:r>
              <a:rPr lang="en-US" sz="5400" b="1" dirty="0">
                <a:latin typeface="NikoshBAN" panose="02000000000000000000" pitchFamily="2" charset="0"/>
                <a:cs typeface="NikoshBAN" panose="02000000000000000000" pitchFamily="2" charset="0"/>
              </a:rPr>
              <a:t> </a:t>
            </a:r>
          </a:p>
        </p:txBody>
      </p:sp>
      <p:sp>
        <p:nvSpPr>
          <p:cNvPr id="11" name="TextBox 10">
            <a:extLst>
              <a:ext uri="{FF2B5EF4-FFF2-40B4-BE49-F238E27FC236}">
                <a16:creationId xmlns:a16="http://schemas.microsoft.com/office/drawing/2014/main" id="{A0AFABB0-1742-4C0B-95D1-4AD2F2C28981}"/>
              </a:ext>
            </a:extLst>
          </p:cNvPr>
          <p:cNvSpPr txBox="1"/>
          <p:nvPr/>
        </p:nvSpPr>
        <p:spPr>
          <a:xfrm>
            <a:off x="952500" y="2058530"/>
            <a:ext cx="10287000" cy="1938992"/>
          </a:xfrm>
          <a:prstGeom prst="rect">
            <a:avLst/>
          </a:prstGeom>
          <a:noFill/>
        </p:spPr>
        <p:txBody>
          <a:bodyPr wrap="square">
            <a:spAutoFit/>
          </a:bodyPr>
          <a:lstStyle/>
          <a:p>
            <a:r>
              <a:rPr lang="ar-SA" sz="4000" b="1" dirty="0">
                <a:latin typeface="Adobe Arabic" panose="02040503050201020203" pitchFamily="18" charset="-78"/>
                <a:cs typeface="Adobe Arabic" panose="02040503050201020203" pitchFamily="18" charset="-78"/>
              </a:rPr>
              <a:t>عن أنس رضی الله عنه قال ان کان النبی صلی الله علیه و سلم لیخالطنا حتی یقول لاخ لی صغیر یا أبا عمیر ما فعل النغیر کان له نغیر یلعب به فمات متفق علیه</a:t>
            </a:r>
          </a:p>
        </p:txBody>
      </p:sp>
      <p:sp>
        <p:nvSpPr>
          <p:cNvPr id="13" name="TextBox 12">
            <a:extLst>
              <a:ext uri="{FF2B5EF4-FFF2-40B4-BE49-F238E27FC236}">
                <a16:creationId xmlns:a16="http://schemas.microsoft.com/office/drawing/2014/main" id="{3308752F-6CB4-4318-9D94-F5B0C0ED1C51}"/>
              </a:ext>
            </a:extLst>
          </p:cNvPr>
          <p:cNvSpPr txBox="1"/>
          <p:nvPr/>
        </p:nvSpPr>
        <p:spPr>
          <a:xfrm>
            <a:off x="952500" y="4027339"/>
            <a:ext cx="10287000" cy="1323439"/>
          </a:xfrm>
          <a:prstGeom prst="rect">
            <a:avLst/>
          </a:prstGeom>
          <a:noFill/>
        </p:spPr>
        <p:txBody>
          <a:bodyPr wrap="square">
            <a:spAutoFit/>
          </a:bodyPr>
          <a:lstStyle/>
          <a:p>
            <a:r>
              <a:rPr lang="ar-SA" sz="4000" b="1" dirty="0">
                <a:latin typeface="Adobe Arabic" panose="02040503050201020203" pitchFamily="18" charset="-78"/>
                <a:cs typeface="Adobe Arabic" panose="02040503050201020203" pitchFamily="18" charset="-78"/>
              </a:rPr>
              <a:t>عن أبی هریرة رضی الله تعالی قال قالوا یا رسول الله انک تداعبنا قال انی لا اقول الا حقا رواه ترمذی</a:t>
            </a:r>
          </a:p>
        </p:txBody>
      </p:sp>
    </p:spTree>
    <p:extLst>
      <p:ext uri="{BB962C8B-B14F-4D97-AF65-F5344CB8AC3E}">
        <p14:creationId xmlns:p14="http://schemas.microsoft.com/office/powerpoint/2010/main" val="344108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98" y="-232263"/>
            <a:ext cx="12193057" cy="7090263"/>
          </a:xfrm>
          <a:prstGeom prst="rect">
            <a:avLst/>
          </a:prstGeom>
          <a:solidFill>
            <a:srgbClr val="00B0F0"/>
          </a:solidFill>
        </p:spPr>
      </p:pic>
      <p:sp>
        <p:nvSpPr>
          <p:cNvPr id="3" name="Rectangle 2"/>
          <p:cNvSpPr/>
          <p:nvPr/>
        </p:nvSpPr>
        <p:spPr>
          <a:xfrm>
            <a:off x="609600" y="2274838"/>
            <a:ext cx="7239000" cy="35394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as-IN" sz="2800" dirty="0">
                <a:latin typeface="NikoshBAN" panose="02000000000000000000" pitchFamily="2" charset="0"/>
                <a:cs typeface="NikoshBAN" panose="02000000000000000000" pitchFamily="2" charset="0"/>
              </a:rPr>
              <a:t>এক হাদিসে বর্ণিত হয়েছে, রাসূলে কারিম (সা.)-এর নিকট এক বৃদ্ধা এসে বলল, হে আল্লাহর রাসূল! আপনি আল্লাহর নিকট দোয়া করুন যেন তিনি আমাকে জান্নাত দান করেন। তখন রাসূল (সা.) (রসিকতা করে) বলেন, হে অমুকের মা! জান্নাতে কোনো বৃদ্ধা প্রবেশ করবে না। পরে বৃদ্ধা মহিলাটি কাঁদতে কাঁদতে ফিরে যাচ্ছিল। তখন রাসূল (সা.) সাহাবাদের বললেন, তাকে গিয়ে বলো- সে বৃদ্ধা হয়ে যাবে না; বরং সে যুবতী ও চির কুমারী হয়ে জান্নাতে প্রবেশ করবে। -শামায়েলে তিরমিজি: ২৪১</a:t>
            </a:r>
            <a:endParaRPr lang="en-US" sz="2800" dirty="0">
              <a:latin typeface="NikoshBAN" panose="02000000000000000000" pitchFamily="2" charset="0"/>
              <a:cs typeface="NikoshBAN" panose="02000000000000000000" pitchFamily="2" charset="0"/>
            </a:endParaRPr>
          </a:p>
        </p:txBody>
      </p:sp>
      <p:sp>
        <p:nvSpPr>
          <p:cNvPr id="5" name="Down Arrow Callout 4"/>
          <p:cNvSpPr/>
          <p:nvPr/>
        </p:nvSpPr>
        <p:spPr>
          <a:xfrm>
            <a:off x="2895600" y="564088"/>
            <a:ext cx="4267200" cy="914400"/>
          </a:xfrm>
          <a:prstGeom prst="downArrowCallou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0" anchor="ctr"/>
          <a:lstStyle/>
          <a:p>
            <a:pPr algn="ctr"/>
            <a:r>
              <a:rPr lang="en-US" sz="4000" dirty="0" err="1">
                <a:solidFill>
                  <a:srgbClr val="7030A0"/>
                </a:solidFill>
                <a:latin typeface="NikoshBAN" panose="02000000000000000000" pitchFamily="2" charset="0"/>
                <a:cs typeface="NikoshBAN" panose="02000000000000000000" pitchFamily="2" charset="0"/>
              </a:rPr>
              <a:t>অনেক</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রশিকতা</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মিথ্যা</a:t>
            </a:r>
            <a:r>
              <a:rPr lang="en-US" sz="4000" dirty="0">
                <a:solidFill>
                  <a:srgbClr val="7030A0"/>
                </a:solidFill>
                <a:latin typeface="NikoshBAN" panose="02000000000000000000" pitchFamily="2" charset="0"/>
                <a:cs typeface="NikoshBAN" panose="02000000000000000000" pitchFamily="2" charset="0"/>
              </a:rPr>
              <a:t> </a:t>
            </a:r>
            <a:r>
              <a:rPr lang="en-US" sz="4000" dirty="0" err="1">
                <a:solidFill>
                  <a:srgbClr val="7030A0"/>
                </a:solidFill>
                <a:latin typeface="NikoshBAN" panose="02000000000000000000" pitchFamily="2" charset="0"/>
                <a:cs typeface="NikoshBAN" panose="02000000000000000000" pitchFamily="2" charset="0"/>
              </a:rPr>
              <a:t>নয়</a:t>
            </a:r>
            <a:r>
              <a:rPr lang="en-US" sz="4000" dirty="0">
                <a:solidFill>
                  <a:srgbClr val="7030A0"/>
                </a:solidFill>
                <a:latin typeface="NikoshBAN" panose="02000000000000000000" pitchFamily="2" charset="0"/>
                <a:cs typeface="NikoshBAN" panose="02000000000000000000" pitchFamily="2" charset="0"/>
              </a:rPr>
              <a:t> </a:t>
            </a:r>
          </a:p>
        </p:txBody>
      </p:sp>
      <p:pic>
        <p:nvPicPr>
          <p:cNvPr id="6" name="Picture 5"/>
          <p:cNvPicPr>
            <a:picLocks noChangeAspect="1"/>
          </p:cNvPicPr>
          <p:nvPr/>
        </p:nvPicPr>
        <p:blipFill>
          <a:blip r:embed="rId3"/>
          <a:stretch>
            <a:fillRect/>
          </a:stretch>
        </p:blipFill>
        <p:spPr>
          <a:xfrm>
            <a:off x="8382000" y="2274838"/>
            <a:ext cx="2847975" cy="342304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937394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0"/>
            <a:ext cx="12193057" cy="7090263"/>
          </a:xfrm>
          <a:prstGeom prst="rect">
            <a:avLst/>
          </a:prstGeom>
          <a:solidFill>
            <a:srgbClr val="00B0F0"/>
          </a:solidFill>
        </p:spPr>
      </p:pic>
      <p:sp>
        <p:nvSpPr>
          <p:cNvPr id="3" name="Rectangle 2"/>
          <p:cNvSpPr/>
          <p:nvPr/>
        </p:nvSpPr>
        <p:spPr>
          <a:xfrm>
            <a:off x="3276600" y="1143000"/>
            <a:ext cx="253596" cy="369332"/>
          </a:xfrm>
          <a:prstGeom prst="rect">
            <a:avLst/>
          </a:prstGeom>
        </p:spPr>
        <p:txBody>
          <a:bodyPr wrap="none">
            <a:spAutoFit/>
          </a:bodyPr>
          <a:lstStyle/>
          <a:p>
            <a:r>
              <a:rPr lang="en-US" dirty="0"/>
              <a:t> </a:t>
            </a:r>
          </a:p>
        </p:txBody>
      </p:sp>
      <p:sp>
        <p:nvSpPr>
          <p:cNvPr id="4" name="Rectangle 3"/>
          <p:cNvSpPr/>
          <p:nvPr/>
        </p:nvSpPr>
        <p:spPr>
          <a:xfrm>
            <a:off x="479234" y="2229998"/>
            <a:ext cx="7706544" cy="37856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3"/>
          </a:lnRef>
          <a:fillRef idx="1">
            <a:schemeClr val="lt1"/>
          </a:fillRef>
          <a:effectRef idx="0">
            <a:schemeClr val="accent3"/>
          </a:effectRef>
          <a:fontRef idx="minor">
            <a:schemeClr val="dk1"/>
          </a:fontRef>
        </p:style>
        <p:txBody>
          <a:bodyPr wrap="square">
            <a:spAutoFit/>
          </a:bodyPr>
          <a:lstStyle/>
          <a:p>
            <a:r>
              <a:rPr lang="as-IN" sz="2400" dirty="0">
                <a:latin typeface="NikoshBAN" panose="02000000000000000000" pitchFamily="2" charset="0"/>
                <a:cs typeface="NikoshBAN" panose="02000000000000000000" pitchFamily="2" charset="0"/>
              </a:rPr>
              <a:t>রসিকতা হতে হবে নির্দোষ পরিচ্ছন্ন এবং প্রজ্ঞাপূর্ণ। যে হাসি-মজা বা আমোদ-প্রমোদে মিথ্যা বা ধোঁকার সংমিশ্রণ থাকে এবং যে রসিকতা কারো মনোবেদনা বা মানহানির কারণ হয়- তা নাজায়েয ও নিষিদ্ধ। </a:t>
            </a:r>
            <a:endParaRPr lang="en-US" sz="2400" dirty="0">
              <a:latin typeface="NikoshBAN" panose="02000000000000000000" pitchFamily="2" charset="0"/>
              <a:cs typeface="NikoshBAN" panose="02000000000000000000" pitchFamily="2" charset="0"/>
            </a:endParaRPr>
          </a:p>
          <a:p>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যার সঙ্গে হোক না কেন হাসি-মজা বা রসিকতা হতে হবে সম্পূর্ণ মিথ্যা ও ধোকা মুক্ত। হতে হবে নির্দোষ ও সত্য। </a:t>
            </a:r>
            <a:endParaRPr lang="en-US" sz="2400" dirty="0">
              <a:latin typeface="NikoshBAN" panose="02000000000000000000" pitchFamily="2" charset="0"/>
              <a:cs typeface="NikoshBAN" panose="02000000000000000000" pitchFamily="2" charset="0"/>
            </a:endParaRPr>
          </a:p>
          <a:p>
            <a:endParaRPr lang="en-US" sz="2400" dirty="0">
              <a:latin typeface="NikoshBAN" panose="02000000000000000000" pitchFamily="2" charset="0"/>
              <a:cs typeface="NikoshBAN" panose="02000000000000000000" pitchFamily="2" charset="0"/>
            </a:endParaRPr>
          </a:p>
          <a:p>
            <a:r>
              <a:rPr lang="as-IN" sz="2400" dirty="0">
                <a:latin typeface="NikoshBAN" panose="02000000000000000000" pitchFamily="2" charset="0"/>
                <a:cs typeface="NikoshBAN" panose="02000000000000000000" pitchFamily="2" charset="0"/>
              </a:rPr>
              <a:t>বিভিন্ন সময় রাসূল (সা.) সাহাবায়ে কেরামদের সঙ্গে হাসি-তামাশা করতেন। তবে রসিকতার মধ্যে কখনও মিথ্যা বা ধোঁকার আশ্রয় নিতেন না। সর্বদা সত্য ও বাস্তব বিষয়াদিতে রসিকতা করতেন।</a:t>
            </a:r>
            <a:endParaRPr lang="en-US" sz="24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rotWithShape="1">
          <a:blip r:embed="rId3"/>
          <a:srcRect l="5984" b="22021"/>
          <a:stretch/>
        </p:blipFill>
        <p:spPr>
          <a:xfrm>
            <a:off x="8666069" y="2432918"/>
            <a:ext cx="2884200" cy="3379812"/>
          </a:xfrm>
          <a:prstGeom prst="rect">
            <a:avLst/>
          </a:prstGeom>
          <a:ln w="228600" cap="sq" cmpd="thickThin">
            <a:solidFill>
              <a:srgbClr val="000000"/>
            </a:solidFill>
            <a:prstDash val="solid"/>
            <a:miter lim="800000"/>
          </a:ln>
          <a:effectLst>
            <a:innerShdw blurRad="76200">
              <a:srgbClr val="000000"/>
            </a:innerShdw>
          </a:effectLst>
        </p:spPr>
      </p:pic>
      <p:sp>
        <p:nvSpPr>
          <p:cNvPr id="6" name="Up Arrow 5"/>
          <p:cNvSpPr/>
          <p:nvPr/>
        </p:nvSpPr>
        <p:spPr>
          <a:xfrm>
            <a:off x="381000" y="228600"/>
            <a:ext cx="10287000" cy="1283732"/>
          </a:xfrm>
          <a:prstGeom prst="upArrow">
            <a:avLst/>
          </a:prstGeom>
          <a:effectLst>
            <a:glow rad="139700">
              <a:schemeClr val="accent1">
                <a:satMod val="175000"/>
                <a:alpha val="40000"/>
              </a:schemeClr>
            </a:glow>
          </a:effectLst>
        </p:spPr>
        <p:style>
          <a:lnRef idx="2">
            <a:schemeClr val="accent3"/>
          </a:lnRef>
          <a:fillRef idx="1">
            <a:schemeClr val="lt1"/>
          </a:fillRef>
          <a:effectRef idx="0">
            <a:schemeClr val="accent3"/>
          </a:effectRef>
          <a:fontRef idx="minor">
            <a:schemeClr val="dk1"/>
          </a:fontRef>
        </p:style>
        <p:txBody>
          <a:bodyPr rtlCol="0" anchor="ctr"/>
          <a:lstStyle/>
          <a:p>
            <a:pPr algn="ctr"/>
            <a:r>
              <a:rPr lang="en-US" sz="4000" b="1" dirty="0" err="1">
                <a:latin typeface="NikoshBAN" panose="02000000000000000000" pitchFamily="2" charset="0"/>
                <a:cs typeface="NikoshBAN" panose="02000000000000000000" pitchFamily="2" charset="0"/>
              </a:rPr>
              <a:t>মিথ্যা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রশিকতা</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করা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জায়েয</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নয়</a:t>
            </a:r>
            <a:r>
              <a:rPr lang="en-US" sz="4000" b="1" dirty="0">
                <a:latin typeface="NikoshBAN" panose="02000000000000000000" pitchFamily="2" charset="0"/>
                <a:cs typeface="NikoshBAN" panose="02000000000000000000" pitchFamily="2" charset="0"/>
              </a:rPr>
              <a:t> </a:t>
            </a:r>
          </a:p>
        </p:txBody>
      </p:sp>
    </p:spTree>
    <p:extLst>
      <p:ext uri="{BB962C8B-B14F-4D97-AF65-F5344CB8AC3E}">
        <p14:creationId xmlns:p14="http://schemas.microsoft.com/office/powerpoint/2010/main" val="16914781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5"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ppt_w</p:attrName>
                                        </p:attrNameLst>
                                      </p:cBhvr>
                                      <p:tavLst>
                                        <p:tav tm="0" fmla="#ppt_w*sin(2.5*pi*$)">
                                          <p:val>
                                            <p:fltVal val="0"/>
                                          </p:val>
                                        </p:tav>
                                        <p:tav tm="100000">
                                          <p:val>
                                            <p:fltVal val="1"/>
                                          </p:val>
                                        </p:tav>
                                      </p:tavLst>
                                    </p:anim>
                                    <p:anim calcmode="lin" valueType="num">
                                      <p:cBhvr>
                                        <p:cTn id="13"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1274</TotalTime>
  <Words>762</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Adobe Arabic</vt:lpstr>
      <vt:lpstr>Arial</vt:lpstr>
      <vt:lpstr>Calibri</vt:lpstr>
      <vt:lpstr>NikoshBAN</vt:lpstr>
      <vt:lpstr>Trebuchet MS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dc:title>
  <dc:creator>harun</dc:creator>
  <cp:lastModifiedBy>Principal KMA Hannan</cp:lastModifiedBy>
  <cp:revision>195</cp:revision>
  <dcterms:created xsi:type="dcterms:W3CDTF">2019-11-12T02:01:03Z</dcterms:created>
  <dcterms:modified xsi:type="dcterms:W3CDTF">2020-08-10T07:28:54Z</dcterms:modified>
</cp:coreProperties>
</file>