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92" r:id="rId1"/>
  </p:sldMasterIdLst>
  <p:notesMasterIdLst>
    <p:notesMasterId r:id="rId9"/>
  </p:notesMasterIdLst>
  <p:sldIdLst>
    <p:sldId id="256" r:id="rId2"/>
    <p:sldId id="257" r:id="rId3"/>
    <p:sldId id="258" r:id="rId4"/>
    <p:sldId id="260" r:id="rId5"/>
    <p:sldId id="266" r:id="rId6"/>
    <p:sldId id="262" r:id="rId7"/>
    <p:sldId id="26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0066FF"/>
    <a:srgbClr val="0000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196" d="100"/>
          <a:sy n="196" d="100"/>
        </p:scale>
        <p:origin x="-54" y="16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68AAE9-3320-4502-85AF-F5F04C49BE47}" type="datetimeFigureOut">
              <a:rPr lang="en-US" smtClean="0"/>
              <a:pPr/>
              <a:t>05-Aug-20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A19553-2EEF-4D3E-8F16-15ED445FAFB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E7396-86EF-471C-B315-2626BBFC25E6}" type="datetime1">
              <a:rPr lang="en-US" smtClean="0"/>
              <a:pPr/>
              <a:t>05-Aug-20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082E1-D333-4B27-A809-92C92F459CDD}" type="datetime1">
              <a:rPr lang="en-US" smtClean="0"/>
              <a:pPr/>
              <a:t>05-Aug-20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A6D2-98DF-4B0A-ABA2-6239DC1F67D9}" type="datetime1">
              <a:rPr lang="en-US" smtClean="0"/>
              <a:pPr/>
              <a:t>05-Aug-20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2E5AC-2C76-47B6-9C61-136DA25DE34A}" type="datetime1">
              <a:rPr lang="en-US" smtClean="0"/>
              <a:pPr/>
              <a:t>05-Aug-20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D9C3B-5A39-4111-823B-A840A6F1C358}" type="datetime1">
              <a:rPr lang="en-US" smtClean="0"/>
              <a:pPr/>
              <a:t>05-Aug-20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17715-3F84-4FED-8FC9-C3C1E3670FFC}" type="datetime1">
              <a:rPr lang="en-US" smtClean="0"/>
              <a:pPr/>
              <a:t>05-Aug-20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3988E-C904-4DFD-BC42-CF0EF8C437CD}" type="datetime1">
              <a:rPr lang="en-US" smtClean="0"/>
              <a:pPr/>
              <a:t>05-Aug-20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C52FE-C073-4313-934C-217C994697DA}" type="datetime1">
              <a:rPr lang="en-US" smtClean="0"/>
              <a:pPr/>
              <a:t>05-Aug-20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E1C6C-F7D5-4274-866E-DB1AAD83DE86}" type="datetime1">
              <a:rPr lang="en-US" smtClean="0"/>
              <a:pPr/>
              <a:t>05-Aug-20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9BEB8-97D8-47E0-A616-0AF39F815892}" type="datetime1">
              <a:rPr lang="en-US" smtClean="0"/>
              <a:pPr/>
              <a:t>05-Aug-20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99DCC-D171-4083-BEAA-17435F0DD2DE}" type="datetime1">
              <a:rPr lang="en-US" smtClean="0"/>
              <a:pPr/>
              <a:t>05-Aug-20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EBB16F1-2B71-462D-99BF-B20991E5FDD3}" type="datetime1">
              <a:rPr lang="en-US" smtClean="0"/>
              <a:pPr/>
              <a:t>05-Aug-20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93" r:id="rId1"/>
    <p:sldLayoutId id="2147484694" r:id="rId2"/>
    <p:sldLayoutId id="2147484695" r:id="rId3"/>
    <p:sldLayoutId id="2147484696" r:id="rId4"/>
    <p:sldLayoutId id="2147484697" r:id="rId5"/>
    <p:sldLayoutId id="2147484698" r:id="rId6"/>
    <p:sldLayoutId id="2147484699" r:id="rId7"/>
    <p:sldLayoutId id="2147484700" r:id="rId8"/>
    <p:sldLayoutId id="2147484701" r:id="rId9"/>
    <p:sldLayoutId id="2147484702" r:id="rId10"/>
    <p:sldLayoutId id="2147484703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7924800" cy="1447800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8800" dirty="0" smtClean="0">
                <a:solidFill>
                  <a:schemeClr val="tx1"/>
                </a:solidFill>
              </a:rPr>
              <a:t> </a:t>
            </a:r>
            <a:r>
              <a:rPr lang="en-US" sz="8800" dirty="0" err="1" smtClean="0">
                <a:solidFill>
                  <a:schemeClr val="tx1"/>
                </a:solidFill>
                <a:latin typeface="Nikosh "/>
              </a:rPr>
              <a:t>স্বাগতম</a:t>
            </a:r>
            <a:r>
              <a:rPr lang="en-US" sz="8800" dirty="0" smtClean="0">
                <a:solidFill>
                  <a:schemeClr val="tx1"/>
                </a:solidFill>
              </a:rPr>
              <a:t> </a:t>
            </a:r>
            <a:endParaRPr lang="en-US" sz="88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828800"/>
            <a:ext cx="7924800" cy="22860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55000" lnSpcReduction="20000"/>
          </a:bodyPr>
          <a:lstStyle/>
          <a:p>
            <a:endParaRPr lang="en-US" dirty="0" smtClean="0"/>
          </a:p>
          <a:p>
            <a:pPr algn="ctr"/>
            <a:r>
              <a:rPr lang="en-US" sz="8600" b="1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মোছাম্ম</a:t>
            </a:r>
            <a:r>
              <a:rPr lang="en-US" sz="8600" b="1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ৎ </a:t>
            </a:r>
            <a:r>
              <a:rPr lang="en-US" sz="8600" b="1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সুরাইয়া</a:t>
            </a:r>
            <a:r>
              <a:rPr lang="en-US" sz="8600" b="1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8600" b="1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নাজনীন</a:t>
            </a:r>
            <a:endParaRPr lang="en-US" sz="8600" b="1" dirty="0" smtClean="0">
              <a:solidFill>
                <a:srgbClr val="002060"/>
              </a:solidFill>
              <a:latin typeface="Nikosh" pitchFamily="2" charset="0"/>
              <a:cs typeface="Nikosh" pitchFamily="2" charset="0"/>
            </a:endParaRPr>
          </a:p>
          <a:p>
            <a:pPr algn="ctr"/>
            <a:r>
              <a:rPr lang="en-US" sz="4600" dirty="0" err="1" smtClean="0">
                <a:latin typeface="Nikosh" pitchFamily="2" charset="0"/>
                <a:cs typeface="Nikosh" pitchFamily="2" charset="0"/>
              </a:rPr>
              <a:t>প্রভাষক</a:t>
            </a:r>
            <a:r>
              <a:rPr lang="en-US" sz="4600" dirty="0" smtClean="0">
                <a:latin typeface="Nikosh" pitchFamily="2" charset="0"/>
                <a:cs typeface="Nikosh" pitchFamily="2" charset="0"/>
              </a:rPr>
              <a:t> ও </a:t>
            </a:r>
            <a:r>
              <a:rPr lang="en-US" sz="4600" dirty="0" err="1" smtClean="0">
                <a:latin typeface="Nikosh" pitchFamily="2" charset="0"/>
                <a:cs typeface="Nikosh" pitchFamily="2" charset="0"/>
              </a:rPr>
              <a:t>বিভাগীয়</a:t>
            </a:r>
            <a:r>
              <a:rPr lang="en-US" sz="4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600" dirty="0" err="1" smtClean="0">
                <a:latin typeface="Nikosh" pitchFamily="2" charset="0"/>
                <a:cs typeface="Nikosh" pitchFamily="2" charset="0"/>
              </a:rPr>
              <a:t>প্রধান</a:t>
            </a:r>
            <a:endParaRPr lang="en-US" sz="4600" dirty="0" smtClean="0">
              <a:latin typeface="Nikosh" pitchFamily="2" charset="0"/>
              <a:cs typeface="Nikosh" pitchFamily="2" charset="0"/>
            </a:endParaRPr>
          </a:p>
          <a:p>
            <a:pPr algn="ctr"/>
            <a:r>
              <a:rPr lang="en-US" sz="4600" dirty="0" err="1" smtClean="0">
                <a:latin typeface="Nikosh" pitchFamily="2" charset="0"/>
                <a:cs typeface="Nikosh" pitchFamily="2" charset="0"/>
              </a:rPr>
              <a:t>অর্থনীতি</a:t>
            </a:r>
            <a:r>
              <a:rPr lang="en-US" sz="4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600" dirty="0" err="1" smtClean="0">
                <a:latin typeface="Nikosh" pitchFamily="2" charset="0"/>
                <a:cs typeface="Nikosh" pitchFamily="2" charset="0"/>
              </a:rPr>
              <a:t>বিভাগ</a:t>
            </a:r>
            <a:r>
              <a:rPr lang="en-US" sz="4600" dirty="0" smtClean="0">
                <a:latin typeface="Nikosh" pitchFamily="2" charset="0"/>
                <a:cs typeface="Nikosh" pitchFamily="2" charset="0"/>
              </a:rPr>
              <a:t> </a:t>
            </a:r>
          </a:p>
          <a:p>
            <a:pPr algn="ctr"/>
            <a:r>
              <a:rPr lang="en-US" sz="4600" dirty="0" err="1" smtClean="0">
                <a:solidFill>
                  <a:schemeClr val="accent3"/>
                </a:solidFill>
                <a:latin typeface="Nikosh" pitchFamily="2" charset="0"/>
                <a:cs typeface="Nikosh" pitchFamily="2" charset="0"/>
              </a:rPr>
              <a:t>নাসিরাবাদ</a:t>
            </a:r>
            <a:r>
              <a:rPr lang="en-US" sz="4600" dirty="0" smtClean="0">
                <a:solidFill>
                  <a:schemeClr val="accent3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600" dirty="0" err="1" smtClean="0">
                <a:solidFill>
                  <a:schemeClr val="accent3"/>
                </a:solidFill>
                <a:latin typeface="Nikosh" pitchFamily="2" charset="0"/>
                <a:cs typeface="Nikosh" pitchFamily="2" charset="0"/>
              </a:rPr>
              <a:t>কলেজ</a:t>
            </a:r>
            <a:r>
              <a:rPr lang="en-US" sz="4600" dirty="0" smtClean="0">
                <a:solidFill>
                  <a:schemeClr val="accent3"/>
                </a:solidFill>
                <a:latin typeface="Nikosh" pitchFamily="2" charset="0"/>
                <a:cs typeface="Nikosh" pitchFamily="2" charset="0"/>
              </a:rPr>
              <a:t>, </a:t>
            </a:r>
            <a:r>
              <a:rPr lang="en-US" sz="4600" dirty="0" err="1" smtClean="0">
                <a:solidFill>
                  <a:schemeClr val="accent3"/>
                </a:solidFill>
                <a:latin typeface="Nikosh" pitchFamily="2" charset="0"/>
                <a:cs typeface="Nikosh" pitchFamily="2" charset="0"/>
              </a:rPr>
              <a:t>ময়মনসিংহ</a:t>
            </a:r>
            <a:r>
              <a:rPr lang="en-US" sz="4600" dirty="0" smtClean="0">
                <a:solidFill>
                  <a:schemeClr val="accent3"/>
                </a:solidFill>
                <a:latin typeface="Nikosh" pitchFamily="2" charset="0"/>
                <a:cs typeface="Nikosh" pitchFamily="2" charset="0"/>
              </a:rPr>
              <a:t>।</a:t>
            </a:r>
            <a:endParaRPr lang="en-US" sz="3400" dirty="0" smtClean="0">
              <a:solidFill>
                <a:schemeClr val="accent3"/>
              </a:solidFill>
              <a:latin typeface="Nikosh" pitchFamily="2" charset="0"/>
              <a:cs typeface="Nikosh" pitchFamily="2" charset="0"/>
            </a:endParaRPr>
          </a:p>
          <a:p>
            <a:endParaRPr lang="en-US" dirty="0"/>
          </a:p>
        </p:txBody>
      </p:sp>
      <p:pic>
        <p:nvPicPr>
          <p:cNvPr id="6" name="Picture 5" descr="222222222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4648200"/>
            <a:ext cx="6639791" cy="1981200"/>
          </a:xfrm>
          <a:prstGeom prst="rect">
            <a:avLst/>
          </a:prstGeom>
        </p:spPr>
      </p:pic>
    </p:spTree>
  </p:cSld>
  <p:clrMapOvr>
    <a:masterClrMapping/>
  </p:clrMapOvr>
  <p:transition advTm="4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015056">
            <a:off x="687640" y="686236"/>
            <a:ext cx="7566210" cy="125886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8000" b="1" dirty="0" err="1" smtClean="0">
                <a:latin typeface="Nikosh" pitchFamily="2" charset="0"/>
                <a:cs typeface="Nikosh" pitchFamily="2" charset="0"/>
              </a:rPr>
              <a:t>পাঠ</a:t>
            </a:r>
            <a:r>
              <a:rPr lang="en-US" sz="8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8000" b="1" dirty="0" err="1" smtClean="0">
                <a:latin typeface="Nikosh" pitchFamily="2" charset="0"/>
                <a:cs typeface="Nikosh" pitchFamily="2" charset="0"/>
              </a:rPr>
              <a:t>পরিচিতি</a:t>
            </a:r>
            <a:endParaRPr lang="en-US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2590800"/>
            <a:ext cx="6934200" cy="3276600"/>
          </a:xfrm>
          <a:ln w="381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514350" indent="-514350" algn="ctr">
              <a:buNone/>
            </a:pPr>
            <a:r>
              <a:rPr lang="en-US" sz="2800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শ্রেণি</a:t>
            </a:r>
            <a:r>
              <a:rPr lang="en-US" sz="28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- </a:t>
            </a:r>
            <a:r>
              <a:rPr lang="en-US" sz="28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একাদশ</a:t>
            </a:r>
            <a:r>
              <a:rPr lang="en-US" sz="28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- </a:t>
            </a:r>
            <a:r>
              <a:rPr lang="en-US" sz="28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দ্বাদশ</a:t>
            </a:r>
            <a:r>
              <a:rPr lang="en-US" sz="28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</a:p>
          <a:p>
            <a:pPr marL="514350" indent="-514350" algn="ctr">
              <a:buNone/>
            </a:pPr>
            <a:r>
              <a:rPr lang="en-US" sz="2800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বিষয়ঃ</a:t>
            </a:r>
            <a:r>
              <a:rPr lang="en-US" sz="28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- </a:t>
            </a:r>
            <a:r>
              <a:rPr lang="en-US" sz="28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অর্থনীতি</a:t>
            </a:r>
            <a:r>
              <a:rPr lang="en-US" sz="28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প্রথম</a:t>
            </a:r>
            <a:r>
              <a:rPr lang="en-US" sz="28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পত্র</a:t>
            </a:r>
            <a:r>
              <a:rPr lang="en-US" sz="28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</a:p>
          <a:p>
            <a:pPr marL="514350" indent="-514350">
              <a:buNone/>
            </a:pPr>
            <a:r>
              <a:rPr lang="en-US" sz="24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   </a:t>
            </a:r>
          </a:p>
          <a:p>
            <a:pPr marL="514350" indent="-514350">
              <a:buNone/>
            </a:pPr>
            <a:r>
              <a:rPr lang="en-US" sz="2400" dirty="0" err="1" smtClean="0"/>
              <a:t>আলোচ্য</a:t>
            </a:r>
            <a:r>
              <a:rPr lang="en-US" sz="2400" dirty="0" smtClean="0"/>
              <a:t> </a:t>
            </a:r>
            <a:r>
              <a:rPr lang="en-US" sz="2400" dirty="0" err="1" smtClean="0"/>
              <a:t>বিষয়ঃ</a:t>
            </a:r>
            <a:r>
              <a:rPr lang="en-US" sz="2400" dirty="0" smtClean="0"/>
              <a:t>-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1600" dirty="0" smtClean="0"/>
              <a:t> </a:t>
            </a:r>
            <a:r>
              <a:rPr lang="en-US" sz="1600" dirty="0" err="1" smtClean="0"/>
              <a:t>চাহিদার</a:t>
            </a:r>
            <a:r>
              <a:rPr lang="en-US" sz="1600" dirty="0" smtClean="0"/>
              <a:t>  </a:t>
            </a:r>
            <a:r>
              <a:rPr lang="en-US" sz="1600" dirty="0" err="1" smtClean="0"/>
              <a:t>সংকোচন</a:t>
            </a:r>
            <a:r>
              <a:rPr lang="en-US" sz="1600" dirty="0" smtClean="0"/>
              <a:t> –</a:t>
            </a:r>
            <a:r>
              <a:rPr lang="en-US" sz="1600" dirty="0" err="1" smtClean="0"/>
              <a:t>সম্প্রসারন</a:t>
            </a:r>
            <a:r>
              <a:rPr lang="en-US" sz="1600" dirty="0" smtClean="0"/>
              <a:t> 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1600" dirty="0" smtClean="0"/>
              <a:t> </a:t>
            </a:r>
            <a:r>
              <a:rPr lang="en-US" sz="1600" dirty="0" err="1" smtClean="0"/>
              <a:t>চাহিদার</a:t>
            </a:r>
            <a:r>
              <a:rPr lang="en-US" sz="1600" dirty="0" smtClean="0"/>
              <a:t> </a:t>
            </a:r>
            <a:r>
              <a:rPr lang="en-US" sz="1600" dirty="0" err="1" smtClean="0"/>
              <a:t>হ্রাসবৃদ্ধি</a:t>
            </a:r>
            <a:r>
              <a:rPr lang="en-US" sz="1600" dirty="0" smtClean="0"/>
              <a:t> 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1600" dirty="0" smtClean="0"/>
              <a:t> </a:t>
            </a:r>
            <a:r>
              <a:rPr lang="en-US" sz="1600" dirty="0" err="1" smtClean="0"/>
              <a:t>চাহিদার</a:t>
            </a:r>
            <a:r>
              <a:rPr lang="en-US" sz="1600" dirty="0" smtClean="0"/>
              <a:t> </a:t>
            </a:r>
            <a:r>
              <a:rPr lang="en-US" sz="1600" dirty="0" err="1" smtClean="0"/>
              <a:t>হ্রাসবৃদ্ধি</a:t>
            </a:r>
            <a:r>
              <a:rPr lang="en-US" sz="1600" dirty="0" smtClean="0"/>
              <a:t> ও </a:t>
            </a:r>
            <a:r>
              <a:rPr lang="en-US" sz="1600" dirty="0" err="1" smtClean="0"/>
              <a:t>চাহিদার</a:t>
            </a:r>
            <a:r>
              <a:rPr lang="en-US" sz="1600" dirty="0" smtClean="0"/>
              <a:t>  </a:t>
            </a:r>
            <a:r>
              <a:rPr lang="en-US" sz="1600" dirty="0" err="1" smtClean="0"/>
              <a:t>সংকোচন</a:t>
            </a:r>
            <a:r>
              <a:rPr lang="en-US" sz="1600" dirty="0" smtClean="0"/>
              <a:t> –</a:t>
            </a:r>
            <a:r>
              <a:rPr lang="en-US" sz="1600" dirty="0" err="1" smtClean="0"/>
              <a:t>সম্প্রসারন</a:t>
            </a:r>
            <a:r>
              <a:rPr lang="en-US" sz="1600" dirty="0" smtClean="0"/>
              <a:t>  </a:t>
            </a:r>
            <a:r>
              <a:rPr lang="en-US" sz="1600" dirty="0" err="1" smtClean="0"/>
              <a:t>চিত্রে</a:t>
            </a:r>
            <a:r>
              <a:rPr lang="en-US" sz="1600" dirty="0" smtClean="0"/>
              <a:t> </a:t>
            </a:r>
            <a:r>
              <a:rPr lang="en-US" sz="1600" dirty="0" err="1" smtClean="0"/>
              <a:t>বিশ্লেষন</a:t>
            </a:r>
            <a:r>
              <a:rPr lang="en-US" sz="1600" dirty="0" smtClean="0"/>
              <a:t> </a:t>
            </a:r>
          </a:p>
          <a:p>
            <a:pPr marL="514350" indent="-514350"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0"/>
            <a:ext cx="7696200" cy="1981200"/>
          </a:xfrm>
        </p:spPr>
        <p:txBody>
          <a:bodyPr>
            <a:noAutofit/>
          </a:bodyPr>
          <a:lstStyle/>
          <a:p>
            <a:pPr lvl="0"/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700" b="1" dirty="0" smtClean="0"/>
              <a:t/>
            </a:r>
            <a:br>
              <a:rPr lang="en-US" sz="700" b="1" dirty="0" smtClean="0"/>
            </a:br>
            <a:r>
              <a:rPr lang="en-US" sz="700" b="1" dirty="0" smtClean="0"/>
              <a:t/>
            </a:r>
            <a:br>
              <a:rPr lang="en-US" sz="700" b="1" dirty="0" smtClean="0"/>
            </a:br>
            <a:r>
              <a:rPr lang="en-US" sz="700" b="1" dirty="0" smtClean="0"/>
              <a:t/>
            </a:r>
            <a:br>
              <a:rPr lang="en-US" sz="700" b="1" dirty="0" smtClean="0"/>
            </a:br>
            <a:r>
              <a:rPr lang="en-US" sz="700" b="1" dirty="0" smtClean="0"/>
              <a:t/>
            </a:r>
            <a:br>
              <a:rPr lang="en-US" sz="700" b="1" dirty="0" smtClean="0"/>
            </a:br>
            <a:r>
              <a:rPr lang="en-US" sz="700" b="1" dirty="0" smtClean="0"/>
              <a:t/>
            </a:r>
            <a:br>
              <a:rPr lang="en-US" sz="700" b="1" dirty="0" smtClean="0"/>
            </a:br>
            <a:r>
              <a:rPr lang="en-US" sz="700" b="1" dirty="0" smtClean="0"/>
              <a:t/>
            </a:r>
            <a:br>
              <a:rPr lang="en-US" sz="700" b="1" dirty="0" smtClean="0"/>
            </a:br>
            <a:r>
              <a:rPr lang="en-US" sz="700" b="1" dirty="0" smtClean="0"/>
              <a:t/>
            </a:r>
            <a:br>
              <a:rPr lang="en-US" sz="700" b="1" dirty="0" smtClean="0"/>
            </a:br>
            <a:r>
              <a:rPr lang="en-US" sz="700" b="1" dirty="0" smtClean="0"/>
              <a:t/>
            </a:r>
            <a:br>
              <a:rPr lang="en-US" sz="700" b="1" dirty="0" smtClean="0"/>
            </a:br>
            <a:r>
              <a:rPr lang="en-US" sz="700" b="1" dirty="0" smtClean="0"/>
              <a:t/>
            </a:r>
            <a:br>
              <a:rPr lang="en-US" sz="700" b="1" dirty="0" smtClean="0"/>
            </a:br>
            <a:r>
              <a:rPr lang="en-US" sz="700" b="1" dirty="0" smtClean="0"/>
              <a:t/>
            </a:r>
            <a:br>
              <a:rPr lang="en-US" sz="700" b="1" dirty="0" smtClean="0"/>
            </a:br>
            <a:r>
              <a:rPr lang="en-US" sz="700" b="1" dirty="0" smtClean="0"/>
              <a:t/>
            </a:r>
            <a:br>
              <a:rPr lang="en-US" sz="700" b="1" dirty="0" smtClean="0"/>
            </a:br>
            <a:r>
              <a:rPr lang="en-US" sz="700" b="1" dirty="0" smtClean="0"/>
              <a:t/>
            </a:r>
            <a:br>
              <a:rPr lang="en-US" sz="700" b="1" dirty="0" smtClean="0"/>
            </a:br>
            <a:r>
              <a:rPr lang="en-US" sz="700" b="1" dirty="0" smtClean="0"/>
              <a:t/>
            </a:r>
            <a:br>
              <a:rPr lang="en-US" sz="700" b="1" dirty="0" smtClean="0"/>
            </a:br>
            <a:r>
              <a:rPr lang="en-US" sz="700" b="1" dirty="0" smtClean="0"/>
              <a:t/>
            </a:r>
            <a:br>
              <a:rPr lang="en-US" sz="700" b="1" dirty="0" smtClean="0"/>
            </a:br>
            <a:r>
              <a:rPr lang="en-US" sz="700" b="1" dirty="0" smtClean="0"/>
              <a:t/>
            </a:r>
            <a:br>
              <a:rPr lang="en-US" sz="700" b="1" dirty="0" smtClean="0"/>
            </a:br>
            <a:r>
              <a:rPr lang="en-US" sz="3200" dirty="0" smtClean="0">
                <a:solidFill>
                  <a:srgbClr val="0070C0"/>
                </a:solidFill>
              </a:rPr>
              <a:t/>
            </a:r>
            <a:br>
              <a:rPr lang="en-US" sz="3200" dirty="0" smtClean="0">
                <a:solidFill>
                  <a:srgbClr val="0070C0"/>
                </a:solidFill>
              </a:rPr>
            </a:br>
            <a:r>
              <a:rPr lang="en-US" sz="3200" dirty="0" smtClean="0">
                <a:solidFill>
                  <a:srgbClr val="0070C0"/>
                </a:solidFill>
              </a:rPr>
              <a:t/>
            </a:r>
            <a:br>
              <a:rPr lang="en-US" sz="3200" dirty="0" smtClean="0">
                <a:solidFill>
                  <a:srgbClr val="0070C0"/>
                </a:solidFill>
              </a:rPr>
            </a:br>
            <a:r>
              <a:rPr lang="en-US" sz="3200" dirty="0" smtClean="0">
                <a:solidFill>
                  <a:srgbClr val="0070C0"/>
                </a:solidFill>
              </a:rPr>
              <a:t/>
            </a:r>
            <a:br>
              <a:rPr lang="en-US" sz="3200" dirty="0" smtClean="0">
                <a:solidFill>
                  <a:srgbClr val="0070C0"/>
                </a:solidFill>
              </a:rPr>
            </a:br>
            <a:r>
              <a:rPr lang="en-US" sz="3200" dirty="0" smtClean="0">
                <a:solidFill>
                  <a:srgbClr val="0070C0"/>
                </a:solidFill>
              </a:rPr>
              <a:t/>
            </a:r>
            <a:br>
              <a:rPr lang="en-US" sz="3200" dirty="0" smtClean="0">
                <a:solidFill>
                  <a:srgbClr val="0070C0"/>
                </a:solidFill>
              </a:rPr>
            </a:br>
            <a:r>
              <a:rPr lang="en-US" sz="2800" b="1" dirty="0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* </a:t>
            </a:r>
            <a:r>
              <a:rPr lang="en-US" sz="2800" dirty="0" err="1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চাহিদা</a:t>
            </a:r>
            <a:r>
              <a:rPr lang="en-US" sz="2800" dirty="0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সংকোচন</a:t>
            </a:r>
            <a:r>
              <a:rPr lang="en-US" sz="2800" dirty="0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 - </a:t>
            </a:r>
            <a:r>
              <a:rPr lang="en-US" sz="2800" dirty="0" err="1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সম্প্রসারন</a:t>
            </a:r>
            <a:r>
              <a:rPr lang="en-US" sz="2800" dirty="0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 ও </a:t>
            </a:r>
            <a:r>
              <a:rPr lang="en-US" sz="2800" dirty="0" err="1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হ্রাসবৃদ্ধি</a:t>
            </a:r>
            <a:r>
              <a:rPr lang="en-US" sz="2800" dirty="0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কি</a:t>
            </a:r>
            <a:r>
              <a:rPr lang="en-US" sz="2800" dirty="0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বলতে</a:t>
            </a:r>
            <a:r>
              <a:rPr lang="en-US" sz="2800" dirty="0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পারবে</a:t>
            </a:r>
            <a:r>
              <a:rPr lang="en-US" sz="2800" dirty="0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 </a:t>
            </a:r>
            <a:br>
              <a:rPr lang="en-US" sz="2800" dirty="0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</a:br>
            <a:r>
              <a:rPr lang="en-US" sz="2800" dirty="0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* </a:t>
            </a:r>
            <a:r>
              <a:rPr lang="en-US" sz="2800" dirty="0" err="1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চিত্রের</a:t>
            </a:r>
            <a:r>
              <a:rPr lang="en-US" sz="2800" dirty="0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সাহায্যে</a:t>
            </a:r>
            <a:r>
              <a:rPr lang="en-US" sz="2800" dirty="0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এদের</a:t>
            </a:r>
            <a:r>
              <a:rPr lang="en-US" sz="2800" dirty="0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ব্যাখ্যা</a:t>
            </a:r>
            <a:r>
              <a:rPr lang="en-US" sz="2800" dirty="0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করতে</a:t>
            </a:r>
            <a:r>
              <a:rPr lang="en-US" sz="2800" dirty="0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পারবে</a:t>
            </a:r>
            <a:r>
              <a:rPr lang="en-US" sz="2800" dirty="0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     </a:t>
            </a:r>
            <a:r>
              <a:rPr lang="en-US" sz="2800" b="1" dirty="0" smtClean="0">
                <a:solidFill>
                  <a:schemeClr val="accent4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/>
            </a:r>
            <a:br>
              <a:rPr lang="en-US" sz="2800" b="1" dirty="0" smtClean="0">
                <a:solidFill>
                  <a:schemeClr val="accent4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</a:br>
            <a:endParaRPr lang="en-US" sz="2800" b="1" dirty="0">
              <a:solidFill>
                <a:schemeClr val="accent4">
                  <a:lumMod val="75000"/>
                </a:schemeClr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81000" y="1143001"/>
            <a:ext cx="853440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শিখন</a:t>
            </a:r>
            <a:r>
              <a:rPr kumimoji="0" lang="en-US" sz="5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5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ফল</a:t>
            </a:r>
            <a:endParaRPr kumimoji="0" lang="en-US" sz="5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NikoshBAN" pitchFamily="2" charset="0"/>
              <a:ea typeface="Times New Roman" pitchFamily="18" charset="0"/>
              <a:cs typeface="NikoshBAN" pitchFamily="2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5400" b="1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NikoshBAN" pitchFamily="2" charset="0"/>
              <a:cs typeface="NikoshBAN" pitchFamily="2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5400" b="1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857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endParaRPr kumimoji="0" lang="en-US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                                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1285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1562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0" y="1562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                                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1971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0" y="2657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0" y="2933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9" name="Rectangle 25"/>
          <p:cNvSpPr>
            <a:spLocks noChangeArrowheads="1"/>
          </p:cNvSpPr>
          <p:nvPr/>
        </p:nvSpPr>
        <p:spPr bwMode="auto">
          <a:xfrm>
            <a:off x="0" y="3714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0" y="4514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auto">
          <a:xfrm>
            <a:off x="0" y="4924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78325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4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61" name="Rectangle 37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2" name="Rectangle 38"/>
          <p:cNvSpPr>
            <a:spLocks noChangeArrowheads="1"/>
          </p:cNvSpPr>
          <p:nvPr/>
        </p:nvSpPr>
        <p:spPr bwMode="auto">
          <a:xfrm>
            <a:off x="0" y="1162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3" name="Rectangle 39"/>
          <p:cNvSpPr>
            <a:spLocks noChangeArrowheads="1"/>
          </p:cNvSpPr>
          <p:nvPr/>
        </p:nvSpPr>
        <p:spPr bwMode="auto">
          <a:xfrm>
            <a:off x="0" y="1162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                                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4" name="Rectangle 40"/>
          <p:cNvSpPr>
            <a:spLocks noChangeArrowheads="1"/>
          </p:cNvSpPr>
          <p:nvPr/>
        </p:nvSpPr>
        <p:spPr bwMode="auto">
          <a:xfrm>
            <a:off x="0" y="1571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5" name="Rectangle 41"/>
          <p:cNvSpPr>
            <a:spLocks noChangeArrowheads="1"/>
          </p:cNvSpPr>
          <p:nvPr/>
        </p:nvSpPr>
        <p:spPr bwMode="auto">
          <a:xfrm>
            <a:off x="0" y="1847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78325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0" name="Rectangle 46"/>
          <p:cNvSpPr>
            <a:spLocks noChangeArrowheads="1"/>
          </p:cNvSpPr>
          <p:nvPr/>
        </p:nvSpPr>
        <p:spPr bwMode="auto">
          <a:xfrm>
            <a:off x="0" y="409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1" name="Rectangle 47"/>
          <p:cNvSpPr>
            <a:spLocks noChangeArrowheads="1"/>
          </p:cNvSpPr>
          <p:nvPr/>
        </p:nvSpPr>
        <p:spPr bwMode="auto">
          <a:xfrm>
            <a:off x="0" y="685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2" name="Rectangle 48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4" name="Rectangle 5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78" name="Rectangle 54"/>
          <p:cNvSpPr>
            <a:spLocks noChangeArrowheads="1"/>
          </p:cNvSpPr>
          <p:nvPr/>
        </p:nvSpPr>
        <p:spPr bwMode="auto">
          <a:xfrm>
            <a:off x="0" y="390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9" name="Rectangle 55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235" name="Rectangle 67"/>
          <p:cNvSpPr>
            <a:spLocks noChangeArrowheads="1"/>
          </p:cNvSpPr>
          <p:nvPr/>
        </p:nvSpPr>
        <p:spPr bwMode="auto">
          <a:xfrm>
            <a:off x="228600" y="1066800"/>
            <a:ext cx="8519982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চাহিদার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সংকোচন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-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সম্প্রসারনঃ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-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অন্যান্য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অবস্থা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অপরিবর্তিত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থেকে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দ্রব্যের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নিজস্ব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দামের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পরিবর্র্তনের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ফলে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যদি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চাহিদার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পরিবর্তন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হয়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অর্থা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ৎ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দামের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পরির্র্তনের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ফলে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যদি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চাহিদার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পরিমান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কমে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যায়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তবে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তাকে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চাহিদার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সংকোচন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বলে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।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আর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যদি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চাহিদার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পরিমান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বেড়ে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যায়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তবে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তাকে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চাহিদার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সম্প্রসারন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বলে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। </a:t>
            </a:r>
            <a:endParaRPr lang="en-US" dirty="0"/>
          </a:p>
        </p:txBody>
      </p:sp>
      <p:sp>
        <p:nvSpPr>
          <p:cNvPr id="7253" name="Rectangle 8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7" name="TextBox 136"/>
          <p:cNvSpPr txBox="1"/>
          <p:nvPr/>
        </p:nvSpPr>
        <p:spPr>
          <a:xfrm>
            <a:off x="1828800" y="3429000"/>
            <a:ext cx="510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270" name="Rectangle 10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271" name="Rectangle 103"/>
          <p:cNvSpPr>
            <a:spLocks noChangeArrowheads="1"/>
          </p:cNvSpPr>
          <p:nvPr/>
        </p:nvSpPr>
        <p:spPr bwMode="auto">
          <a:xfrm>
            <a:off x="0" y="990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endParaRPr kumimoji="0" lang="en-US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272" name="Rectangle 104"/>
          <p:cNvSpPr>
            <a:spLocks noChangeArrowheads="1"/>
          </p:cNvSpPr>
          <p:nvPr/>
        </p:nvSpPr>
        <p:spPr bwMode="auto">
          <a:xfrm>
            <a:off x="0" y="990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273" name="Rectangle 105"/>
          <p:cNvSpPr>
            <a:spLocks noChangeArrowheads="1"/>
          </p:cNvSpPr>
          <p:nvPr/>
        </p:nvSpPr>
        <p:spPr bwMode="auto">
          <a:xfrm>
            <a:off x="0" y="1495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78325" algn="l"/>
              </a:tabLst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278" name="Rectangle 110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78325" algn="l"/>
              </a:tabLst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endParaRPr kumimoji="0" lang="en-US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78325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279" name="Rectangle 111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78325" algn="l"/>
              </a:tabLst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endParaRPr kumimoji="0" lang="en-US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78325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290" name="Rectangle 1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292" name="Rectangle 1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295" name="Rectangle 1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297" name="Rectangle 1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299" name="Rectangle 1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762000" y="2743200"/>
            <a:ext cx="716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Nikosh" pitchFamily="2" charset="0"/>
                <a:cs typeface="Nikosh" pitchFamily="2" charset="0"/>
              </a:rPr>
              <a:t>নিম্নে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চিত্রের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সাহায্যে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চাহিদার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সংকোচন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ও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সম্প্রসারন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ব্যাখ্যা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করা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হলো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। </a:t>
            </a:r>
            <a:endParaRPr lang="en-US" dirty="0">
              <a:latin typeface="Nikosh" pitchFamily="2" charset="0"/>
              <a:cs typeface="Nikosh" pitchFamily="2" charset="0"/>
            </a:endParaRPr>
          </a:p>
        </p:txBody>
      </p:sp>
      <p:cxnSp>
        <p:nvCxnSpPr>
          <p:cNvPr id="45" name="Straight Connector 44"/>
          <p:cNvCxnSpPr/>
          <p:nvPr/>
        </p:nvCxnSpPr>
        <p:spPr>
          <a:xfrm rot="5400000">
            <a:off x="5334794" y="4648200"/>
            <a:ext cx="1828006" cy="7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6248400" y="5562600"/>
            <a:ext cx="21336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10800000">
            <a:off x="6248400" y="5181600"/>
            <a:ext cx="1447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5400000" flipH="1" flipV="1">
            <a:off x="6058694" y="4914106"/>
            <a:ext cx="1295400" cy="1588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10800000">
            <a:off x="6248400" y="4267200"/>
            <a:ext cx="457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10800000">
            <a:off x="6248400" y="4724400"/>
            <a:ext cx="990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rot="5400000" flipH="1" flipV="1">
            <a:off x="7506494" y="5371306"/>
            <a:ext cx="381000" cy="158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rot="5400000" flipH="1" flipV="1">
            <a:off x="6820694" y="5142706"/>
            <a:ext cx="838200" cy="158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6477000" y="4038600"/>
            <a:ext cx="1524000" cy="13716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5943600" y="3505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867400" y="5562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91" name="TextBox 90"/>
          <p:cNvSpPr txBox="1"/>
          <p:nvPr/>
        </p:nvSpPr>
        <p:spPr>
          <a:xfrm>
            <a:off x="8382000" y="5562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92" name="TextBox 91"/>
          <p:cNvSpPr txBox="1"/>
          <p:nvPr/>
        </p:nvSpPr>
        <p:spPr>
          <a:xfrm>
            <a:off x="6400800" y="36576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93" name="TextBox 92"/>
          <p:cNvSpPr txBox="1"/>
          <p:nvPr/>
        </p:nvSpPr>
        <p:spPr>
          <a:xfrm>
            <a:off x="7924800" y="5105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94" name="TextBox 93"/>
          <p:cNvSpPr txBox="1"/>
          <p:nvPr/>
        </p:nvSpPr>
        <p:spPr>
          <a:xfrm>
            <a:off x="6781800" y="39624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95" name="TextBox 94"/>
          <p:cNvSpPr txBox="1"/>
          <p:nvPr/>
        </p:nvSpPr>
        <p:spPr>
          <a:xfrm>
            <a:off x="7239000" y="44196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96" name="TextBox 95"/>
          <p:cNvSpPr txBox="1"/>
          <p:nvPr/>
        </p:nvSpPr>
        <p:spPr>
          <a:xfrm>
            <a:off x="7696200" y="4800600"/>
            <a:ext cx="228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97" name="TextBox 96"/>
          <p:cNvSpPr txBox="1"/>
          <p:nvPr/>
        </p:nvSpPr>
        <p:spPr>
          <a:xfrm>
            <a:off x="5638800" y="4114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P2</a:t>
            </a:r>
            <a:endParaRPr lang="en-US" dirty="0"/>
          </a:p>
        </p:txBody>
      </p:sp>
      <p:sp>
        <p:nvSpPr>
          <p:cNvPr id="99" name="TextBox 98"/>
          <p:cNvSpPr txBox="1"/>
          <p:nvPr/>
        </p:nvSpPr>
        <p:spPr>
          <a:xfrm>
            <a:off x="5791200" y="4572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P0</a:t>
            </a:r>
            <a:endParaRPr lang="en-US" dirty="0"/>
          </a:p>
        </p:txBody>
      </p:sp>
      <p:sp>
        <p:nvSpPr>
          <p:cNvPr id="100" name="TextBox 99"/>
          <p:cNvSpPr txBox="1"/>
          <p:nvPr/>
        </p:nvSpPr>
        <p:spPr>
          <a:xfrm>
            <a:off x="5715000" y="51054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P1</a:t>
            </a:r>
            <a:endParaRPr lang="en-US" dirty="0"/>
          </a:p>
        </p:txBody>
      </p:sp>
      <p:sp>
        <p:nvSpPr>
          <p:cNvPr id="101" name="TextBox 100"/>
          <p:cNvSpPr txBox="1"/>
          <p:nvPr/>
        </p:nvSpPr>
        <p:spPr>
          <a:xfrm>
            <a:off x="6400800" y="5562600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Q2</a:t>
            </a:r>
            <a:endParaRPr lang="en-US" sz="1400" dirty="0"/>
          </a:p>
        </p:txBody>
      </p:sp>
      <p:sp>
        <p:nvSpPr>
          <p:cNvPr id="102" name="TextBox 101"/>
          <p:cNvSpPr txBox="1"/>
          <p:nvPr/>
        </p:nvSpPr>
        <p:spPr>
          <a:xfrm>
            <a:off x="6934200" y="55626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Q0</a:t>
            </a:r>
            <a:endParaRPr lang="en-US" sz="1400" dirty="0"/>
          </a:p>
        </p:txBody>
      </p:sp>
      <p:sp>
        <p:nvSpPr>
          <p:cNvPr id="103" name="TextBox 102"/>
          <p:cNvSpPr txBox="1"/>
          <p:nvPr/>
        </p:nvSpPr>
        <p:spPr>
          <a:xfrm>
            <a:off x="7467600" y="5562600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Q1</a:t>
            </a:r>
            <a:endParaRPr lang="en-US" sz="1400" dirty="0"/>
          </a:p>
        </p:txBody>
      </p:sp>
      <p:sp>
        <p:nvSpPr>
          <p:cNvPr id="104" name="TextBox 103"/>
          <p:cNvSpPr txBox="1"/>
          <p:nvPr/>
        </p:nvSpPr>
        <p:spPr>
          <a:xfrm>
            <a:off x="6781800" y="60960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Nikosh" pitchFamily="2" charset="0"/>
                <a:cs typeface="Nikosh" pitchFamily="2" charset="0"/>
              </a:rPr>
              <a:t>চাহিদার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পরিমান</a:t>
            </a:r>
            <a:endParaRPr lang="en-US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181600" y="4038600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" pitchFamily="2" charset="0"/>
                <a:cs typeface="Nikosh" pitchFamily="2" charset="0"/>
              </a:rPr>
              <a:t> 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দাম</a:t>
            </a:r>
            <a:endParaRPr lang="en-US" dirty="0">
              <a:latin typeface="Nikosh" pitchFamily="2" charset="0"/>
              <a:cs typeface="Nikosh" pitchFamily="2" charset="0"/>
            </a:endParaRPr>
          </a:p>
        </p:txBody>
      </p:sp>
      <p:cxnSp>
        <p:nvCxnSpPr>
          <p:cNvPr id="107" name="Straight Arrow Connector 106"/>
          <p:cNvCxnSpPr/>
          <p:nvPr/>
        </p:nvCxnSpPr>
        <p:spPr>
          <a:xfrm rot="5400000" flipH="1" flipV="1">
            <a:off x="7086600" y="4114800"/>
            <a:ext cx="228600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 rot="19885800">
            <a:off x="7283549" y="3519512"/>
            <a:ext cx="1767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Nikosh" pitchFamily="2" charset="0"/>
                <a:cs typeface="Nikosh" pitchFamily="2" charset="0"/>
              </a:rPr>
              <a:t>চাহিদার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সংকোচন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endParaRPr lang="en-US" dirty="0">
              <a:latin typeface="Nikosh" pitchFamily="2" charset="0"/>
              <a:cs typeface="Nikosh" pitchFamily="2" charset="0"/>
            </a:endParaRPr>
          </a:p>
        </p:txBody>
      </p:sp>
      <p:cxnSp>
        <p:nvCxnSpPr>
          <p:cNvPr id="114" name="Straight Arrow Connector 113"/>
          <p:cNvCxnSpPr/>
          <p:nvPr/>
        </p:nvCxnSpPr>
        <p:spPr>
          <a:xfrm rot="5400000" flipH="1" flipV="1">
            <a:off x="7543800" y="4648200"/>
            <a:ext cx="228600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/>
        </p:nvSpPr>
        <p:spPr>
          <a:xfrm rot="19634121">
            <a:off x="7621895" y="4048855"/>
            <a:ext cx="1549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Nikosh" pitchFamily="2" charset="0"/>
                <a:cs typeface="Nikosh" pitchFamily="2" charset="0"/>
              </a:rPr>
              <a:t>চাহিদার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সম্প্রসারন</a:t>
            </a:r>
            <a:endParaRPr lang="en-US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381000" y="3810000"/>
            <a:ext cx="441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Nikosh" pitchFamily="2" charset="0"/>
                <a:cs typeface="Nikosh" pitchFamily="2" charset="0"/>
              </a:rPr>
              <a:t>চিত্রের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বর্ননাঃ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- </a:t>
            </a:r>
            <a:endParaRPr lang="en-US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381000" y="4267200"/>
            <a:ext cx="4343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Nikosh" pitchFamily="2" charset="0"/>
                <a:cs typeface="Nikosh" pitchFamily="2" charset="0"/>
              </a:rPr>
              <a:t>চিত্রে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ভূমি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অক্ষে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চাহিদার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পরিমান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ও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লম্ব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অক্ষে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দাম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বিবেচিত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।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DD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চাহিদা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রেখা</a:t>
            </a:r>
            <a:r>
              <a:rPr lang="en-US" sz="1400" dirty="0" smtClean="0">
                <a:latin typeface="Nikosh" pitchFamily="2" charset="0"/>
                <a:cs typeface="Nikosh" pitchFamily="2" charset="0"/>
              </a:rPr>
              <a:t>।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OP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en-US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প্রা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থমিক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দামে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প্রাথমিক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চাহিদার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পরিমান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OQ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যা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বিন্দু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দ্বারা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নির্দেশিত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।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দাম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বেড়ে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OP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থেকে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OP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হলে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চাহিদার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পরিমান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কমে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OQ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হয়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। 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এটাই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হলো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চাহিদার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সংকোচন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আবার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দাম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কমে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OP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হলে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চাহিদার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পরিমান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বেড়ে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OQ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হয়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।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এটাই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হলো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চাহিদার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সম্প্রসারন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।</a:t>
            </a:r>
            <a:endParaRPr lang="en-US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762001"/>
            <a:ext cx="777240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>
                <a:latin typeface="Nikosh" pitchFamily="2" charset="0"/>
                <a:cs typeface="Nikosh" pitchFamily="2" charset="0"/>
              </a:rPr>
              <a:t>চাহিদার</a:t>
            </a:r>
            <a:r>
              <a:rPr lang="en-US" sz="2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000" dirty="0" err="1" smtClean="0">
                <a:latin typeface="Nikosh" pitchFamily="2" charset="0"/>
                <a:cs typeface="Nikosh" pitchFamily="2" charset="0"/>
              </a:rPr>
              <a:t>হ্রাস-বৃদ্ধিঃ</a:t>
            </a:r>
            <a:r>
              <a:rPr lang="en-US" sz="2000" dirty="0" smtClean="0">
                <a:latin typeface="Nikosh" pitchFamily="2" charset="0"/>
                <a:cs typeface="Nikosh" pitchFamily="2" charset="0"/>
              </a:rPr>
              <a:t>-</a:t>
            </a:r>
            <a:endParaRPr lang="en-US" sz="2000" dirty="0" smtClean="0">
              <a:latin typeface="Nikosh" pitchFamily="2" charset="0"/>
              <a:cs typeface="Nikosh" pitchFamily="2" charset="0"/>
            </a:endParaRPr>
          </a:p>
          <a:p>
            <a:r>
              <a:rPr lang="en-US" dirty="0" err="1" smtClean="0">
                <a:latin typeface="Nikosh" pitchFamily="2" charset="0"/>
                <a:cs typeface="Nikosh" pitchFamily="2" charset="0"/>
              </a:rPr>
              <a:t>দাম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স্থির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থেকে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অন্যান্য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অবস্থার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পরিবর্তনের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ফলে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যদি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চাহিদার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পরিমান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কমে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যায়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তবে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তাকে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চাহিদার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হ্রাস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বলে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।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আবার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যদি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দাম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স্থির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থেকে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অন্যান্য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অবস্থার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পরিবর্তনের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ফলে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যদি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চাহিদার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পরিমান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বেড়ে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যায়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তবে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তাকে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চাহিদার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বৃদ্ধি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বলে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।</a:t>
            </a:r>
          </a:p>
        </p:txBody>
      </p:sp>
      <p:cxnSp>
        <p:nvCxnSpPr>
          <p:cNvPr id="14" name="Straight Connector 13"/>
          <p:cNvCxnSpPr/>
          <p:nvPr/>
        </p:nvCxnSpPr>
        <p:spPr>
          <a:xfrm rot="5400000">
            <a:off x="4610894" y="3237706"/>
            <a:ext cx="16002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0800000">
            <a:off x="5410200" y="4038600"/>
            <a:ext cx="25146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0800000">
            <a:off x="5410200" y="3200400"/>
            <a:ext cx="16764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 flipH="1" flipV="1">
            <a:off x="5753100" y="3619500"/>
            <a:ext cx="838994" cy="7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 flipH="1" flipV="1">
            <a:off x="6210300" y="3619500"/>
            <a:ext cx="8382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 flipH="1" flipV="1">
            <a:off x="6668294" y="3618706"/>
            <a:ext cx="8382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16200000" flipH="1">
            <a:off x="6477000" y="2590800"/>
            <a:ext cx="1066800" cy="10668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16200000" flipH="1">
            <a:off x="6096000" y="2667000"/>
            <a:ext cx="1066800" cy="10668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16200000" flipH="1">
            <a:off x="5715000" y="2743200"/>
            <a:ext cx="1143000" cy="11430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105400" y="2362200"/>
            <a:ext cx="304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Y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 rot="16200000" flipH="1">
            <a:off x="6096000" y="2667000"/>
            <a:ext cx="1219200" cy="12192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029200" y="3048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r>
              <a:rPr lang="en-US" sz="900" dirty="0" smtClean="0"/>
              <a:t>O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5029200" y="38862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 O</a:t>
            </a:r>
            <a:endParaRPr lang="en-US" sz="1400" dirty="0"/>
          </a:p>
        </p:txBody>
      </p:sp>
      <p:sp>
        <p:nvSpPr>
          <p:cNvPr id="52" name="TextBox 51"/>
          <p:cNvSpPr txBox="1"/>
          <p:nvPr/>
        </p:nvSpPr>
        <p:spPr>
          <a:xfrm>
            <a:off x="5943600" y="40386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Q1</a:t>
            </a:r>
            <a:endParaRPr lang="en-US" sz="1400" dirty="0"/>
          </a:p>
        </p:txBody>
      </p:sp>
      <p:sp>
        <p:nvSpPr>
          <p:cNvPr id="53" name="TextBox 52"/>
          <p:cNvSpPr txBox="1"/>
          <p:nvPr/>
        </p:nvSpPr>
        <p:spPr>
          <a:xfrm>
            <a:off x="6400800" y="40386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Q</a:t>
            </a:r>
            <a:r>
              <a:rPr lang="en-US" sz="1100" dirty="0" smtClean="0"/>
              <a:t>O</a:t>
            </a:r>
            <a:endParaRPr lang="en-US" dirty="0"/>
          </a:p>
        </p:txBody>
      </p:sp>
      <p:sp>
        <p:nvSpPr>
          <p:cNvPr id="54" name="Rectangle 53"/>
          <p:cNvSpPr/>
          <p:nvPr/>
        </p:nvSpPr>
        <p:spPr>
          <a:xfrm>
            <a:off x="6858000" y="4038600"/>
            <a:ext cx="4772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Q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6400800" y="2362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D2</a:t>
            </a:r>
            <a:endParaRPr lang="en-US" sz="1400" dirty="0"/>
          </a:p>
        </p:txBody>
      </p:sp>
      <p:sp>
        <p:nvSpPr>
          <p:cNvPr id="56" name="TextBox 55"/>
          <p:cNvSpPr txBox="1"/>
          <p:nvPr/>
        </p:nvSpPr>
        <p:spPr>
          <a:xfrm>
            <a:off x="7467600" y="33528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D2</a:t>
            </a:r>
            <a:endParaRPr lang="en-US" sz="1400" dirty="0"/>
          </a:p>
        </p:txBody>
      </p:sp>
      <p:sp>
        <p:nvSpPr>
          <p:cNvPr id="57" name="TextBox 56"/>
          <p:cNvSpPr txBox="1"/>
          <p:nvPr/>
        </p:nvSpPr>
        <p:spPr>
          <a:xfrm>
            <a:off x="7086600" y="29718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</a:t>
            </a:r>
            <a:endParaRPr lang="en-US" sz="1400" dirty="0"/>
          </a:p>
        </p:txBody>
      </p:sp>
      <p:sp>
        <p:nvSpPr>
          <p:cNvPr id="59" name="TextBox 58"/>
          <p:cNvSpPr txBox="1"/>
          <p:nvPr/>
        </p:nvSpPr>
        <p:spPr>
          <a:xfrm>
            <a:off x="6019800" y="24384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</a:t>
            </a:r>
            <a:endParaRPr lang="en-US" sz="1400" dirty="0"/>
          </a:p>
        </p:txBody>
      </p:sp>
      <p:sp>
        <p:nvSpPr>
          <p:cNvPr id="60" name="TextBox 59"/>
          <p:cNvSpPr txBox="1"/>
          <p:nvPr/>
        </p:nvSpPr>
        <p:spPr>
          <a:xfrm>
            <a:off x="7239000" y="36576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</a:t>
            </a:r>
            <a:endParaRPr lang="en-US" sz="1400" dirty="0"/>
          </a:p>
        </p:txBody>
      </p:sp>
      <p:sp>
        <p:nvSpPr>
          <p:cNvPr id="62" name="TextBox 61"/>
          <p:cNvSpPr txBox="1"/>
          <p:nvPr/>
        </p:nvSpPr>
        <p:spPr>
          <a:xfrm>
            <a:off x="5562600" y="25146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D1</a:t>
            </a:r>
            <a:endParaRPr lang="en-US" sz="1400" dirty="0"/>
          </a:p>
        </p:txBody>
      </p:sp>
      <p:sp>
        <p:nvSpPr>
          <p:cNvPr id="63" name="TextBox 62"/>
          <p:cNvSpPr txBox="1"/>
          <p:nvPr/>
        </p:nvSpPr>
        <p:spPr>
          <a:xfrm>
            <a:off x="6705600" y="36576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D1</a:t>
            </a:r>
            <a:endParaRPr lang="en-US" sz="1400" dirty="0"/>
          </a:p>
        </p:txBody>
      </p:sp>
      <p:sp>
        <p:nvSpPr>
          <p:cNvPr id="64" name="TextBox 63"/>
          <p:cNvSpPr txBox="1"/>
          <p:nvPr/>
        </p:nvSpPr>
        <p:spPr>
          <a:xfrm>
            <a:off x="6096000" y="29718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b</a:t>
            </a:r>
            <a:endParaRPr lang="en-US" sz="1400" dirty="0"/>
          </a:p>
        </p:txBody>
      </p:sp>
      <p:sp>
        <p:nvSpPr>
          <p:cNvPr id="65" name="TextBox 64"/>
          <p:cNvSpPr txBox="1"/>
          <p:nvPr/>
        </p:nvSpPr>
        <p:spPr>
          <a:xfrm>
            <a:off x="6553200" y="29718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</a:t>
            </a:r>
            <a:endParaRPr lang="en-US" sz="1400" dirty="0"/>
          </a:p>
        </p:txBody>
      </p:sp>
      <p:sp>
        <p:nvSpPr>
          <p:cNvPr id="66" name="TextBox 65"/>
          <p:cNvSpPr txBox="1"/>
          <p:nvPr/>
        </p:nvSpPr>
        <p:spPr>
          <a:xfrm>
            <a:off x="7696200" y="40386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X</a:t>
            </a:r>
            <a:endParaRPr lang="en-US" sz="1400" dirty="0"/>
          </a:p>
        </p:txBody>
      </p:sp>
      <p:sp>
        <p:nvSpPr>
          <p:cNvPr id="67" name="TextBox 66"/>
          <p:cNvSpPr txBox="1"/>
          <p:nvPr/>
        </p:nvSpPr>
        <p:spPr>
          <a:xfrm>
            <a:off x="5791200" y="4419600"/>
            <a:ext cx="1752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চাহিদার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পরিমান</a:t>
            </a:r>
            <a:endParaRPr lang="en-US" sz="1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4572000" y="3048000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দাম</a:t>
            </a:r>
            <a:endParaRPr lang="en-US" sz="1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6934200" y="2362200"/>
            <a:ext cx="114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চাহিদার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হ্রাস</a:t>
            </a:r>
            <a:endParaRPr lang="en-US" sz="1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7467600" y="27432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চাহিদার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বৃদ্ধি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03" name="Straight Arrow Connector 102"/>
          <p:cNvCxnSpPr>
            <a:endCxn id="55" idx="3"/>
          </p:cNvCxnSpPr>
          <p:nvPr/>
        </p:nvCxnSpPr>
        <p:spPr>
          <a:xfrm rot="5400000" flipH="1" flipV="1">
            <a:off x="6249145" y="2591545"/>
            <a:ext cx="684311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>
            <a:endCxn id="70" idx="1"/>
          </p:cNvCxnSpPr>
          <p:nvPr/>
        </p:nvCxnSpPr>
        <p:spPr>
          <a:xfrm flipV="1">
            <a:off x="6934200" y="2927866"/>
            <a:ext cx="533400" cy="2725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Rectangle 110"/>
          <p:cNvSpPr/>
          <p:nvPr/>
        </p:nvSpPr>
        <p:spPr>
          <a:xfrm>
            <a:off x="838200" y="2286000"/>
            <a:ext cx="167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latin typeface="Nikosh" pitchFamily="2" charset="0"/>
                <a:cs typeface="Nikosh" pitchFamily="2" charset="0"/>
              </a:rPr>
              <a:t>চিত্রের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বর্ননাঃ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- </a:t>
            </a:r>
            <a:endParaRPr lang="en-US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838200" y="2819400"/>
            <a:ext cx="37338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 err="1" smtClean="0">
                <a:latin typeface="Nikosh" pitchFamily="2" charset="0"/>
                <a:cs typeface="Nikosh" pitchFamily="2" charset="0"/>
              </a:rPr>
              <a:t>চিত্রে</a:t>
            </a:r>
            <a:r>
              <a:rPr lang="en-US" sz="1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1600" dirty="0" err="1" smtClean="0">
                <a:latin typeface="Nikosh" pitchFamily="2" charset="0"/>
                <a:cs typeface="Nikosh" pitchFamily="2" charset="0"/>
              </a:rPr>
              <a:t>ভূমি</a:t>
            </a:r>
            <a:r>
              <a:rPr lang="en-US" sz="1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1600" dirty="0" err="1" smtClean="0">
                <a:latin typeface="Nikosh" pitchFamily="2" charset="0"/>
                <a:cs typeface="Nikosh" pitchFamily="2" charset="0"/>
              </a:rPr>
              <a:t>অক্ষে</a:t>
            </a:r>
            <a:r>
              <a:rPr lang="en-US" sz="1600" dirty="0" smtClean="0">
                <a:latin typeface="Nikosh" pitchFamily="2" charset="0"/>
                <a:cs typeface="Nikosh" pitchFamily="2" charset="0"/>
              </a:rPr>
              <a:t>  </a:t>
            </a:r>
            <a:r>
              <a:rPr lang="en-US" sz="1600" dirty="0" err="1" smtClean="0">
                <a:latin typeface="Nikosh" pitchFamily="2" charset="0"/>
                <a:cs typeface="Nikosh" pitchFamily="2" charset="0"/>
              </a:rPr>
              <a:t>চাহিদার</a:t>
            </a:r>
            <a:r>
              <a:rPr lang="en-US" sz="1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1600" dirty="0" err="1" smtClean="0">
                <a:latin typeface="Nikosh" pitchFamily="2" charset="0"/>
                <a:cs typeface="Nikosh" pitchFamily="2" charset="0"/>
              </a:rPr>
              <a:t>পরিমান</a:t>
            </a:r>
            <a:r>
              <a:rPr lang="en-US" sz="1600" dirty="0" smtClean="0">
                <a:latin typeface="Nikosh" pitchFamily="2" charset="0"/>
                <a:cs typeface="Nikosh" pitchFamily="2" charset="0"/>
              </a:rPr>
              <a:t> ও </a:t>
            </a:r>
            <a:r>
              <a:rPr lang="en-US" sz="1600" dirty="0" err="1" smtClean="0">
                <a:latin typeface="Nikosh" pitchFamily="2" charset="0"/>
                <a:cs typeface="Nikosh" pitchFamily="2" charset="0"/>
              </a:rPr>
              <a:t>লম্ব</a:t>
            </a:r>
            <a:r>
              <a:rPr lang="en-US" sz="1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1600" dirty="0" err="1" smtClean="0">
                <a:latin typeface="Nikosh" pitchFamily="2" charset="0"/>
                <a:cs typeface="Nikosh" pitchFamily="2" charset="0"/>
              </a:rPr>
              <a:t>অক্ষে</a:t>
            </a:r>
            <a:r>
              <a:rPr lang="en-US" sz="1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1600" dirty="0" err="1" smtClean="0">
                <a:latin typeface="Nikosh" pitchFamily="2" charset="0"/>
                <a:cs typeface="Nikosh" pitchFamily="2" charset="0"/>
              </a:rPr>
              <a:t>দাম</a:t>
            </a:r>
            <a:r>
              <a:rPr lang="en-US" sz="1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1600" dirty="0" err="1" smtClean="0">
                <a:latin typeface="Nikosh" pitchFamily="2" charset="0"/>
                <a:cs typeface="Nikosh" pitchFamily="2" charset="0"/>
              </a:rPr>
              <a:t>বিবেচিত</a:t>
            </a:r>
            <a:r>
              <a:rPr lang="en-US" sz="1600" dirty="0" smtClean="0">
                <a:latin typeface="Nikosh" pitchFamily="2" charset="0"/>
                <a:cs typeface="Nikosh" pitchFamily="2" charset="0"/>
              </a:rPr>
              <a:t>।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8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দামে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ভোক্তা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যখন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বিন্দুতে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অবস্থান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তখন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" pitchFamily="2" charset="0"/>
                <a:cs typeface="Nikosh" pitchFamily="2" charset="0"/>
              </a:rPr>
              <a:t>চাহিদার</a:t>
            </a:r>
            <a:r>
              <a:rPr lang="en-US" sz="1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1600" dirty="0" err="1" smtClean="0">
                <a:latin typeface="Nikosh" pitchFamily="2" charset="0"/>
                <a:cs typeface="Nikosh" pitchFamily="2" charset="0"/>
              </a:rPr>
              <a:t>পরিমান</a:t>
            </a:r>
            <a:r>
              <a:rPr lang="en-US" sz="1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OQ</a:t>
            </a:r>
            <a:r>
              <a:rPr lang="en-US" sz="8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। </a:t>
            </a:r>
            <a:r>
              <a:rPr lang="en-US" sz="1600" dirty="0" smtClean="0">
                <a:latin typeface="Nikosh" pitchFamily="2" charset="0"/>
                <a:cs typeface="Nikosh" pitchFamily="2" charset="0"/>
              </a:rPr>
              <a:t>এ </a:t>
            </a:r>
            <a:r>
              <a:rPr lang="en-US" sz="1600" dirty="0" err="1" smtClean="0">
                <a:latin typeface="Nikosh" pitchFamily="2" charset="0"/>
                <a:cs typeface="Nikosh" pitchFamily="2" charset="0"/>
              </a:rPr>
              <a:t>অবস্থায়</a:t>
            </a:r>
            <a:r>
              <a:rPr lang="en-US" sz="1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1600" dirty="0" err="1" smtClean="0">
                <a:latin typeface="Nikosh" pitchFamily="2" charset="0"/>
                <a:cs typeface="Nikosh" pitchFamily="2" charset="0"/>
              </a:rPr>
              <a:t>চাহিদা</a:t>
            </a:r>
            <a:r>
              <a:rPr lang="en-US" sz="1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1600" dirty="0" err="1" smtClean="0">
                <a:latin typeface="Nikosh" pitchFamily="2" charset="0"/>
                <a:cs typeface="Nikosh" pitchFamily="2" charset="0"/>
              </a:rPr>
              <a:t>রেখা</a:t>
            </a:r>
            <a:r>
              <a:rPr lang="en-US" sz="1600" dirty="0" smtClean="0">
                <a:latin typeface="Nikosh" pitchFamily="2" charset="0"/>
                <a:cs typeface="Nikosh" pitchFamily="2" charset="0"/>
              </a:rPr>
              <a:t> 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DD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।</a:t>
            </a:r>
            <a:r>
              <a:rPr lang="en-US" sz="1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1600" dirty="0" err="1" smtClean="0">
                <a:latin typeface="Nikosh" pitchFamily="2" charset="0"/>
                <a:cs typeface="Nikosh" pitchFamily="2" charset="0"/>
              </a:rPr>
              <a:t>এই</a:t>
            </a:r>
            <a:r>
              <a:rPr lang="en-US" sz="1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1600" dirty="0" err="1" smtClean="0">
                <a:latin typeface="Nikosh" pitchFamily="2" charset="0"/>
                <a:cs typeface="Nikosh" pitchFamily="2" charset="0"/>
              </a:rPr>
              <a:t>স্থির</a:t>
            </a:r>
            <a:r>
              <a:rPr lang="en-US" sz="1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1600" dirty="0" err="1" smtClean="0">
                <a:latin typeface="Nikosh" pitchFamily="2" charset="0"/>
                <a:cs typeface="Nikosh" pitchFamily="2" charset="0"/>
              </a:rPr>
              <a:t>দামে</a:t>
            </a:r>
            <a:r>
              <a:rPr lang="en-US" sz="1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1600" dirty="0" err="1" smtClean="0">
                <a:latin typeface="Nikosh" pitchFamily="2" charset="0"/>
                <a:cs typeface="Nikosh" pitchFamily="2" charset="0"/>
              </a:rPr>
              <a:t>অর্থ্যা</a:t>
            </a:r>
            <a:r>
              <a:rPr lang="en-US" sz="1600" dirty="0" smtClean="0">
                <a:latin typeface="Nikosh" pitchFamily="2" charset="0"/>
                <a:cs typeface="Nikosh" pitchFamily="2" charset="0"/>
              </a:rPr>
              <a:t>ৎ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8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দামে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ভোক্তার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আয়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বৃদ্ধি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পেলে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1600" dirty="0" err="1" smtClean="0">
                <a:latin typeface="Nikosh" pitchFamily="2" charset="0"/>
                <a:cs typeface="Nikosh" pitchFamily="2" charset="0"/>
              </a:rPr>
              <a:t>ভোক্তা</a:t>
            </a:r>
            <a:r>
              <a:rPr lang="en-US" sz="1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1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1600" dirty="0" err="1" smtClean="0">
                <a:latin typeface="Nikosh" pitchFamily="2" charset="0"/>
                <a:cs typeface="Nikosh" pitchFamily="2" charset="0"/>
              </a:rPr>
              <a:t>বিন্দুতে</a:t>
            </a:r>
            <a:r>
              <a:rPr lang="en-US" sz="1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1600" dirty="0" err="1" smtClean="0">
                <a:latin typeface="Nikosh" pitchFamily="2" charset="0"/>
                <a:cs typeface="Nikosh" pitchFamily="2" charset="0"/>
              </a:rPr>
              <a:t>অবস্থান</a:t>
            </a:r>
            <a:r>
              <a:rPr lang="en-US" sz="1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1600" dirty="0" err="1" smtClean="0">
                <a:latin typeface="Nikosh" pitchFamily="2" charset="0"/>
                <a:cs typeface="Nikosh" pitchFamily="2" charset="0"/>
              </a:rPr>
              <a:t>করে</a:t>
            </a:r>
            <a:r>
              <a:rPr lang="en-US" sz="1600" dirty="0" smtClean="0">
                <a:latin typeface="Nikosh" pitchFamily="2" charset="0"/>
                <a:cs typeface="Nikosh" pitchFamily="2" charset="0"/>
              </a:rPr>
              <a:t>। </a:t>
            </a:r>
            <a:r>
              <a:rPr lang="en-US" sz="1600" dirty="0" err="1" smtClean="0">
                <a:latin typeface="Nikosh" pitchFamily="2" charset="0"/>
                <a:cs typeface="Nikosh" pitchFamily="2" charset="0"/>
              </a:rPr>
              <a:t>তখন</a:t>
            </a:r>
            <a:r>
              <a:rPr lang="en-US" sz="1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1600" dirty="0" err="1" smtClean="0">
                <a:latin typeface="Nikosh" pitchFamily="2" charset="0"/>
                <a:cs typeface="Nikosh" pitchFamily="2" charset="0"/>
              </a:rPr>
              <a:t>তার</a:t>
            </a:r>
            <a:r>
              <a:rPr lang="en-US" sz="1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1600" dirty="0" err="1" smtClean="0">
                <a:latin typeface="Nikosh" pitchFamily="2" charset="0"/>
                <a:cs typeface="Nikosh" pitchFamily="2" charset="0"/>
              </a:rPr>
              <a:t>চাহিদা</a:t>
            </a:r>
            <a:r>
              <a:rPr lang="en-US" sz="1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1600" dirty="0" err="1" smtClean="0">
                <a:latin typeface="Nikosh" pitchFamily="2" charset="0"/>
                <a:cs typeface="Nikosh" pitchFamily="2" charset="0"/>
              </a:rPr>
              <a:t>বেড়ে</a:t>
            </a:r>
            <a:r>
              <a:rPr lang="en-US" sz="1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OQ</a:t>
            </a:r>
            <a:r>
              <a:rPr lang="en-US" sz="8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OQ</a:t>
            </a:r>
            <a:r>
              <a:rPr lang="en-US" sz="8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এটাই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চাহিদার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বৃদ্ধি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। এ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অবস্থায়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" pitchFamily="2" charset="0"/>
                <a:cs typeface="Nikosh" pitchFamily="2" charset="0"/>
              </a:rPr>
              <a:t>চাহিদা</a:t>
            </a:r>
            <a:r>
              <a:rPr lang="en-US" sz="1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1600" dirty="0" err="1" smtClean="0">
                <a:latin typeface="Nikosh" pitchFamily="2" charset="0"/>
                <a:cs typeface="Nikosh" pitchFamily="2" charset="0"/>
              </a:rPr>
              <a:t>রেখা</a:t>
            </a:r>
            <a:r>
              <a:rPr lang="en-US" sz="1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1600" dirty="0" err="1" smtClean="0">
                <a:latin typeface="Nikosh" pitchFamily="2" charset="0"/>
                <a:cs typeface="Nikosh" pitchFamily="2" charset="0"/>
              </a:rPr>
              <a:t>ডান</a:t>
            </a:r>
            <a:r>
              <a:rPr lang="en-US" sz="1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1600" dirty="0" err="1" smtClean="0">
                <a:latin typeface="Nikosh" pitchFamily="2" charset="0"/>
                <a:cs typeface="Nikosh" pitchFamily="2" charset="0"/>
              </a:rPr>
              <a:t>দিকে</a:t>
            </a:r>
            <a:r>
              <a:rPr lang="en-US" sz="1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1600" dirty="0" err="1" smtClean="0">
                <a:latin typeface="Nikosh" pitchFamily="2" charset="0"/>
                <a:cs typeface="Nikosh" pitchFamily="2" charset="0"/>
              </a:rPr>
              <a:t>স্থানান্তরিত</a:t>
            </a:r>
            <a:r>
              <a:rPr lang="en-US" sz="1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1600" dirty="0" err="1" smtClean="0">
                <a:latin typeface="Nikosh" pitchFamily="2" charset="0"/>
                <a:cs typeface="Nikosh" pitchFamily="2" charset="0"/>
              </a:rPr>
              <a:t>হয়ে</a:t>
            </a:r>
            <a:r>
              <a:rPr lang="en-US" sz="1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Nikosh" pitchFamily="2" charset="0"/>
                <a:cs typeface="Nikosh" pitchFamily="2" charset="0"/>
              </a:rPr>
              <a:t>হয়</a:t>
            </a:r>
            <a:r>
              <a:rPr lang="en-US" sz="1600" dirty="0" smtClean="0">
                <a:latin typeface="Nikosh" pitchFamily="2" charset="0"/>
                <a:cs typeface="Nikosh" pitchFamily="2" charset="0"/>
              </a:rPr>
              <a:t>। </a:t>
            </a:r>
            <a:r>
              <a:rPr lang="en-US" sz="1600" dirty="0" err="1" smtClean="0">
                <a:latin typeface="Nikosh" pitchFamily="2" charset="0"/>
                <a:cs typeface="Nikosh" pitchFamily="2" charset="0"/>
              </a:rPr>
              <a:t>আবার</a:t>
            </a:r>
            <a:r>
              <a:rPr lang="en-US" sz="1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1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1600" dirty="0" err="1" smtClean="0">
                <a:latin typeface="Nikosh" pitchFamily="2" charset="0"/>
                <a:cs typeface="Nikosh" pitchFamily="2" charset="0"/>
              </a:rPr>
              <a:t>এই</a:t>
            </a:r>
            <a:r>
              <a:rPr lang="en-US" sz="1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1600" dirty="0" err="1" smtClean="0">
                <a:latin typeface="Nikosh" pitchFamily="2" charset="0"/>
                <a:cs typeface="Nikosh" pitchFamily="2" charset="0"/>
              </a:rPr>
              <a:t>স্থির</a:t>
            </a:r>
            <a:r>
              <a:rPr lang="en-US" sz="1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1600" dirty="0" err="1" smtClean="0">
                <a:latin typeface="Nikosh" pitchFamily="2" charset="0"/>
                <a:cs typeface="Nikosh" pitchFamily="2" charset="0"/>
              </a:rPr>
              <a:t>দামে</a:t>
            </a:r>
            <a:r>
              <a:rPr lang="en-US" sz="1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1600" dirty="0" err="1" smtClean="0">
                <a:latin typeface="Nikosh" pitchFamily="2" charset="0"/>
                <a:cs typeface="Nikosh" pitchFamily="2" charset="0"/>
              </a:rPr>
              <a:t>ভোক্তার</a:t>
            </a:r>
            <a:r>
              <a:rPr lang="en-US" sz="1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1600" dirty="0" err="1" smtClean="0">
                <a:latin typeface="Nikosh" pitchFamily="2" charset="0"/>
                <a:cs typeface="Nikosh" pitchFamily="2" charset="0"/>
              </a:rPr>
              <a:t>আয়</a:t>
            </a:r>
            <a:r>
              <a:rPr lang="en-US" sz="1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1600" dirty="0" err="1" smtClean="0">
                <a:latin typeface="Nikosh" pitchFamily="2" charset="0"/>
                <a:cs typeface="Nikosh" pitchFamily="2" charset="0"/>
              </a:rPr>
              <a:t>কমে</a:t>
            </a:r>
            <a:r>
              <a:rPr lang="en-US" sz="1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1600" dirty="0" err="1" smtClean="0">
                <a:latin typeface="Nikosh" pitchFamily="2" charset="0"/>
                <a:cs typeface="Nikosh" pitchFamily="2" charset="0"/>
              </a:rPr>
              <a:t>গেলে</a:t>
            </a:r>
            <a:r>
              <a:rPr lang="en-US" sz="1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1600" dirty="0" err="1" smtClean="0">
                <a:latin typeface="Nikosh" pitchFamily="2" charset="0"/>
                <a:cs typeface="Nikosh" pitchFamily="2" charset="0"/>
              </a:rPr>
              <a:t>ভোক্তা</a:t>
            </a:r>
            <a:r>
              <a:rPr lang="en-US" sz="1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1600" dirty="0" smtClean="0">
                <a:latin typeface="Nikosh" pitchFamily="2" charset="0"/>
                <a:cs typeface="Nikosh" pitchFamily="2" charset="0"/>
              </a:rPr>
              <a:t>  </a:t>
            </a:r>
            <a:r>
              <a:rPr lang="en-US" sz="1600" dirty="0" err="1" smtClean="0">
                <a:latin typeface="Nikosh" pitchFamily="2" charset="0"/>
                <a:cs typeface="Nikosh" pitchFamily="2" charset="0"/>
              </a:rPr>
              <a:t>বিন্দুতে</a:t>
            </a:r>
            <a:r>
              <a:rPr lang="en-US" sz="1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1600" dirty="0" err="1" smtClean="0">
                <a:latin typeface="Nikosh" pitchFamily="2" charset="0"/>
                <a:cs typeface="Nikosh" pitchFamily="2" charset="0"/>
              </a:rPr>
              <a:t>অবস্থান</a:t>
            </a:r>
            <a:r>
              <a:rPr lang="en-US" sz="1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1600" dirty="0" err="1" smtClean="0">
                <a:latin typeface="Nikosh" pitchFamily="2" charset="0"/>
                <a:cs typeface="Nikosh" pitchFamily="2" charset="0"/>
              </a:rPr>
              <a:t>করে</a:t>
            </a:r>
            <a:r>
              <a:rPr lang="en-US" sz="1600" dirty="0" smtClean="0">
                <a:latin typeface="Nikosh" pitchFamily="2" charset="0"/>
                <a:cs typeface="Nikosh" pitchFamily="2" charset="0"/>
              </a:rPr>
              <a:t> । </a:t>
            </a:r>
            <a:r>
              <a:rPr lang="en-US" sz="1600" dirty="0" err="1" smtClean="0">
                <a:latin typeface="Nikosh" pitchFamily="2" charset="0"/>
                <a:cs typeface="Nikosh" pitchFamily="2" charset="0"/>
              </a:rPr>
              <a:t>তখন</a:t>
            </a:r>
            <a:r>
              <a:rPr lang="en-US" sz="1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1600" dirty="0" err="1" smtClean="0">
                <a:latin typeface="Nikosh" pitchFamily="2" charset="0"/>
                <a:cs typeface="Nikosh" pitchFamily="2" charset="0"/>
              </a:rPr>
              <a:t>তার</a:t>
            </a:r>
            <a:r>
              <a:rPr lang="en-US" sz="1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1600" dirty="0" err="1" smtClean="0">
                <a:latin typeface="Nikosh" pitchFamily="2" charset="0"/>
                <a:cs typeface="Nikosh" pitchFamily="2" charset="0"/>
              </a:rPr>
              <a:t>চাহিদা</a:t>
            </a:r>
            <a:r>
              <a:rPr lang="en-US" sz="1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1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1600" dirty="0" err="1" smtClean="0">
                <a:latin typeface="Nikosh" pitchFamily="2" charset="0"/>
                <a:cs typeface="Nikosh" pitchFamily="2" charset="0"/>
              </a:rPr>
              <a:t>কমে</a:t>
            </a:r>
            <a:r>
              <a:rPr lang="en-US" sz="1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OQ</a:t>
            </a:r>
            <a:r>
              <a:rPr lang="en-US" sz="700" dirty="0" smtClean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OQ</a:t>
            </a:r>
            <a:r>
              <a:rPr lang="en-US" sz="8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এটাই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চাহিদার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হ্রাস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এ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অবস্থায়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" pitchFamily="2" charset="0"/>
                <a:cs typeface="Nikosh" pitchFamily="2" charset="0"/>
              </a:rPr>
              <a:t>চাহিদা</a:t>
            </a:r>
            <a:r>
              <a:rPr lang="en-US" sz="1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1600" dirty="0" err="1" smtClean="0">
                <a:latin typeface="Nikosh" pitchFamily="2" charset="0"/>
                <a:cs typeface="Nikosh" pitchFamily="2" charset="0"/>
              </a:rPr>
              <a:t>রেখা</a:t>
            </a:r>
            <a:r>
              <a:rPr lang="en-US" sz="1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1600" dirty="0" err="1" smtClean="0">
                <a:latin typeface="Nikosh" pitchFamily="2" charset="0"/>
                <a:cs typeface="Nikosh" pitchFamily="2" charset="0"/>
              </a:rPr>
              <a:t>বাম</a:t>
            </a:r>
            <a:r>
              <a:rPr lang="en-US" sz="1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1600" dirty="0" err="1" smtClean="0">
                <a:latin typeface="Nikosh" pitchFamily="2" charset="0"/>
                <a:cs typeface="Nikosh" pitchFamily="2" charset="0"/>
              </a:rPr>
              <a:t>দিকে</a:t>
            </a:r>
            <a:r>
              <a:rPr lang="en-US" sz="1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1600" dirty="0" err="1" smtClean="0">
                <a:latin typeface="Nikosh" pitchFamily="2" charset="0"/>
                <a:cs typeface="Nikosh" pitchFamily="2" charset="0"/>
              </a:rPr>
              <a:t>স্থানান্তরিত</a:t>
            </a:r>
            <a:r>
              <a:rPr lang="en-US" sz="1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1600" dirty="0" err="1" smtClean="0">
                <a:latin typeface="Nikosh" pitchFamily="2" charset="0"/>
                <a:cs typeface="Nikosh" pitchFamily="2" charset="0"/>
              </a:rPr>
              <a:t>হয়ে</a:t>
            </a:r>
            <a:r>
              <a:rPr lang="en-US" sz="1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8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Nikosh" pitchFamily="2" charset="0"/>
                <a:cs typeface="Nikosh" pitchFamily="2" charset="0"/>
              </a:rPr>
              <a:t>হয়</a:t>
            </a:r>
            <a:r>
              <a:rPr lang="en-US" sz="1600" dirty="0" smtClean="0">
                <a:latin typeface="Nikosh" pitchFamily="2" charset="0"/>
                <a:cs typeface="Nikosh" pitchFamily="2" charset="0"/>
              </a:rPr>
              <a:t>।</a:t>
            </a:r>
            <a:endParaRPr lang="en-US" sz="16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857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endParaRPr kumimoji="0" lang="en-US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1162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1162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                                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1571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1847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78325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                                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auto">
          <a:xfrm flipV="1">
            <a:off x="0" y="609599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78325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                                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78325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                 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auto">
          <a:xfrm>
            <a:off x="0" y="1552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4" name="Rectangle 30"/>
          <p:cNvSpPr>
            <a:spLocks noChangeArrowheads="1"/>
          </p:cNvSpPr>
          <p:nvPr/>
        </p:nvSpPr>
        <p:spPr bwMode="auto">
          <a:xfrm>
            <a:off x="0" y="1828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auto">
          <a:xfrm>
            <a:off x="0" y="2609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8" name="Rectangle 34"/>
          <p:cNvSpPr>
            <a:spLocks noChangeArrowheads="1"/>
          </p:cNvSpPr>
          <p:nvPr/>
        </p:nvSpPr>
        <p:spPr bwMode="auto">
          <a:xfrm>
            <a:off x="0" y="3409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9" name="Rectangle 35"/>
          <p:cNvSpPr>
            <a:spLocks noChangeArrowheads="1"/>
          </p:cNvSpPr>
          <p:nvPr/>
        </p:nvSpPr>
        <p:spPr bwMode="auto">
          <a:xfrm>
            <a:off x="0" y="3819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78325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0" name="Rectangle 4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72" name="Rectangle 4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74" name="Rectangle 5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76" name="Rectangle 5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78" name="Rectangle 5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762000" y="698718"/>
            <a:ext cx="7696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78325" algn="l"/>
              </a:tabLst>
            </a:pP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rgbClr val="0000CC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49" name="AutoShape 5"/>
          <p:cNvSpPr>
            <a:spLocks noChangeShapeType="1"/>
          </p:cNvSpPr>
          <p:nvPr/>
        </p:nvSpPr>
        <p:spPr bwMode="auto">
          <a:xfrm>
            <a:off x="-6350" y="0"/>
            <a:ext cx="168592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78325" algn="l"/>
              </a:tabLst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endParaRPr kumimoji="0" lang="en-US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78325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59" name="Rectangle 15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78325" algn="l"/>
              </a:tabLst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 </a:t>
            </a:r>
            <a:endParaRPr kumimoji="0" lang="en-US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78325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60" name="Rectangle 16"/>
          <p:cNvSpPr>
            <a:spLocks noChangeArrowheads="1"/>
          </p:cNvSpPr>
          <p:nvPr/>
        </p:nvSpPr>
        <p:spPr bwMode="auto">
          <a:xfrm>
            <a:off x="0" y="1685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78325" algn="l"/>
              </a:tabLst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71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73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75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77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7" name="TextBox 116"/>
          <p:cNvSpPr txBox="1"/>
          <p:nvPr/>
        </p:nvSpPr>
        <p:spPr>
          <a:xfrm>
            <a:off x="5410200" y="30480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1447800" y="914400"/>
            <a:ext cx="579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0070C0"/>
                </a:solidFill>
              </a:rPr>
              <a:t>বাড়ীর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কাজ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1905000" y="1905000"/>
            <a:ext cx="541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চাহিদার</a:t>
            </a:r>
            <a:r>
              <a:rPr lang="en-US" sz="2000" dirty="0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সংকোচন</a:t>
            </a:r>
            <a:r>
              <a:rPr lang="en-US" sz="2000" dirty="0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 – </a:t>
            </a:r>
            <a:r>
              <a:rPr lang="en-US" sz="2000" dirty="0" err="1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সম্প্রসারন</a:t>
            </a:r>
            <a:r>
              <a:rPr lang="en-US" sz="2000" dirty="0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000" dirty="0" err="1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হ্রাস-বৃদ্ধি</a:t>
            </a:r>
            <a:r>
              <a:rPr lang="en-US" sz="2000" dirty="0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2000" dirty="0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000" dirty="0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বুঝ</a:t>
            </a:r>
            <a:r>
              <a:rPr lang="en-US" sz="2000" dirty="0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2000" dirty="0" err="1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চিত্রের</a:t>
            </a:r>
            <a:r>
              <a:rPr lang="en-US" sz="2000" dirty="0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সাহায্যে</a:t>
            </a:r>
            <a:r>
              <a:rPr lang="en-US" sz="2000" dirty="0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2000" dirty="0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000" dirty="0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000" dirty="0">
              <a:solidFill>
                <a:srgbClr val="0066FF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914400"/>
            <a:ext cx="8229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78325" algn="l"/>
              </a:tabLst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endParaRPr kumimoji="0" lang="en-US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78325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78325" algn="l"/>
              </a:tabLst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9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93" name="Rectangle 17"/>
          <p:cNvSpPr>
            <a:spLocks noChangeArrowheads="1"/>
          </p:cNvSpPr>
          <p:nvPr/>
        </p:nvSpPr>
        <p:spPr bwMode="auto">
          <a:xfrm>
            <a:off x="0" y="2095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5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97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838200" y="1447800"/>
            <a:ext cx="701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057400" y="990600"/>
            <a:ext cx="5105400" cy="144655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800" dirty="0" err="1" smtClean="0"/>
              <a:t>ধন্যবাদ</a:t>
            </a:r>
            <a:endParaRPr lang="en-US" sz="8800" dirty="0"/>
          </a:p>
        </p:txBody>
      </p:sp>
      <p:pic>
        <p:nvPicPr>
          <p:cNvPr id="15" name="Picture 14" descr="premium-box-flower-arrangement-2-1024px-536x4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124200"/>
            <a:ext cx="9144000" cy="3809999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619</TotalTime>
  <Words>427</Words>
  <Application>Microsoft Office PowerPoint</Application>
  <PresentationFormat>On-screen Show (4:3)</PresentationFormat>
  <Paragraphs>116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 স্বাগতম </vt:lpstr>
      <vt:lpstr>      পাঠ পরিচিতি</vt:lpstr>
      <vt:lpstr>                         * চাহিদা সংকোচন - সম্প্রসারন ও হ্রাসবৃদ্ধি কি বলতে পারবে  * চিত্রের সাহায্যে এদের ব্যাখ্যা করতে পারবে      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সবাইকে শুভেচ্ছা </dc:title>
  <dc:creator>Admin</dc:creator>
  <cp:lastModifiedBy>Admin</cp:lastModifiedBy>
  <cp:revision>195</cp:revision>
  <dcterms:created xsi:type="dcterms:W3CDTF">2006-08-16T00:00:00Z</dcterms:created>
  <dcterms:modified xsi:type="dcterms:W3CDTF">2020-08-05T17:00:45Z</dcterms:modified>
</cp:coreProperties>
</file>