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3"/>
  </p:notesMasterIdLst>
  <p:sldIdLst>
    <p:sldId id="354" r:id="rId2"/>
    <p:sldId id="355" r:id="rId3"/>
    <p:sldId id="330" r:id="rId4"/>
    <p:sldId id="331" r:id="rId5"/>
    <p:sldId id="332" r:id="rId6"/>
    <p:sldId id="333" r:id="rId7"/>
    <p:sldId id="350" r:id="rId8"/>
    <p:sldId id="334" r:id="rId9"/>
    <p:sldId id="335" r:id="rId10"/>
    <p:sldId id="336" r:id="rId11"/>
    <p:sldId id="337" r:id="rId12"/>
    <p:sldId id="339" r:id="rId13"/>
    <p:sldId id="340" r:id="rId14"/>
    <p:sldId id="341" r:id="rId15"/>
    <p:sldId id="342" r:id="rId16"/>
    <p:sldId id="343" r:id="rId17"/>
    <p:sldId id="351" r:id="rId18"/>
    <p:sldId id="346" r:id="rId19"/>
    <p:sldId id="347" r:id="rId20"/>
    <p:sldId id="348" r:id="rId21"/>
    <p:sldId id="35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49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8" d="100"/>
          <a:sy n="68" d="100"/>
        </p:scale>
        <p:origin x="-79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F8F35-C5BF-46A2-B774-AD06CA4FDAAD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EEFA5-F547-46E3-9571-56B15DD1B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84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D78C1B-8F12-43C3-AFC1-62C149DAB38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bn-BD" b="1" smtClean="0">
                <a:ea typeface="Vrinda" pitchFamily="2" charset="0"/>
              </a:rPr>
              <a:t>স্লাইডে প্রদর্শিত আয়াতের আলোকে শিক্ষক নিজে কিছু প্রাসঙ্গিক ব্যাখ্যা দিতে পারেন ।</a:t>
            </a:r>
            <a:endParaRPr lang="en-US" b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6A763D-F0B2-4A30-8235-65AF955B805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bn-BD" b="1" smtClean="0">
                <a:ea typeface="Vrinda" pitchFamily="2" charset="0"/>
              </a:rPr>
              <a:t>স্লাইডে প্রদর্শিত আয়াতের আলোকে শিক্ষক নিজে কিছু প্রাসঙ্গিক ব্যাখ্যা দিতে পারেন ।</a:t>
            </a:r>
            <a:endParaRPr lang="en-US" b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0628F5-2B55-46CB-BA16-18BD1F6553C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bn-BD" b="1" smtClean="0">
                <a:ea typeface="Vrinda" pitchFamily="2" charset="0"/>
              </a:rPr>
              <a:t>স্লাইডে প্রদর্শিত আয়াতের আলোকে শিক্ষক নিজে কিছু প্রাসঙ্গিক ব্যাখ্যা দিতে পারেন ।</a:t>
            </a:r>
            <a:endParaRPr lang="en-US" b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EA97F2-5F76-47FB-AE0C-4B01DDF6619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0E8C69-072C-40B1-BF29-8570807D8C1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bn-BD" b="1" smtClean="0">
                <a:ea typeface="Vrinda" pitchFamily="2" charset="0"/>
              </a:rPr>
              <a:t>স্লাইডে প্রদর্শিত হাদিদের আলোকে শিক্ষক নিজে কিছু প্রাসঙ্গিক ব্যাখ্যা দিতে পারেন ।</a:t>
            </a:r>
            <a:endParaRPr lang="en-US" b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7DBDA7-6702-4B9F-BB7F-86DD6B991AA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জোড়ায় কাজে</a:t>
            </a:r>
            <a:r>
              <a:rPr lang="bn-BD" b="1" baseline="0" dirty="0" smtClean="0"/>
              <a:t> সময় ২/৩ মিঃ দেয়া যেতে পারে । কাজ শিক্ষক নিজে তদারকী করবেন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6200C-99E9-4537-9C9B-DECB374319E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530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bn-BD" b="1" smtClean="0">
                <a:ea typeface="Vrinda" pitchFamily="2" charset="0"/>
              </a:rPr>
              <a:t>মূলায়ানের প্রশ্ন সূনির্দিষ্ট ভাবে শিক্ষার্থীদের থেকে করা যেতে পারে ।</a:t>
            </a:r>
            <a:endParaRPr lang="en-US" b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7146F8-B099-4667-876B-0B3D411F50D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bn-BD" b="1" smtClean="0">
                <a:ea typeface="Vrinda" pitchFamily="2" charset="0"/>
              </a:rPr>
              <a:t>বাড়ির কাজ শিক্ষার্থীদেরকে নিজ নিজ খাতায় লিখতে বলবেন  ।</a:t>
            </a:r>
            <a:endParaRPr lang="en-US" b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14F9F2-FF8D-4C31-94A3-352A49AB2D2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শিক্ষার্থীদের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ধন্যবাদ জানিয়ে শ্রেণিকক্ষ ত্যাগ করবেন।</a:t>
            </a:r>
            <a:endParaRPr lang="en-US" dirty="0" smtClean="0"/>
          </a:p>
          <a:p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2FBB3-922F-4592-A7F2-900C350F678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50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bn-BD" b="1" smtClean="0">
                <a:latin typeface="NikoshBAN" pitchFamily="2" charset="0"/>
                <a:cs typeface="NikoshBAN" pitchFamily="2" charset="0"/>
              </a:rPr>
              <a:t>শিক্ষক স্লাইডে প্রদর্শিত ছবিগুলি দ্বারা শিক্ষার্থীদের  মুখ থেকে শিরুণাম  বের করে আনার চেষ্ঠা করবেন ।</a:t>
            </a:r>
            <a:endParaRPr lang="en-US" b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9E4F70-1653-4004-B06C-C2265B3524D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bn-BD" b="1" smtClean="0">
                <a:latin typeface="NikoshBAN" pitchFamily="2" charset="0"/>
                <a:cs typeface="NikoshBAN" pitchFamily="2" charset="0"/>
              </a:rPr>
              <a:t>শিক্ষার্থীরা মনোযোগ সহকারে শিখনফল শুনবেন ।</a:t>
            </a:r>
            <a:endParaRPr lang="en-US" b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68F30C-0155-4694-BCE1-CA1C319EACB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bn-BD" b="1" smtClean="0">
                <a:latin typeface="NikoshBAN" pitchFamily="2" charset="0"/>
                <a:cs typeface="NikoshBAN" pitchFamily="2" charset="0"/>
              </a:rPr>
              <a:t>স্লাইডে উল্লেখিত পয়েন্ট সমূহের উপরে শিক্ষক নিজস্ব ব্যাখ্যা দিয়ে শিক্ষার্থীদের বুঝিয়ে দিবেন ।</a:t>
            </a:r>
            <a:endParaRPr lang="en-US" b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5DC7DC-4A1D-41AB-ABD9-FB3B3F2F477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bn-BD" b="1" smtClean="0">
                <a:latin typeface="NikoshBAN" pitchFamily="2" charset="0"/>
                <a:cs typeface="NikoshBAN" pitchFamily="2" charset="0"/>
              </a:rPr>
              <a:t>স্লাইডে উল্লেখিত পয়েন্ট সমূহের উপরে শিক্ষক নিজস্ব ব্যাখ্যা দিয়ে শিক্ষার্থীদের বুঝিয়ে দিবেন ।</a:t>
            </a:r>
            <a:endParaRPr lang="en-US" b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5DC7DC-4A1D-41AB-ABD9-FB3B3F2F477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bn-BD" b="1" smtClean="0">
                <a:latin typeface="NikoshBAN" pitchFamily="2" charset="0"/>
                <a:cs typeface="NikoshBAN" pitchFamily="2" charset="0"/>
              </a:rPr>
              <a:t>স্লাইডে উল্লেখিত পয়েন্ট সমূহের উপরে শিক্ষক নিজস্ব ব্যাখ্যা দিয়ে শিক্ষার্থীদের বুঝিয়ে দিবেন ।</a:t>
            </a:r>
            <a:endParaRPr lang="en-US" b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3D835-F5BD-49DB-9032-3A823364035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bn-BD" b="1" smtClean="0">
                <a:ea typeface="Vrinda" pitchFamily="2" charset="0"/>
              </a:rPr>
              <a:t>একক কাজে সময় ২/৩ মিঃ দেয়া যেতে পারে । কাজ শিক্ষক নিজে তদারকী করবেন ।</a:t>
            </a:r>
            <a:endParaRPr lang="en-US" b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6CC79D-957A-48A1-B582-0310F0DBC49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bn-BD" b="1" smtClean="0">
                <a:latin typeface="NikoshBAN" pitchFamily="2" charset="0"/>
                <a:cs typeface="NikoshBAN" pitchFamily="2" charset="0"/>
              </a:rPr>
              <a:t>স্লাইডে উল্লেখিত পয়েন্ট সমূহের উপরে শিক্ষক নিজস্ব ব্যাখ্যা দিয়ে শিক্ষার্থীদের বুঝিয়ে দিবেন ।</a:t>
            </a:r>
            <a:endParaRPr lang="en-US" b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3D4DF8-CE25-4EE3-8985-63BA1DCC186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bn-BD" b="1" smtClean="0">
                <a:latin typeface="NikoshBAN" pitchFamily="2" charset="0"/>
                <a:cs typeface="NikoshBAN" pitchFamily="2" charset="0"/>
              </a:rPr>
              <a:t>স্লাইডে উল্লেখিত পয়েন্ট সমূহের উপরে শিক্ষক নিজস্ব ব্যাখ্যা দিয়ে শিক্ষার্থীদের বুঝিয়ে দিবেন ।</a:t>
            </a:r>
            <a:endParaRPr lang="en-US" b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23D44F-586A-4A05-8ED0-04CD80BD81E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53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53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526F1-EA78-4913-9660-EFDC872B157F}" type="datetimeFigureOut">
              <a:rPr lang="en-US"/>
              <a:pPr>
                <a:defRPr/>
              </a:pPr>
              <a:t>8/10/2020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70AAA-5BF0-48FF-A4E5-44EEDF9315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344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2827605" y="6305490"/>
            <a:ext cx="7413675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রফিকুল ইসলাম, শিক্ষক  জনার কেঁওচিয়া আদর্শ উচ্চ বিদ্যালয়। সাতকানিয়া,চট্টগ্রাম ।</a:t>
            </a:r>
            <a:endParaRPr lang="en-US" sz="2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8821566" y="3297555"/>
            <a:ext cx="6458006" cy="28286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6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-3126594" y="3230419"/>
            <a:ext cx="6458006" cy="282866"/>
          </a:xfrm>
          <a:prstGeom prst="rect">
            <a:avLst/>
          </a:prstGeom>
        </p:spPr>
      </p:pic>
      <p:pic>
        <p:nvPicPr>
          <p:cNvPr id="8" name="Picture 7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4322" y="1416"/>
            <a:ext cx="11665293" cy="208570"/>
          </a:xfrm>
          <a:prstGeom prst="rect">
            <a:avLst/>
          </a:prstGeom>
        </p:spPr>
      </p:pic>
      <p:pic>
        <p:nvPicPr>
          <p:cNvPr id="9" name="Picture 8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2179" y="6633730"/>
            <a:ext cx="11665293" cy="20857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" y="1416"/>
            <a:ext cx="12192000" cy="6840884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274322" y="209986"/>
            <a:ext cx="11634814" cy="6390869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95855-0F3E-4DC9-868C-67799B006E94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microsoft.com/office/2007/relationships/hdphoto" Target="../media/hdphoto3.wdp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microsoft.com/office/2007/relationships/hdphoto" Target="../media/hdphoto2.wdp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62721" y="6292271"/>
            <a:ext cx="9884900" cy="40011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রফিকুল ইসলাম, শিক্ষক  জনার কেঁওচিয়া আদর্শ উচ্চ বিদ্যালয়। সাতকানিয়া,চট্টগ্রাম ।</a:t>
            </a:r>
            <a:endParaRPr lang="en-US" sz="2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flowerrule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774420" y="3263751"/>
            <a:ext cx="6458006" cy="37715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6" descr="flowerrule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3092458" y="3183275"/>
            <a:ext cx="6458006" cy="37715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Picture 7" descr="flowerrule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4" y="-8904"/>
            <a:ext cx="11826237" cy="253400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pic>
        <p:nvPicPr>
          <p:cNvPr id="9" name="Picture 8" descr="flowerrule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00" y="6681331"/>
            <a:ext cx="12003941" cy="16096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1062397" y="2865090"/>
            <a:ext cx="3611203" cy="31547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199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endParaRPr lang="en-US" sz="3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76173" y="2834580"/>
            <a:ext cx="1361270" cy="31547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199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sz="32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67787" y="2865090"/>
            <a:ext cx="1622560" cy="31547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199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endParaRPr lang="en-US" sz="32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775037" y="2865090"/>
            <a:ext cx="1495922" cy="31547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19900" b="1" dirty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3200" b="1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41"/>
          <a:stretch/>
        </p:blipFill>
        <p:spPr>
          <a:xfrm>
            <a:off x="4069218" y="659686"/>
            <a:ext cx="3855583" cy="2732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976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1601" y="304801"/>
            <a:ext cx="5755217" cy="7080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পিতামাতার প্রতি কর্তব্য  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8302" y="1295400"/>
            <a:ext cx="5150908" cy="13239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তাঁদের সাথে সদ্ব্যবহার ও সুন্দর আচরণ করা ।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1992" y="2760664"/>
            <a:ext cx="4583527" cy="7080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 তাদের সেবা যত্ন করা।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7288" y="5190172"/>
            <a:ext cx="5374802" cy="13239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 তাঁদের আদেশ –নিষেধ পালনে সচেষ্ট থাকা 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8885" y="3781426"/>
            <a:ext cx="5323206" cy="13239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 বৃদ্ধ অবস্থায় তাদের জন্য নিবিড় সেবা দান  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274" name="Picture 4" descr="C:\Users\Computer City\Pictures\আয়াতে কুরআন\ইসলামি কালিওগ্রাফি\17103300_697528283763519_7704787646492698095_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3" r="33961" b="21090"/>
          <a:stretch/>
        </p:blipFill>
        <p:spPr bwMode="auto">
          <a:xfrm>
            <a:off x="9049026" y="955402"/>
            <a:ext cx="2832929" cy="237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1" r="18492" b="54562"/>
          <a:stretch/>
        </p:blipFill>
        <p:spPr bwMode="auto">
          <a:xfrm>
            <a:off x="6257598" y="1129915"/>
            <a:ext cx="2452746" cy="2263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 descr="Diabetic_Doctor_Examining_a_Patient_Grid7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20018" y="4070033"/>
            <a:ext cx="2768477" cy="207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" t="21268" r="11704" b="1575"/>
          <a:stretch/>
        </p:blipFill>
        <p:spPr bwMode="auto">
          <a:xfrm>
            <a:off x="5784902" y="4070033"/>
            <a:ext cx="3081171" cy="2029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2336379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05836" y="271977"/>
            <a:ext cx="4025898" cy="7080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পিতামাতার প্রতি কর্তব্য  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8301" y="1295400"/>
            <a:ext cx="6076950" cy="13239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তাদের মনে কষ্ট আসে এরূপ আচরণ না করা । 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12284" y="5035551"/>
            <a:ext cx="5755216" cy="13239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সর্বদা তাঁদের জন্য কল্যাণ কামনা করা । 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90034" y="3335339"/>
            <a:ext cx="5755217" cy="13239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তাঁদের ভরণ-পোষণের দায়িত্ব যথাযথ পালন করা।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7719638" y="373683"/>
            <a:ext cx="2831131" cy="2434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 descr="C:\Users\Yunus\Desktop\Islamic Picture\images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0138" y="4369379"/>
            <a:ext cx="3270561" cy="2176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445251" y="2873376"/>
            <a:ext cx="4355448" cy="4619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এ বিষয়ে একটি ভিডিও গান  দেখব  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8728803" y="3412783"/>
            <a:ext cx="812800" cy="190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solidFill>
                <a:schemeClr val="tx1"/>
              </a:solidFill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78927"/>
              </p:ext>
            </p:extLst>
          </p:nvPr>
        </p:nvGraphicFramePr>
        <p:xfrm>
          <a:off x="8546108" y="3752851"/>
          <a:ext cx="1178189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Packager Shell Object" showAsIcon="1" r:id="rId6" imgW="1704240" imgH="488520" progId="Package">
                  <p:embed/>
                </p:oleObj>
              </mc:Choice>
              <mc:Fallback>
                <p:oleObj name="Packager Shell Object" showAsIcon="1" r:id="rId6" imgW="1704240" imgH="48852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6108" y="3752851"/>
                        <a:ext cx="1178189" cy="4889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79107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2" grpId="0" animBg="1"/>
      <p:bldP spid="12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1601" y="304801"/>
            <a:ext cx="5755217" cy="7080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 তায়ালার বানী--  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02168" y="990600"/>
            <a:ext cx="1148503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bn-IN" sz="3600" b="1">
                <a:latin typeface="NikoshBAN" pitchFamily="2" charset="0"/>
                <a:cs typeface="NikoshBAN" pitchFamily="2" charset="0"/>
              </a:rPr>
              <a:t>পিতামাতার আদেশ নিষেধ পালন করা এবং তাদের সেবা যত্ন করা সন্তানের জন্য ওয়াজিব । এ সম্পর্কে আল্লাহ তায়ালা বলেন-</a:t>
            </a:r>
            <a:endParaRPr lang="en-GB" sz="3600" b="1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1" t="8059" r="5555" b="18962"/>
          <a:stretch/>
        </p:blipFill>
        <p:spPr bwMode="auto">
          <a:xfrm>
            <a:off x="3727937" y="2094907"/>
            <a:ext cx="3123029" cy="215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1" descr="C:\Users\Computer City\Pictures\17098330_697107643805583_5785036493191016658_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2" r="14341" b="18130"/>
          <a:stretch/>
        </p:blipFill>
        <p:spPr bwMode="auto">
          <a:xfrm>
            <a:off x="7061982" y="1842868"/>
            <a:ext cx="2391508" cy="2500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06400" y="4343400"/>
            <a:ext cx="11582400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bn-IN" sz="3600" b="1" dirty="0">
                <a:latin typeface="NikoshBAN" pitchFamily="2" charset="0"/>
                <a:cs typeface="NikoshBAN" pitchFamily="2" charset="0"/>
              </a:rPr>
              <a:t>অর্থ: ‘তোমার প্রতিপালক নির্দেশ দিয়েছেন যে, তোমরা তাকে ছাড়া অন্য কারও ইবাদত করবে না এবং পিতামাতার সাথে সর্বোত্তম আচরণ করবে।’ ( সূরা বনি ইসরাইল: ২৩) </a:t>
            </a:r>
            <a:endParaRPr lang="en-GB" sz="3600" b="1" dirty="0"/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2" t="39993" r="45143" b="34556"/>
          <a:stretch/>
        </p:blipFill>
        <p:spPr>
          <a:xfrm>
            <a:off x="304800" y="5017650"/>
            <a:ext cx="115824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79719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24276" y="358775"/>
            <a:ext cx="4006850" cy="7080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পিতামাতার প্রতি কর্তব্য  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066800"/>
            <a:ext cx="116840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bn-IN" sz="3600" b="1" dirty="0">
                <a:latin typeface="NikoshBAN" pitchFamily="2" charset="0"/>
                <a:cs typeface="NikoshBAN" pitchFamily="2" charset="0"/>
              </a:rPr>
              <a:t>পিতামাতা বৃদ্ধ হলে তাদের আরও  সেবা যত্ন করতে হবে, তাদের ধমক দেওয়া যাবে না। এ সম্পর্কে আল্লাহ তায়ালা বলেন-</a:t>
            </a:r>
            <a:endParaRPr lang="en-GB" sz="3600" b="1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43418" y="4191001"/>
            <a:ext cx="1174538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3200" b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bn-IN" sz="3200" b="1">
                <a:latin typeface="NikoshBAN" pitchFamily="2" charset="0"/>
                <a:cs typeface="NikoshBAN" pitchFamily="2" charset="0"/>
              </a:rPr>
              <a:t>-</a:t>
            </a:r>
            <a:r>
              <a:rPr lang="en-US" sz="3200" b="1">
                <a:latin typeface="NikoshBAN" pitchFamily="2" charset="0"/>
                <a:cs typeface="NikoshBAN" pitchFamily="2" charset="0"/>
              </a:rPr>
              <a:t>‘যদি পিতামাতার একজন অথবা উভ</a:t>
            </a:r>
            <a:r>
              <a:rPr lang="bn-BD" sz="3200" b="1">
                <a:latin typeface="NikoshBAN" pitchFamily="2" charset="0"/>
                <a:cs typeface="NikoshBAN" pitchFamily="2" charset="0"/>
              </a:rPr>
              <a:t>য়ে</a:t>
            </a:r>
            <a:r>
              <a:rPr lang="en-US" sz="3200" b="1">
                <a:latin typeface="NikoshBAN" pitchFamily="2" charset="0"/>
                <a:cs typeface="NikoshBAN" pitchFamily="2" charset="0"/>
              </a:rPr>
              <a:t> তোমার নিকট </a:t>
            </a:r>
            <a:r>
              <a:rPr lang="bn-IN" sz="3200" b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>
                <a:latin typeface="NikoshBAN" pitchFamily="2" charset="0"/>
                <a:cs typeface="NikoshBAN" pitchFamily="2" charset="0"/>
              </a:rPr>
              <a:t>র্ধক্যে উপ</a:t>
            </a:r>
            <a:r>
              <a:rPr lang="bn-IN" sz="3200" b="1">
                <a:latin typeface="NikoshBAN" pitchFamily="2" charset="0"/>
                <a:cs typeface="NikoshBAN" pitchFamily="2" charset="0"/>
              </a:rPr>
              <a:t>নী</a:t>
            </a:r>
            <a:r>
              <a:rPr lang="en-US" sz="3200" b="1">
                <a:latin typeface="NikoshBAN" pitchFamily="2" charset="0"/>
                <a:cs typeface="NikoshBAN" pitchFamily="2" charset="0"/>
              </a:rPr>
              <a:t>ত হন, তবে তাদের প্রতি তুমি বিরক্তিসূচক</a:t>
            </a:r>
            <a:r>
              <a:rPr lang="bn-IN" sz="3200" b="1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>
                <a:latin typeface="NikoshBAN" pitchFamily="2" charset="0"/>
                <a:cs typeface="NikoshBAN" pitchFamily="2" charset="0"/>
              </a:rPr>
              <a:t>শব্দ 'উহ্' উচ্চারণ কর না এবং তাদেরকে ধমক দিও না</a:t>
            </a:r>
            <a:r>
              <a:rPr lang="bn-IN" sz="3200" b="1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b="1">
                <a:latin typeface="NikoshBAN" pitchFamily="2" charset="0"/>
                <a:cs typeface="NikoshBAN" pitchFamily="2" charset="0"/>
              </a:rPr>
              <a:t> তাদের সাথে উত্তম সম্মানজনক ভাষা</a:t>
            </a:r>
            <a:r>
              <a:rPr lang="bn-BD" sz="3200" b="1">
                <a:latin typeface="NikoshBAN" pitchFamily="2" charset="0"/>
                <a:cs typeface="NikoshBAN" pitchFamily="2" charset="0"/>
              </a:rPr>
              <a:t>য়</a:t>
            </a:r>
            <a:r>
              <a:rPr lang="en-US" sz="3200" b="1">
                <a:latin typeface="NikoshBAN" pitchFamily="2" charset="0"/>
                <a:cs typeface="NikoshBAN" pitchFamily="2" charset="0"/>
              </a:rPr>
              <a:t> কথা বলো ৷</a:t>
            </a:r>
            <a:r>
              <a:rPr lang="en-US" sz="2800" b="1">
                <a:latin typeface="NikoshBAN" pitchFamily="2" charset="0"/>
                <a:cs typeface="NikoshBAN" pitchFamily="2" charset="0"/>
              </a:rPr>
              <a:t>’</a:t>
            </a:r>
            <a:r>
              <a:rPr lang="bn-IN" sz="2800" b="1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>
                <a:latin typeface="NikoshBAN" pitchFamily="2" charset="0"/>
                <a:cs typeface="NikoshBAN" pitchFamily="2" charset="0"/>
              </a:rPr>
              <a:t>(বনি ইস</a:t>
            </a:r>
            <a:r>
              <a:rPr lang="bn-BD" sz="2800" b="1"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2800" b="1">
                <a:latin typeface="NikoshBAN" pitchFamily="2" charset="0"/>
                <a:cs typeface="NikoshBAN" pitchFamily="2" charset="0"/>
              </a:rPr>
              <a:t>ইল, আ</a:t>
            </a:r>
            <a:r>
              <a:rPr lang="bn-BD" sz="2800" b="1">
                <a:latin typeface="NikoshBAN" pitchFamily="2" charset="0"/>
                <a:cs typeface="NikoshBAN" pitchFamily="2" charset="0"/>
              </a:rPr>
              <a:t>য়া</a:t>
            </a:r>
            <a:r>
              <a:rPr lang="en-US" sz="2800" b="1">
                <a:latin typeface="NikoshBAN" pitchFamily="2" charset="0"/>
                <a:cs typeface="NikoshBAN" pitchFamily="2" charset="0"/>
              </a:rPr>
              <a:t>ত-২৩)</a:t>
            </a:r>
            <a:endParaRPr lang="en-US" sz="3200" b="1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876799"/>
            <a:ext cx="11684000" cy="8838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21740" y="2084976"/>
            <a:ext cx="2219568" cy="22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5631" y="2133600"/>
            <a:ext cx="2044139" cy="216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6" descr="C:\Users\DOEL\Desktop\ID 27\Agontuk\b15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936" y="2084976"/>
            <a:ext cx="2677584" cy="216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826778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56002" y="304801"/>
            <a:ext cx="4139026" cy="7080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পিতামাতার প্রতি কর্তব্য  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1600" y="1143000"/>
            <a:ext cx="118872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bn-IN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পিতামাতা মৃত্যু বরণ করলে তাদের জন্য দোয়া করতে হবে  । এ সম্পর্কে আল্লাহ তায়ালা বলেন-</a:t>
            </a:r>
            <a:endParaRPr lang="en-GB" sz="3600" dirty="0">
              <a:solidFill>
                <a:srgbClr val="7030A0"/>
              </a:solidFill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953000"/>
            <a:ext cx="11887200" cy="590550"/>
          </a:xfrm>
          <a:prstGeom prst="rect">
            <a:avLst/>
          </a:prstGeom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06400" y="4343400"/>
            <a:ext cx="115824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3600" b="1">
                <a:latin typeface="NikoshBAN" pitchFamily="2" charset="0"/>
                <a:cs typeface="NikoshBAN" pitchFamily="2" charset="0"/>
              </a:rPr>
              <a:t>অর্থ: </a:t>
            </a:r>
            <a:r>
              <a:rPr lang="bn-IN" sz="3600" b="1">
                <a:latin typeface="NikoshBAN" pitchFamily="2" charset="0"/>
                <a:cs typeface="NikoshBAN" pitchFamily="2" charset="0"/>
              </a:rPr>
              <a:t>‘</a:t>
            </a:r>
            <a:r>
              <a:rPr lang="en-US" sz="3600" b="1">
                <a:latin typeface="NikoshBAN" pitchFamily="2" charset="0"/>
                <a:cs typeface="NikoshBAN" pitchFamily="2" charset="0"/>
              </a:rPr>
              <a:t>হে আমার প্ৰতিপালক, </a:t>
            </a:r>
            <a:r>
              <a:rPr lang="bn-BD" sz="3600" b="1">
                <a:latin typeface="NikoshBAN" pitchFamily="2" charset="0"/>
                <a:cs typeface="NikoshBAN" pitchFamily="2" charset="0"/>
              </a:rPr>
              <a:t>তু</a:t>
            </a:r>
            <a:r>
              <a:rPr lang="en-US" sz="3600" b="1">
                <a:latin typeface="NikoshBAN" pitchFamily="2" charset="0"/>
                <a:cs typeface="NikoshBAN" pitchFamily="2" charset="0"/>
              </a:rPr>
              <a:t>মি আমার পিতামাতার প্রতি তেমনি সদ</a:t>
            </a:r>
            <a:r>
              <a:rPr lang="bn-BD" sz="3600" b="1">
                <a:latin typeface="NikoshBAN" pitchFamily="2" charset="0"/>
                <a:cs typeface="NikoshBAN" pitchFamily="2" charset="0"/>
              </a:rPr>
              <a:t>য়</a:t>
            </a:r>
            <a:r>
              <a:rPr lang="en-US" sz="3600" b="1">
                <a:latin typeface="NikoshBAN" pitchFamily="2" charset="0"/>
                <a:cs typeface="NikoshBAN" pitchFamily="2" charset="0"/>
              </a:rPr>
              <a:t> হও</a:t>
            </a:r>
            <a:r>
              <a:rPr lang="bn-BD" sz="3600" b="1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b="1">
                <a:latin typeface="NikoshBAN" pitchFamily="2" charset="0"/>
                <a:cs typeface="NikoshBAN" pitchFamily="2" charset="0"/>
              </a:rPr>
              <a:t> যেমনিভাবে </a:t>
            </a:r>
            <a:r>
              <a:rPr lang="bn-IN" sz="3600" b="1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600" b="1">
                <a:latin typeface="NikoshBAN" pitchFamily="2" charset="0"/>
                <a:cs typeface="NikoshBAN" pitchFamily="2" charset="0"/>
              </a:rPr>
              <a:t> আমাকে শৈশবে</a:t>
            </a:r>
            <a:r>
              <a:rPr lang="bn-IN" sz="3600" b="1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>
                <a:latin typeface="NikoshBAN" pitchFamily="2" charset="0"/>
                <a:cs typeface="NikoshBAN" pitchFamily="2" charset="0"/>
              </a:rPr>
              <a:t>আদর-যত্নে লালন পালন করেছেন </a:t>
            </a:r>
            <a:r>
              <a:rPr lang="bn-IN" sz="3600" b="1">
                <a:latin typeface="NikoshBAN" pitchFamily="2" charset="0"/>
                <a:cs typeface="NikoshBAN" pitchFamily="2" charset="0"/>
              </a:rPr>
              <a:t>।’</a:t>
            </a:r>
            <a:r>
              <a:rPr lang="en-US" sz="3600" b="1">
                <a:latin typeface="NikoshBAN" pitchFamily="2" charset="0"/>
                <a:cs typeface="NikoshBAN" pitchFamily="2" charset="0"/>
              </a:rPr>
              <a:t> (</a:t>
            </a:r>
            <a:r>
              <a:rPr lang="bn-BD" sz="3600" b="1">
                <a:latin typeface="NikoshBAN" pitchFamily="2" charset="0"/>
                <a:cs typeface="NikoshBAN" pitchFamily="2" charset="0"/>
              </a:rPr>
              <a:t>বনি ইসরাই</a:t>
            </a:r>
            <a:r>
              <a:rPr lang="en-US" sz="3600" b="1">
                <a:latin typeface="NikoshBAN" pitchFamily="2" charset="0"/>
                <a:cs typeface="NikoshBAN" pitchFamily="2" charset="0"/>
              </a:rPr>
              <a:t>ল, আ</a:t>
            </a:r>
            <a:r>
              <a:rPr lang="bn-BD" sz="3600" b="1">
                <a:latin typeface="NikoshBAN" pitchFamily="2" charset="0"/>
                <a:cs typeface="NikoshBAN" pitchFamily="2" charset="0"/>
              </a:rPr>
              <a:t>য়া</a:t>
            </a:r>
            <a:r>
              <a:rPr lang="en-US" sz="3600" b="1">
                <a:latin typeface="NikoshBAN" pitchFamily="2" charset="0"/>
                <a:cs typeface="NikoshBAN" pitchFamily="2" charset="0"/>
              </a:rPr>
              <a:t>ত </a:t>
            </a:r>
            <a:r>
              <a:rPr lang="bn-IN" sz="3600" b="1"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b="1">
                <a:latin typeface="NikoshBAN" pitchFamily="2" charset="0"/>
                <a:cs typeface="NikoshBAN" pitchFamily="2" charset="0"/>
              </a:rPr>
              <a:t> ২8)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1444" y="1884186"/>
            <a:ext cx="3732888" cy="248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8288" y="1884186"/>
            <a:ext cx="3695538" cy="245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2166423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1601" y="304801"/>
            <a:ext cx="5755217" cy="7080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পিতামাতার প্রতি কর্তব্য  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1600" y="1143000"/>
            <a:ext cx="118872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bn-IN" sz="3600" b="1" dirty="0">
                <a:latin typeface="NikoshBAN" pitchFamily="2" charset="0"/>
                <a:cs typeface="NikoshBAN" pitchFamily="2" charset="0"/>
              </a:rPr>
              <a:t>পিতামাতার ভরণ-পোষণ করা সন্তানের জন্য ওয়াজিব । এ সম্পর্কে আল্লাহ তায়ালা বলেন-</a:t>
            </a:r>
            <a:endParaRPr lang="en-GB" sz="3600" b="1" dirty="0"/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5181601"/>
            <a:ext cx="11595100" cy="851515"/>
          </a:xfrm>
          <a:prstGeom prst="rect">
            <a:avLst/>
          </a:prstGeom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200" y="5068889"/>
            <a:ext cx="119888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3200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বলুন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পিতামাতা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কটা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ত্মী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য়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সূরা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ৰাকারা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আ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য়াত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২১৫)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1921" y="1922242"/>
            <a:ext cx="3925666" cy="268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339" y="1922242"/>
            <a:ext cx="3065224" cy="28121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4784919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1601" y="304801"/>
            <a:ext cx="5755217" cy="7080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পিতামাতার প্রতি কর্তব্য  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1600" y="1143000"/>
            <a:ext cx="118872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bn-IN" sz="3600" b="1" dirty="0">
                <a:latin typeface="NikoshBAN" pitchFamily="2" charset="0"/>
                <a:cs typeface="NikoshBAN" pitchFamily="2" charset="0"/>
              </a:rPr>
              <a:t>পিতামাতার প্রতি সৎ ব্যবহার করতে হবে, কারণ তাদের পায়ের নিচে সন্তানের বেহেশত। এ সম্পর্কে রাসূল (স) বলেছেন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-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-</a:t>
            </a:r>
            <a:endParaRPr lang="en-GB" sz="3600" b="1" dirty="0"/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694" y="5256464"/>
            <a:ext cx="7624689" cy="838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536093" y="5272863"/>
            <a:ext cx="832025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ঃ ‘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মা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য়ে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পদতলে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সন্তানের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হেশত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৷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’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অ৷ত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গি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ব) </a:t>
            </a:r>
          </a:p>
        </p:txBody>
      </p:sp>
      <p:pic>
        <p:nvPicPr>
          <p:cNvPr id="3074" name="Picture 2" descr="C:\Users\ctg\Pictures\ইসলামি কালিওগ্রাফি\18158014_317417918671485_3294838104847871405_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2" t="11010" r="24267" b="13704"/>
          <a:stretch/>
        </p:blipFill>
        <p:spPr bwMode="auto">
          <a:xfrm>
            <a:off x="3485663" y="2294564"/>
            <a:ext cx="2760393" cy="26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ctg\Pictures\ইসলামি কালিওগ্রাফি\FB_IMG_149232250532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30" b="36755"/>
          <a:stretch/>
        </p:blipFill>
        <p:spPr bwMode="auto">
          <a:xfrm>
            <a:off x="6461127" y="2294564"/>
            <a:ext cx="3871382" cy="26882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960212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861849" y="5108919"/>
            <a:ext cx="8701651" cy="79216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 কোন আচরণ দ্বারা পিতামাতা কষ্ট পায় তা উল্লেখ কর 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 descr="C:\Users\Computer City\Pictures\New folder (7)\20180407_12213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3" t="9453" r="8400"/>
          <a:stretch/>
        </p:blipFill>
        <p:spPr bwMode="auto">
          <a:xfrm>
            <a:off x="3943308" y="2209801"/>
            <a:ext cx="4203784" cy="26765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943309" y="609601"/>
            <a:ext cx="4538732" cy="533401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Wave1">
              <a:avLst>
                <a:gd name="adj1" fmla="val 1168"/>
                <a:gd name="adj2" fmla="val 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dirty="0" err="1" smtClean="0">
                <a:ln w="0"/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400" b="1" dirty="0" smtClean="0">
                <a:ln w="0"/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4400" b="1" dirty="0" smtClean="0">
                <a:ln w="0"/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200" b="1" spc="51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200" b="1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84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97169" y="4909624"/>
            <a:ext cx="10597661" cy="109106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buFont typeface="Arial" charset="0"/>
              <a:buNone/>
            </a:pPr>
            <a:endParaRPr lang="bn-BD" sz="4400" b="1" dirty="0"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70000"/>
              </a:lnSpc>
              <a:buFont typeface="Arial" charset="0"/>
              <a:buNone/>
            </a:pPr>
            <a:r>
              <a:rPr lang="bn-BD" sz="4400" b="1" dirty="0">
                <a:latin typeface="NikoshBAN" pitchFamily="2" charset="0"/>
                <a:cs typeface="NikoshBAN" pitchFamily="2" charset="0"/>
              </a:rPr>
              <a:t>আমরা কেন মাতাপিতার প্রতি সদয় হব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।</a:t>
            </a:r>
            <a:endParaRPr lang="bn-BD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5908" y="457200"/>
            <a:ext cx="3335606" cy="685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892" y="1334005"/>
            <a:ext cx="5789638" cy="32192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2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812800" y="1676400"/>
            <a:ext cx="107696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Calibri" pitchFamily="34" charset="0"/>
              <a:buAutoNum type="arabicPeriod"/>
            </a:pPr>
            <a:r>
              <a:rPr lang="bn-BD" sz="4000" b="1">
                <a:latin typeface="NikoshBAN" pitchFamily="2" charset="0"/>
                <a:cs typeface="NikoshBAN" pitchFamily="2" charset="0"/>
              </a:rPr>
              <a:t>আমাদের সবচেয়ে আপনজন কে ?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bn-BD" sz="4000" b="1">
                <a:latin typeface="NikoshBAN" pitchFamily="2" charset="0"/>
                <a:cs typeface="NikoshBAN" pitchFamily="2" charset="0"/>
              </a:rPr>
              <a:t>কাদের সবসময় খোঁজ নেয়া দরকার ?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bn-BD" sz="4000" b="1">
                <a:latin typeface="NikoshBAN" pitchFamily="2" charset="0"/>
                <a:cs typeface="NikoshBAN" pitchFamily="2" charset="0"/>
              </a:rPr>
              <a:t>পিতামাতার প্রতি আমাদের  যত্নবান হওয়া উচিৎ কেন?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bn-BD" sz="4000" b="1">
                <a:latin typeface="NikoshBAN" pitchFamily="2" charset="0"/>
                <a:cs typeface="NikoshBAN" pitchFamily="2" charset="0"/>
              </a:rPr>
              <a:t>কাদের পদতলে সন্তানের জান্নাত  ? 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bn-BD" sz="4000" b="1">
                <a:latin typeface="NikoshBAN" pitchFamily="2" charset="0"/>
                <a:cs typeface="NikoshBAN" pitchFamily="2" charset="0"/>
              </a:rPr>
              <a:t>কী কী আচরণ দ্বারা পিতামাতা অসন্তুষ্ট  হয় ?</a:t>
            </a:r>
          </a:p>
        </p:txBody>
      </p:sp>
      <p:sp>
        <p:nvSpPr>
          <p:cNvPr id="5" name="Rectangle 4"/>
          <p:cNvSpPr/>
          <p:nvPr/>
        </p:nvSpPr>
        <p:spPr>
          <a:xfrm>
            <a:off x="4064000" y="457200"/>
            <a:ext cx="3556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18350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4294967295"/>
          </p:nvPr>
        </p:nvSpPr>
        <p:spPr>
          <a:xfrm>
            <a:off x="0" y="6356350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C7D2911-63BC-467B-8DD0-B8385E4B0D1D}" type="datetime10">
              <a:rPr lang="bn-BD" b="1" smtClean="0">
                <a:latin typeface="NikoshBAN" pitchFamily="2" charset="0"/>
                <a:cs typeface="NikoshBAN" pitchFamily="2" charset="0"/>
              </a:rPr>
              <a:pPr>
                <a:defRPr/>
              </a:pPr>
              <a:t>সোমবার, 10 আগস্ট, 2020</a:t>
            </a:fld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6357C9F-FD76-4F14-B216-03A3B4D0AA91}" type="slidenum">
              <a:rPr lang="en-US" b="1" smtClean="0">
                <a:latin typeface="NikoshBAN" pitchFamily="2" charset="0"/>
                <a:cs typeface="NikoshBAN" pitchFamily="2" charset="0"/>
              </a:rPr>
              <a:pPr>
                <a:defRPr/>
              </a:pPr>
              <a:t>2</a:t>
            </a:fld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89501" y="381000"/>
            <a:ext cx="2832100" cy="533400"/>
          </a:xfrm>
          <a:prstGeom prst="roundRec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IN" sz="4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04001" y="1111251"/>
            <a:ext cx="5363633" cy="549751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12185" y="2819400"/>
            <a:ext cx="6201833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bn-BD" sz="4400" b="1">
                <a:latin typeface="NikoshBAN" pitchFamily="2" charset="0"/>
                <a:cs typeface="NikoshBAN" pitchFamily="2" charset="0"/>
              </a:rPr>
              <a:t>মোঃ রফিকুল ইসলাম</a:t>
            </a:r>
          </a:p>
          <a:p>
            <a:pPr algn="ctr"/>
            <a:r>
              <a:rPr lang="bn-BD" sz="2800" b="1">
                <a:latin typeface="NikoshBAN" pitchFamily="2" charset="0"/>
                <a:cs typeface="NikoshBAN" pitchFamily="2" charset="0"/>
              </a:rPr>
              <a:t>সিনিয়র  শিক্ষক  </a:t>
            </a:r>
          </a:p>
          <a:p>
            <a:pPr algn="ctr"/>
            <a:r>
              <a:rPr lang="bn-BD" sz="3200" b="1">
                <a:latin typeface="NikoshBAN" pitchFamily="2" charset="0"/>
                <a:cs typeface="NikoshBAN" pitchFamily="2" charset="0"/>
              </a:rPr>
              <a:t>জনার কেঁওচিয়া আদর্শ উচ্চ বিদ্যালয়</a:t>
            </a:r>
          </a:p>
          <a:p>
            <a:pPr algn="ctr"/>
            <a:r>
              <a:rPr lang="bn-BD" sz="3200" b="1">
                <a:latin typeface="NikoshBAN" pitchFamily="2" charset="0"/>
                <a:cs typeface="NikoshBAN" pitchFamily="2" charset="0"/>
              </a:rPr>
              <a:t>সাতকানিয়া,চট্রগ্রাম ।</a:t>
            </a:r>
          </a:p>
          <a:p>
            <a:pPr algn="ctr"/>
            <a:r>
              <a:rPr lang="bn-BD" sz="3200" b="1">
                <a:latin typeface="NikoshBAN" pitchFamily="2" charset="0"/>
                <a:cs typeface="NikoshBAN" pitchFamily="2" charset="0"/>
              </a:rPr>
              <a:t>মোবাইল-০১৮১৭৭১৫৬৭৭ </a:t>
            </a:r>
            <a:endParaRPr lang="en-US" sz="3200" b="1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>
                <a:latin typeface="NikoshBAN" pitchFamily="2" charset="0"/>
                <a:cs typeface="NikoshBAN" pitchFamily="2" charset="0"/>
              </a:rPr>
              <a:t>Email-rafiquljkahs</a:t>
            </a:r>
            <a:r>
              <a:rPr lang="bn-BD" sz="2000" b="1">
                <a:latin typeface="NikoshBAN" pitchFamily="2" charset="0"/>
                <a:cs typeface="NikoshBAN" pitchFamily="2" charset="0"/>
              </a:rPr>
              <a:t>@gmail.com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271" y="1066800"/>
            <a:ext cx="2304716" cy="1752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7501" y="1239838"/>
            <a:ext cx="5151967" cy="5129212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7969251" y="5176838"/>
            <a:ext cx="2495549" cy="461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সময়ঃ- ৫০ মিঃ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6460067" y="1285875"/>
            <a:ext cx="0" cy="523398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7734" y="1095375"/>
            <a:ext cx="6068484" cy="54991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6314017" y="1285875"/>
            <a:ext cx="0" cy="523398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68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Computer City\Downloads\10806408_803608059712000_438770873798327933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76200"/>
            <a:ext cx="117856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5867401"/>
            <a:ext cx="10769600" cy="7921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4400" b="1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পিতামাতার </a:t>
            </a:r>
            <a:r>
              <a:rPr lang="bn-BD" sz="44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 কর্তব্য সমূহ বর্ণনা কর ।</a:t>
            </a:r>
          </a:p>
        </p:txBody>
      </p:sp>
      <p:sp>
        <p:nvSpPr>
          <p:cNvPr id="23557" name="TextBox 1"/>
          <p:cNvSpPr>
            <a:spLocks noChangeArrowheads="1"/>
          </p:cNvSpPr>
          <p:nvPr/>
        </p:nvSpPr>
        <p:spPr bwMode="auto">
          <a:xfrm>
            <a:off x="812800" y="76201"/>
            <a:ext cx="4074584" cy="1020763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B6DCD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5400" b="1">
                <a:latin typeface="NikoshBAN" pitchFamily="2" charset="0"/>
                <a:cs typeface="NikoshBAN" pitchFamily="2" charset="0"/>
              </a:rPr>
              <a:t>বাড়ির কাজ </a:t>
            </a:r>
          </a:p>
        </p:txBody>
      </p:sp>
    </p:spTree>
    <p:extLst>
      <p:ext uri="{BB962C8B-B14F-4D97-AF65-F5344CB8AC3E}">
        <p14:creationId xmlns:p14="http://schemas.microsoft.com/office/powerpoint/2010/main" val="36212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946400" y="1648344"/>
            <a:ext cx="8534400" cy="457445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8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ctg\Pictures\Awaed Imaje\0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3" t="18004" r="7198" b="307"/>
          <a:stretch/>
        </p:blipFill>
        <p:spPr bwMode="auto">
          <a:xfrm>
            <a:off x="815925" y="1534141"/>
            <a:ext cx="2496235" cy="48028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15925" y="458574"/>
            <a:ext cx="10972800" cy="1075567"/>
          </a:xfrm>
          <a:prstGeom prst="rect">
            <a:avLst/>
          </a:prstGeom>
          <a:noFill/>
        </p:spPr>
        <p:txBody>
          <a:bodyPr wrap="square" lIns="68086" tIns="34043" rIns="68086" bIns="34043" rtlCol="0">
            <a:prstTxWarp prst="textPlain">
              <a:avLst/>
            </a:prstTxWarp>
            <a:spAutoFit/>
          </a:bodyPr>
          <a:lstStyle/>
          <a:p>
            <a:r>
              <a:rPr lang="bn-IN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সকলকে ধন্যবাদ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8"/>
          <a:stretch/>
        </p:blipFill>
        <p:spPr>
          <a:xfrm>
            <a:off x="18966" y="198"/>
            <a:ext cx="5847262" cy="681298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0"/>
          <a:stretch/>
        </p:blipFill>
        <p:spPr>
          <a:xfrm>
            <a:off x="5866228" y="0"/>
            <a:ext cx="6358283" cy="681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95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26"/>
          <p:cNvSpPr txBox="1">
            <a:spLocks noChangeArrowheads="1"/>
          </p:cNvSpPr>
          <p:nvPr/>
        </p:nvSpPr>
        <p:spPr bwMode="auto">
          <a:xfrm>
            <a:off x="508000" y="3429000"/>
            <a:ext cx="213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6150" name="Picture 2" descr="C:\Users\Computer City\Pictures\New folder\16508085_286059815144021_201177172829813115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866775"/>
            <a:ext cx="5181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www.dgfpbd.org/dgfp_documents/Home_SlideShow_Images_DGFP/DGFP_Home_SlideShow_Large_Images/dgfp_Home_SlideShow_Image_L_008.jpg"/>
          <p:cNvPicPr>
            <a:picLocks noChangeAspect="1" noChangeArrowheads="1"/>
          </p:cNvPicPr>
          <p:nvPr/>
        </p:nvPicPr>
        <p:blipFill rotWithShape="1">
          <a:blip r:embed="rId4"/>
          <a:srcRect t="25780" r="11785"/>
          <a:stretch/>
        </p:blipFill>
        <p:spPr bwMode="auto">
          <a:xfrm>
            <a:off x="5886451" y="838200"/>
            <a:ext cx="5899149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8" name="Rectangle 1"/>
          <p:cNvSpPr>
            <a:spLocks noChangeArrowheads="1"/>
          </p:cNvSpPr>
          <p:nvPr/>
        </p:nvSpPr>
        <p:spPr bwMode="auto">
          <a:xfrm>
            <a:off x="1219200" y="152401"/>
            <a:ext cx="960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নিচের ছবি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দু’টি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চিন্তাকরে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930400" y="5181600"/>
            <a:ext cx="7518400" cy="1016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6000" b="1" dirty="0">
                <a:latin typeface="NikoshBAN" pitchFamily="2" charset="0"/>
                <a:cs typeface="NikoshBAN" pitchFamily="2" charset="0"/>
              </a:rPr>
              <a:t>দুটি পরিবারের ছবি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08000" y="4795839"/>
            <a:ext cx="10972800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5400" b="1" dirty="0">
                <a:latin typeface="NikoshBAN" pitchFamily="2" charset="0"/>
                <a:cs typeface="NikoshBAN" pitchFamily="2" charset="0"/>
              </a:rPr>
              <a:t>পরিবারে সন্তানের সাথে অপর দু’জন কারা ?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315634" y="5254626"/>
            <a:ext cx="6555317" cy="9239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5400" b="1" dirty="0">
                <a:latin typeface="NikoshBAN" pitchFamily="2" charset="0"/>
                <a:cs typeface="NikoshBAN" pitchFamily="2" charset="0"/>
              </a:rPr>
              <a:t>তাদের মাতা ও পিতা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005418" y="4994275"/>
            <a:ext cx="10028767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5400" b="1" dirty="0">
                <a:latin typeface="NikoshBAN" pitchFamily="2" charset="0"/>
                <a:cs typeface="NikoshBAN" pitchFamily="2" charset="0"/>
              </a:rPr>
              <a:t>তাদেরপ্রতি সন্তানের কোন কর্তব্য আছে কী ?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571256" y="5410200"/>
            <a:ext cx="4044071" cy="9239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5400" b="1" dirty="0">
                <a:latin typeface="NikoshBAN" pitchFamily="2" charset="0"/>
                <a:cs typeface="NikoshBAN" pitchFamily="2" charset="0"/>
              </a:rPr>
              <a:t>হ্যাঁ নিশ্চয় আছে ।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0152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Alternate Process 13"/>
          <p:cNvSpPr/>
          <p:nvPr/>
        </p:nvSpPr>
        <p:spPr>
          <a:xfrm>
            <a:off x="2576569" y="3728906"/>
            <a:ext cx="7664709" cy="1448975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7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পিতামাতার  প্রতি কর্তব্য 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867421" y="4901618"/>
            <a:ext cx="385454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অধ্যায় –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4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র্থ</a:t>
            </a:r>
          </a:p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পাঠ -০৫ </a:t>
            </a:r>
          </a:p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পৃষ্ঠা  - ৮৪ - ৮৫</a:t>
            </a:r>
          </a:p>
        </p:txBody>
      </p:sp>
      <p:sp>
        <p:nvSpPr>
          <p:cNvPr id="6150" name="Rectangle 1"/>
          <p:cNvSpPr>
            <a:spLocks noChangeArrowheads="1"/>
          </p:cNvSpPr>
          <p:nvPr/>
        </p:nvSpPr>
        <p:spPr bwMode="auto">
          <a:xfrm>
            <a:off x="4998123" y="245282"/>
            <a:ext cx="250902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906301" y="1014722"/>
            <a:ext cx="4659047" cy="2615709"/>
            <a:chOff x="4285353" y="1259500"/>
            <a:chExt cx="4394413" cy="2414196"/>
          </a:xfrm>
        </p:grpSpPr>
        <p:pic>
          <p:nvPicPr>
            <p:cNvPr id="4098" name="Picture 2" descr="C:\Users\ctg\Pictures\ইসলামি কালিওগ্রাফি\15349690_433552633700116_1192934295571984187_n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73" r="12648"/>
            <a:stretch/>
          </p:blipFill>
          <p:spPr bwMode="auto">
            <a:xfrm>
              <a:off x="5992837" y="1259500"/>
              <a:ext cx="2686929" cy="24141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9" name="Picture 3" descr="C:\Users\ctg\Pictures\ইসলামি কালিওগ্রাফি\15355818_435038816884831_6826870029899611950_n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>
              <a:off x="4285353" y="1259500"/>
              <a:ext cx="1810647" cy="24141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4285353" y="1259500"/>
              <a:ext cx="4394413" cy="2414196"/>
            </a:xfrm>
            <a:prstGeom prst="rect">
              <a:avLst/>
            </a:prstGeom>
            <a:noFill/>
            <a:ln w="762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995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5"/>
          <p:cNvSpPr>
            <a:spLocks noGrp="1"/>
          </p:cNvSpPr>
          <p:nvPr>
            <p:ph sz="half" idx="4294967295"/>
          </p:nvPr>
        </p:nvSpPr>
        <p:spPr>
          <a:xfrm>
            <a:off x="295421" y="1890932"/>
            <a:ext cx="10255348" cy="2667000"/>
          </a:xfrm>
          <a:ln w="57150"/>
        </p:spPr>
        <p:txBody>
          <a:bodyPr rtlCol="0">
            <a:noAutofit/>
          </a:bodyPr>
          <a:lstStyle/>
          <a:p>
            <a:pPr marL="514350" indent="-514350" algn="ctr" eaLnBrk="1" fontAlgn="auto" hangingPunct="1">
              <a:lnSpc>
                <a:spcPct val="7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n-US" sz="3600" b="1" dirty="0" smtClean="0">
              <a:latin typeface="NikoshBAN" pitchFamily="2" charset="0"/>
              <a:ea typeface="Nikosh" pitchFamily="2" charset="0"/>
              <a:cs typeface="NikoshBAN" pitchFamily="2" charset="0"/>
            </a:endParaRPr>
          </a:p>
          <a:p>
            <a:pPr marL="0" indent="0" eaLnBrk="1" fontAlgn="auto" hangingPunct="1">
              <a:lnSpc>
                <a:spcPct val="7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bn-IN" sz="3600" b="1" dirty="0" smtClean="0">
                <a:latin typeface="NikoshBAN" pitchFamily="2" charset="0"/>
                <a:ea typeface="Nikosh" pitchFamily="2" charset="0"/>
                <a:cs typeface="NikoshBAN" pitchFamily="2" charset="0"/>
              </a:rPr>
              <a:t>    </a:t>
            </a:r>
            <a:r>
              <a:rPr lang="bn-BD" sz="3600" b="1" dirty="0" smtClean="0">
                <a:latin typeface="NikoshBAN" pitchFamily="2" charset="0"/>
                <a:ea typeface="Nikosh" pitchFamily="2" charset="0"/>
                <a:cs typeface="NikoshBAN" pitchFamily="2" charset="0"/>
              </a:rPr>
              <a:t>এই পাঠ শেষে শিক্ষার্থীরা----			</a:t>
            </a:r>
            <a:endParaRPr lang="en-US" sz="3600" b="1" dirty="0" smtClean="0">
              <a:latin typeface="NikoshBAN" pitchFamily="2" charset="0"/>
              <a:ea typeface="Nikosh" pitchFamily="2" charset="0"/>
              <a:cs typeface="NikoshBAN" pitchFamily="2" charset="0"/>
            </a:endParaRPr>
          </a:p>
          <a:p>
            <a:pPr marL="514350" indent="-514350" algn="ctr" eaLnBrk="1" fontAlgn="auto" hangingPunct="1">
              <a:lnSpc>
                <a:spcPct val="7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bn-BD" sz="4000" b="1" dirty="0" smtClean="0">
                <a:latin typeface="NikoshBAN" pitchFamily="2" charset="0"/>
                <a:ea typeface="Nikosh" pitchFamily="2" charset="0"/>
                <a:cs typeface="NikoshBAN" pitchFamily="2" charset="0"/>
              </a:rPr>
              <a:t>সবচেয়ে আপন জন কে? তা বলতে পারবে </a:t>
            </a:r>
            <a:r>
              <a:rPr lang="bn-BD" sz="3600" b="1" dirty="0" smtClean="0">
                <a:latin typeface="NikoshBAN" pitchFamily="2" charset="0"/>
                <a:ea typeface="Nikosh" pitchFamily="2" charset="0"/>
                <a:cs typeface="NikoshBAN" pitchFamily="2" charset="0"/>
              </a:rPr>
              <a:t>।		</a:t>
            </a:r>
          </a:p>
          <a:p>
            <a:pPr marL="514350" indent="-514350" algn="ctr" eaLnBrk="1" fontAlgn="auto" hangingPunct="1">
              <a:lnSpc>
                <a:spcPct val="7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bn-BD" sz="4000" b="1" dirty="0" smtClean="0">
                <a:latin typeface="NikoshBAN" pitchFamily="2" charset="0"/>
                <a:ea typeface="Nikosh" pitchFamily="2" charset="0"/>
                <a:cs typeface="NikoshBAN" pitchFamily="2" charset="0"/>
              </a:rPr>
              <a:t>পিতামাতার প্রতি কর্তব্য সমূহ বর্ণনা করতে পারবে । </a:t>
            </a:r>
          </a:p>
        </p:txBody>
      </p:sp>
      <p:sp>
        <p:nvSpPr>
          <p:cNvPr id="9" name="Cloud Callout 8">
            <a:hlinkClick r:id="rId3" action="ppaction://hlinksldjump"/>
          </p:cNvPr>
          <p:cNvSpPr/>
          <p:nvPr/>
        </p:nvSpPr>
        <p:spPr>
          <a:xfrm>
            <a:off x="4611077" y="304800"/>
            <a:ext cx="3421575" cy="1059766"/>
          </a:xfrm>
          <a:prstGeom prst="cloud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58319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73056" y="373063"/>
            <a:ext cx="329288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তাঁরা কেন আপনজন 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199" name="Content Placeholder 5"/>
          <p:cNvSpPr txBox="1">
            <a:spLocks/>
          </p:cNvSpPr>
          <p:nvPr/>
        </p:nvSpPr>
        <p:spPr bwMode="auto">
          <a:xfrm>
            <a:off x="203200" y="1295400"/>
            <a:ext cx="608505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20000"/>
              </a:spcBef>
              <a:buFont typeface="Arial" charset="0"/>
              <a:buNone/>
            </a:pPr>
            <a:endParaRPr lang="en-US" sz="2800" b="1">
              <a:latin typeface="NikoshBAN" pitchFamily="2" charset="0"/>
              <a:cs typeface="NikoshBAN" pitchFamily="2" charset="0"/>
            </a:endParaRPr>
          </a:p>
          <a:p>
            <a:pPr eaLnBrk="1" hangingPunct="1">
              <a:lnSpc>
                <a:spcPct val="70000"/>
              </a:lnSpc>
              <a:spcBef>
                <a:spcPct val="20000"/>
              </a:spcBef>
              <a:buFont typeface="Arial" charset="0"/>
              <a:buNone/>
            </a:pPr>
            <a:r>
              <a:rPr lang="bn-BD" sz="2800" b="1">
                <a:latin typeface="NikoshBAN" pitchFamily="2" charset="0"/>
                <a:cs typeface="NikoshBAN" pitchFamily="2" charset="0"/>
              </a:rPr>
              <a:t>	</a:t>
            </a:r>
          </a:p>
        </p:txBody>
      </p:sp>
      <p:pic>
        <p:nvPicPr>
          <p:cNvPr id="9" name="Picture 8" descr="C:\Users\islam\Desktop\images.jpg"/>
          <p:cNvPicPr>
            <a:picLocks noChangeAspect="1" noChangeArrowheads="1"/>
          </p:cNvPicPr>
          <p:nvPr/>
        </p:nvPicPr>
        <p:blipFill rotWithShape="1">
          <a:blip r:embed="rId3"/>
          <a:srcRect l="12804" r="20693"/>
          <a:stretch/>
        </p:blipFill>
        <p:spPr bwMode="auto">
          <a:xfrm>
            <a:off x="6938627" y="579488"/>
            <a:ext cx="2640544" cy="230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1" name="Picture 2" descr="C:\Users\Computer City\Pictures\162374_37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79171" y="647190"/>
            <a:ext cx="2504977" cy="224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85235" y="1228725"/>
            <a:ext cx="5903024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তাঁরা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আমাদেরকে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গর্ভধারণ, লালন পালন করেছেন ।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5235" y="3823343"/>
            <a:ext cx="5157436" cy="12001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তাঁদের জীবনের চেয়েও আমাদেরকে বেশি ভাল বাসেন ।</a:t>
            </a:r>
          </a:p>
        </p:txBody>
      </p:sp>
      <p:pic>
        <p:nvPicPr>
          <p:cNvPr id="16" name="Picture 2" descr="C:\Users\11111\Downloads\nobojat0kblog_1189346400_1-picture_3541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6" t="16219" r="26436"/>
          <a:stretch/>
        </p:blipFill>
        <p:spPr bwMode="auto">
          <a:xfrm>
            <a:off x="5789406" y="3399461"/>
            <a:ext cx="3397773" cy="242580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4" r="50000" b="10238"/>
          <a:stretch/>
        </p:blipFill>
        <p:spPr bwMode="auto">
          <a:xfrm>
            <a:off x="9239470" y="3399461"/>
            <a:ext cx="2543609" cy="26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4592163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Computer City\Pictures\125524_3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29251" y="1191902"/>
            <a:ext cx="2776981" cy="2340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73056" y="373063"/>
            <a:ext cx="329288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তাঁরা কেন আপনজন 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199" name="Content Placeholder 5"/>
          <p:cNvSpPr txBox="1">
            <a:spLocks/>
          </p:cNvSpPr>
          <p:nvPr/>
        </p:nvSpPr>
        <p:spPr bwMode="auto">
          <a:xfrm>
            <a:off x="203200" y="1295400"/>
            <a:ext cx="608505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20000"/>
              </a:spcBef>
              <a:buFont typeface="Arial" charset="0"/>
              <a:buNone/>
            </a:pPr>
            <a:endParaRPr lang="en-US" sz="2800" b="1">
              <a:latin typeface="NikoshBAN" pitchFamily="2" charset="0"/>
              <a:cs typeface="NikoshBAN" pitchFamily="2" charset="0"/>
            </a:endParaRPr>
          </a:p>
          <a:p>
            <a:pPr eaLnBrk="1" hangingPunct="1">
              <a:lnSpc>
                <a:spcPct val="70000"/>
              </a:lnSpc>
              <a:spcBef>
                <a:spcPct val="20000"/>
              </a:spcBef>
              <a:buFont typeface="Arial" charset="0"/>
              <a:buNone/>
            </a:pPr>
            <a:r>
              <a:rPr lang="bn-BD" sz="2800" b="1">
                <a:latin typeface="NikoshBAN" pitchFamily="2" charset="0"/>
                <a:cs typeface="NikoshBAN" pitchFamily="2" charset="0"/>
              </a:rPr>
              <a:t>	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33918" y="1505744"/>
            <a:ext cx="5277566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অসুখ বিসুখে সেবা যত্ন করে থাকেন 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15489" t="8041" r="12198"/>
          <a:stretch/>
        </p:blipFill>
        <p:spPr>
          <a:xfrm>
            <a:off x="5960375" y="1191901"/>
            <a:ext cx="2677188" cy="2340598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459041" y="4506064"/>
            <a:ext cx="4225501" cy="6461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সুশিক্ষার ব্যবস্থা করেছেন ।</a:t>
            </a:r>
          </a:p>
        </p:txBody>
      </p:sp>
      <p:pic>
        <p:nvPicPr>
          <p:cNvPr id="19" name="Picture 2" descr="D:\2. IMAJE STORE\wallpaper\20170101_12252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10702" y="3840291"/>
            <a:ext cx="2776981" cy="2332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23"/>
          <a:stretch/>
        </p:blipFill>
        <p:spPr bwMode="auto">
          <a:xfrm>
            <a:off x="5583687" y="3906969"/>
            <a:ext cx="3053876" cy="2198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9938553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60799" y="229774"/>
            <a:ext cx="329288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তাঁরা কেন আপনজন 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5235" y="1470490"/>
            <a:ext cx="5368452" cy="12001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তাঁরা সর্বদা আমাদের জন্য কল্যাণ কামনা করেন ।		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39978" y="4567728"/>
            <a:ext cx="591396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 তাঁরা আমাদের জন্য আল্লাহর সেরা দান ।</a:t>
            </a:r>
          </a:p>
        </p:txBody>
      </p:sp>
      <p:pic>
        <p:nvPicPr>
          <p:cNvPr id="19" name="Picture 3" descr="D:\10. স্মতির এ্যালবাম\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9277779" y="552939"/>
            <a:ext cx="2708204" cy="1925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ddfd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03075" y="651021"/>
            <a:ext cx="3255842" cy="2139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739" y="3722538"/>
            <a:ext cx="4468836" cy="23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854113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956906" y="4318782"/>
            <a:ext cx="7230492" cy="1674056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মাতা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অবদান সমুহ সংক্ষেপে লিখ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4800385" y="263732"/>
            <a:ext cx="3810429" cy="803636"/>
          </a:xfrm>
          <a:prstGeom prst="flowChartTerminator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60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2" descr="C:\Users\Computer City\Pictures\New folder (7)\20180407_12213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43" t="8481" r="6824" b="8481"/>
          <a:stretch/>
        </p:blipFill>
        <p:spPr bwMode="auto">
          <a:xfrm>
            <a:off x="8634789" y="2953796"/>
            <a:ext cx="3350885" cy="31660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ctg\Pictures\ইসলামি কালিওগ্রাফি\15349550_436672250054821_2752627107031277277_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9" y="1327932"/>
            <a:ext cx="2990850" cy="29908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35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2862</TotalTime>
  <Words>790</Words>
  <Application>Microsoft Office PowerPoint</Application>
  <PresentationFormat>Custom</PresentationFormat>
  <Paragraphs>120</Paragraphs>
  <Slides>21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ctg</cp:lastModifiedBy>
  <cp:revision>388</cp:revision>
  <dcterms:created xsi:type="dcterms:W3CDTF">2013-12-14T06:41:16Z</dcterms:created>
  <dcterms:modified xsi:type="dcterms:W3CDTF">2020-08-10T01:27:30Z</dcterms:modified>
</cp:coreProperties>
</file>