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notesMasterIdLst>
    <p:notesMasterId r:id="rId18"/>
  </p:notesMasterIdLst>
  <p:sldIdLst>
    <p:sldId id="342" r:id="rId2"/>
    <p:sldId id="343" r:id="rId3"/>
    <p:sldId id="344" r:id="rId4"/>
    <p:sldId id="325" r:id="rId5"/>
    <p:sldId id="347" r:id="rId6"/>
    <p:sldId id="346" r:id="rId7"/>
    <p:sldId id="345" r:id="rId8"/>
    <p:sldId id="348" r:id="rId9"/>
    <p:sldId id="349" r:id="rId10"/>
    <p:sldId id="351" r:id="rId11"/>
    <p:sldId id="350" r:id="rId12"/>
    <p:sldId id="353" r:id="rId13"/>
    <p:sldId id="359" r:id="rId14"/>
    <p:sldId id="360" r:id="rId15"/>
    <p:sldId id="357" r:id="rId16"/>
    <p:sldId id="361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49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68" d="100"/>
          <a:sy n="68" d="100"/>
        </p:scale>
        <p:origin x="-79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AF8F35-C5BF-46A2-B774-AD06CA4FDAAD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0EEFA5-F547-46E3-9571-56B15DD1BF3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55846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দের সাথে কুশলবিনিময়ের পর শিক্ষক  শ্রেণি বিন্যাসের দিকে  নজর দিবেন ।</a:t>
            </a:r>
            <a:endParaRPr lang="bn-BD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B0EEFA5-F547-46E3-9571-56B15DD1BF3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0986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8893D45-09EF-4514-A2C9-1738A15F65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480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bn-BD" b="1" dirty="0" smtClean="0"/>
              <a:t>সঠিক</a:t>
            </a:r>
            <a:r>
              <a:rPr lang="bn-BD" b="1" baseline="0" dirty="0" smtClean="0"/>
              <a:t> উত্তরে ক্লীক করার জন্য এক এক জন শিক্ষার্থীদেরকে ডেকে আনা যায় ।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27171-8A6B-438F-A212-6FDA70569D5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1732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/>
              <a:t>সঠিক</a:t>
            </a:r>
            <a:r>
              <a:rPr lang="bn-BD" b="1" baseline="0" dirty="0" smtClean="0"/>
              <a:t> উত্তরে ক্লীক করার জন্য এক এক জন শিক্ষার্থীদেরকে ডেকে আনা যায় ।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E27171-8A6B-438F-A212-6FDA70569D5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5258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শিক্ষার্থীরা বাড়ির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কাজ খাতায় লিখে নিবেন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 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FD05D00-74EE-42A0-B65D-1714AE0D5D0E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bn-BD" b="1" dirty="0" smtClean="0">
                <a:latin typeface="NikoshBAN" pitchFamily="2" charset="0"/>
                <a:cs typeface="NikoshBAN" pitchFamily="2" charset="0"/>
              </a:rPr>
              <a:t>শিক্ষার্থীদের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b="1" baseline="0" dirty="0" smtClean="0">
                <a:latin typeface="NikoshBAN" pitchFamily="2" charset="0"/>
                <a:cs typeface="NikoshBAN" pitchFamily="2" charset="0"/>
              </a:rPr>
              <a:t> জ্ঞাপন দ্বারা শিক্ষক শ্রেণি কক্ষ থেকে বিদায় নিবেন।</a:t>
            </a:r>
            <a:endParaRPr lang="en-US" b="1" dirty="0" smtClean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8E12DA0-6788-4263-A34A-99077C019382}" type="slidenum">
              <a:rPr lang="en-US" smtClean="0"/>
              <a:pPr/>
              <a:t>16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40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785600" y="274653"/>
            <a:ext cx="36576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2800" y="274653"/>
            <a:ext cx="107696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15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28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0" y="1600206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65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6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95855-0F3E-4DC9-868C-67799B006E94}" type="datetimeFigureOut">
              <a:rPr lang="en-US" smtClean="0"/>
              <a:pPr/>
              <a:t>6/23/2020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65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65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AD792E-CDFD-458F-9605-F54243C514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gif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z="1400" dirty="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01/11/2015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as-IN" sz="1400" dirty="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আফরোজা,রংপুর </a:t>
            </a:r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75496" y="6356352"/>
            <a:ext cx="878305" cy="365125"/>
          </a:xfrm>
        </p:spPr>
        <p:txBody>
          <a:bodyPr/>
          <a:lstStyle/>
          <a:p>
            <a:fld id="{0B993841-1347-4E5A-914A-25B2DED445B1}" type="slidenum">
              <a:rPr lang="en-GB" sz="1400" smtClean="0">
                <a:solidFill>
                  <a:schemeClr val="bg1">
                    <a:lumMod val="85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1</a:t>
            </a:fld>
            <a:endParaRPr lang="en-GB" sz="1400" dirty="0">
              <a:solidFill>
                <a:schemeClr val="bg1">
                  <a:lumMod val="85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25288" y="317336"/>
            <a:ext cx="2133600" cy="990600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BD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দৃষ্টি আকর্ষণ</a:t>
            </a:r>
            <a:endParaRPr lang="en-US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ound Diagonal Corner Rectangle 6"/>
          <p:cNvSpPr/>
          <p:nvPr/>
        </p:nvSpPr>
        <p:spPr>
          <a:xfrm>
            <a:off x="281354" y="1371600"/>
            <a:ext cx="11690252" cy="5005626"/>
          </a:xfrm>
          <a:prstGeom prst="round2Diag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সম্মানিত শিক্ষকবৃন্দ  প্রতি স্লাইডের নিচে পাঠটি কিভাবে শ্রেণিকক্ষে উপস্থাপন করতে হবে তার প্রয়োজনীয় নির্দেশনা স্লাইডের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নি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চে </a:t>
            </a:r>
            <a:r>
              <a:rPr lang="en-US" sz="3600" b="1" dirty="0">
                <a:latin typeface="NikoshBAN" pitchFamily="2" charset="0"/>
                <a:cs typeface="NikoshBAN" pitchFamily="2" charset="0"/>
              </a:rPr>
              <a:t>Note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আকারে দেয়া আছে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। পাঠটি উপস্থাপনের আগে পাঠ্যপুস্তকের সংশ্লিষ্ট পাঠের সাথে মিলিয়ে নিতে অনুরোধ করা </a:t>
            </a:r>
            <a:r>
              <a:rPr lang="en-US" sz="3600" b="1" dirty="0" err="1" smtClean="0">
                <a:latin typeface="NikoshBAN" pitchFamily="2" charset="0"/>
                <a:cs typeface="NikoshBAN" pitchFamily="2" charset="0"/>
              </a:rPr>
              <a:t>হলো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। </a:t>
            </a:r>
          </a:p>
          <a:p>
            <a:pPr algn="ctr"/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F</a:t>
            </a:r>
            <a:r>
              <a:rPr lang="en-US" sz="2800" b="1" dirty="0" smtClean="0">
                <a:latin typeface="Arial" pitchFamily="34" charset="0"/>
                <a:cs typeface="NikoshBAN" pitchFamily="2" charset="0"/>
              </a:rPr>
              <a:t>5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চেপে </a:t>
            </a:r>
            <a:r>
              <a:rPr lang="bn-BD" sz="3600" b="1" dirty="0">
                <a:latin typeface="NikoshBAN" pitchFamily="2" charset="0"/>
                <a:cs typeface="NikoshBAN" pitchFamily="2" charset="0"/>
              </a:rPr>
              <a:t>উপস্থাপন শুরু করা যেতে পারে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তাহলে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</a:rPr>
              <a:t>Hide slide show 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করবে না । </a:t>
            </a:r>
            <a:endParaRPr lang="en-US" sz="3600" b="1" dirty="0" smtClean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পাশাপাশি আপনাদের নিজস্ব চিন্তা-চেতনা দ্বারা পাঠ উপস্থাপন </a:t>
            </a:r>
            <a:r>
              <a:rPr lang="bn-BD" sz="3600" b="1" dirty="0" smtClean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আরও বেশ</a:t>
            </a:r>
            <a:r>
              <a:rPr lang="en-US" sz="3600" b="1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ি</a:t>
            </a:r>
            <a:r>
              <a:rPr lang="bn-BD" sz="3600" b="1" dirty="0" smtClean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b="1" dirty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ফলপ্রসূ করতে পারবেন বলে আশা করছি </a:t>
            </a:r>
            <a:r>
              <a:rPr lang="bn-BD" sz="3600" b="1" dirty="0" smtClean="0">
                <a:solidFill>
                  <a:srgbClr val="9900CC"/>
                </a:solidFill>
                <a:latin typeface="NikoshBAN" pitchFamily="2" charset="0"/>
                <a:cs typeface="NikoshBAN" pitchFamily="2" charset="0"/>
              </a:rPr>
              <a:t>।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 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Frame 7"/>
          <p:cNvSpPr/>
          <p:nvPr/>
        </p:nvSpPr>
        <p:spPr>
          <a:xfrm>
            <a:off x="11955" y="-4181"/>
            <a:ext cx="12180047" cy="6853517"/>
          </a:xfrm>
          <a:prstGeom prst="frame">
            <a:avLst>
              <a:gd name="adj1" fmla="val 2886"/>
            </a:avLst>
          </a:prstGeom>
          <a:ln>
            <a:solidFill>
              <a:srgbClr val="FFFF00"/>
            </a:solidFill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6321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813540" y="231191"/>
            <a:ext cx="7033846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ভূগোল </a:t>
            </a:r>
            <a:r>
              <a:rPr lang="bn-BD" sz="4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শাস্ত্রে মুসলমানদের অবদান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6290" y="5125368"/>
            <a:ext cx="11161569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তিনি ভূগোলশাস্ত্রের উপর ‘মুজামুল বুলদান’ গ্রস্থটি রচনা করেন, এতে তিনি প্রত্যেক স্থানের ঐতিহাসিক ,জাতিতাত্বিক ওপ্রাকৃতিক বিষয়ের বিবরণ দিয়েছেন । </a:t>
            </a:r>
            <a:endParaRPr lang="en-US" sz="3200" b="1" dirty="0">
              <a:solidFill>
                <a:schemeClr val="tx1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435378" y="1490008"/>
            <a:ext cx="414248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4"/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ইয়াকুত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ইবনে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আব্দুল্লা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জম্মঃ ১১৭৯ খ্রিঃ (পারস্য)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মৃত্যুঃ ১২২৮ খ্রিঃ</a:t>
            </a:r>
            <a:endParaRPr lang="bn-BD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9" t="3436" r="5769" b="4536"/>
          <a:stretch/>
        </p:blipFill>
        <p:spPr>
          <a:xfrm>
            <a:off x="1179662" y="1130696"/>
            <a:ext cx="3267756" cy="334283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1896" y="1130696"/>
            <a:ext cx="2490355" cy="316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7259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75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75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7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13540" y="231191"/>
            <a:ext cx="7033846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ভূগোল </a:t>
            </a:r>
            <a:r>
              <a:rPr lang="bn-BD" sz="4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শাস্ত্রে মুসলমানদের অবদান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780629" y="1680721"/>
            <a:ext cx="4886114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4"/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ইবনে খালদুন</a:t>
            </a:r>
          </a:p>
          <a:p>
            <a:pPr marL="0" lvl="4"/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পিতার নামঃ মুহাম্মদ 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জম্মঃ ১৩৩২ খ্রিঃ(তিউনিশিয়া)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মৃত্যুঃ ১৪০৬ খ্রিঃ</a:t>
            </a:r>
            <a:endParaRPr lang="bn-BD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708" y="1221360"/>
            <a:ext cx="3348111" cy="34806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62708" y="5125368"/>
            <a:ext cx="11161569" cy="156966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তিনি ভূগোলশাস্ত্রের উপর ‘কিতাব আল-ইবার ওয়া দিওয়ান আল মুকাদ্দিমা’ গ্রস্থটি রচনা করেন। ভূগোলশাস্ত্রে বিশেষ অবদানের কারণে তাকে ভূগোল শাস্ত্রের অমরত্ব দানকারী হিসেবে আখ্যায়িত করা হয় ।</a:t>
            </a:r>
            <a:endParaRPr lang="en-US" sz="3200" b="1" dirty="0">
              <a:solidFill>
                <a:schemeClr val="tx1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0646" y="1352840"/>
            <a:ext cx="2489983" cy="3217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23038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7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75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6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6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rgbClr val="002060"/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547077" y="5106428"/>
            <a:ext cx="11338560" cy="707886"/>
          </a:xfrm>
          <a:prstGeom prst="rect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ভূগোল শাস্ত্রে আল মাসুদি 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ও</a:t>
            </a:r>
            <a:r>
              <a:rPr lang="en-US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ইবনে খালদুনের অবদান সংক্ষেপে লিখ ।</a:t>
            </a:r>
            <a:endParaRPr lang="en-US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064000" y="457200"/>
            <a:ext cx="4572000" cy="685800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54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দলগত 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105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fld id="{E7C6D795-74E4-4FC7-B46D-09B95956345F}" type="datetime12">
              <a:rPr lang="bn-BD" smtClean="0"/>
              <a:t>23/6/2020 9:23 PM</a:t>
            </a:fld>
            <a:endParaRPr lang="en-US" dirty="0"/>
          </a:p>
        </p:txBody>
      </p:sp>
      <p:sp>
        <p:nvSpPr>
          <p:cNvPr id="6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B6C7F854-B571-47C3-B81D-C3C225D692F2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7" name="Slide Number Placeholder 2"/>
          <p:cNvSpPr txBox="1">
            <a:spLocks/>
          </p:cNvSpPr>
          <p:nvPr/>
        </p:nvSpPr>
        <p:spPr>
          <a:xfrm>
            <a:off x="12251531" y="6268245"/>
            <a:ext cx="753269" cy="428231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bn-BD">
                <a:latin typeface="NikoshBAN" panose="02000000000000000000" pitchFamily="2" charset="0"/>
                <a:cs typeface="NikoshBAN" panose="02000000000000000000" pitchFamily="2" charset="0"/>
              </a:rPr>
              <a:t>   </a:t>
            </a:r>
            <a:endParaRPr lang="en-US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70789" y="3490452"/>
            <a:ext cx="9994012" cy="62434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২। ইবনে খালদুন কোথায় জন্মগ্রহণ করেন  ?</a:t>
            </a:r>
            <a:endParaRPr lang="bn-BD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3158259" y="462241"/>
            <a:ext cx="5334000" cy="5588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bn-BD" sz="4400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সঠিক উত্তরে ক্লিক কর</a:t>
            </a:r>
            <a:endParaRPr lang="en-US" sz="44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7080048" y="1892894"/>
            <a:ext cx="2824424" cy="59377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খ।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 মাসুদি </a:t>
            </a:r>
            <a:endParaRPr lang="bn-BD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2" name="Rounded Rectangle 11"/>
          <p:cNvSpPr/>
          <p:nvPr/>
        </p:nvSpPr>
        <p:spPr>
          <a:xfrm>
            <a:off x="7469946" y="5245978"/>
            <a:ext cx="2588455" cy="62142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ইয়ামেনে </a:t>
            </a:r>
            <a:endParaRPr lang="bn-BD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3" name="Rounded Rectangle 12"/>
          <p:cNvSpPr/>
          <p:nvPr/>
        </p:nvSpPr>
        <p:spPr>
          <a:xfrm>
            <a:off x="1348021" y="2571966"/>
            <a:ext cx="3035185" cy="58401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গ।</a:t>
            </a:r>
            <a:r>
              <a:rPr lang="bn-BD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ইবনে সিনা </a:t>
            </a:r>
            <a:endParaRPr lang="bn-BD" sz="1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1344674" y="1892529"/>
            <a:ext cx="3037217" cy="575955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ক।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ওমর খৈয়াম 	</a:t>
            </a:r>
            <a:endParaRPr lang="bn-BD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1379598" y="4442750"/>
            <a:ext cx="2751076" cy="671478"/>
          </a:xfrm>
          <a:prstGeom prst="round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1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ক। 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তেহরান   </a:t>
            </a:r>
            <a:endParaRPr lang="bn-BD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7161272" y="2574686"/>
            <a:ext cx="2775123" cy="54818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ঘ। </a:t>
            </a:r>
            <a:r>
              <a:rPr lang="bn-BD" sz="28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আত তারাবি </a:t>
            </a:r>
            <a:endParaRPr lang="bn-BD" sz="28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1312876" y="5287765"/>
            <a:ext cx="2820928" cy="621693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r>
              <a:rPr lang="bn-BD" sz="28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তিওনিশিয়া </a:t>
            </a:r>
            <a:r>
              <a:rPr lang="bn-BD" sz="24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479426" y="1170465"/>
            <a:ext cx="10493375" cy="57888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wrap="square">
            <a:spAutoFit/>
          </a:bodyPr>
          <a:lstStyle/>
          <a:p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১। পৃথিবীর মানচিত্র কে তৈরী করেন ?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7174382" y="4500598"/>
            <a:ext cx="2762013" cy="55578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bn-BD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</a:t>
            </a:r>
            <a:r>
              <a:rPr lang="bn-BD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বাগদাদে</a:t>
            </a:r>
            <a:endParaRPr lang="bn-BD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5" t="13017" r="4521" b="36654"/>
          <a:stretch/>
        </p:blipFill>
        <p:spPr>
          <a:xfrm>
            <a:off x="2229926" y="185481"/>
            <a:ext cx="6262335" cy="736489"/>
          </a:xfrm>
          <a:prstGeom prst="rect">
            <a:avLst/>
          </a:prstGeom>
          <a:ln>
            <a:noFill/>
          </a:ln>
          <a:effectLst>
            <a:glow rad="101600">
              <a:schemeClr val="accent4">
                <a:satMod val="175000"/>
                <a:alpha val="40000"/>
              </a:schemeClr>
            </a:glow>
            <a:softEdge rad="112500"/>
          </a:effectLst>
        </p:spPr>
      </p:pic>
      <p:pic>
        <p:nvPicPr>
          <p:cNvPr id="21" name="Picture 20">
            <a:hlinkClick r:id="" action="ppaction://noaction" highlightClick="1"/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17" b="25881"/>
          <a:stretch/>
        </p:blipFill>
        <p:spPr>
          <a:xfrm>
            <a:off x="1823307" y="170353"/>
            <a:ext cx="7590927" cy="833439"/>
          </a:xfrm>
          <a:prstGeom prst="rect">
            <a:avLst/>
          </a:prstGeom>
          <a:effectLst>
            <a:glow rad="101600">
              <a:schemeClr val="accent4">
                <a:satMod val="175000"/>
                <a:alpha val="40000"/>
              </a:schemeClr>
            </a:glow>
          </a:effectLst>
        </p:spPr>
      </p:pic>
    </p:spTree>
    <p:extLst>
      <p:ext uri="{BB962C8B-B14F-4D97-AF65-F5344CB8AC3E}">
        <p14:creationId xmlns:p14="http://schemas.microsoft.com/office/powerpoint/2010/main" val="1334781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0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1" fill="hold">
                      <p:stCondLst>
                        <p:cond delay="0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remove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</p:childTnLst>
        </p:cTn>
      </p:par>
    </p:tnLst>
    <p:bldLst>
      <p:bldP spid="8" grpId="0" animBg="1"/>
      <p:bldP spid="10" grpId="0"/>
      <p:bldP spid="10" grpId="1"/>
      <p:bldP spid="10" grpId="2"/>
      <p:bldP spid="11" grpId="0" animBg="1"/>
      <p:bldP spid="12" grpId="0" animBg="1"/>
      <p:bldP spid="13" grpId="0" animBg="1"/>
      <p:bldP spid="14" grpId="0" animBg="1"/>
      <p:bldP spid="15" grpId="0"/>
      <p:bldP spid="16" grpId="0" animBg="1"/>
      <p:bldP spid="17" grpId="0" animBg="1"/>
      <p:bldP spid="18" grpId="0" animBg="1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03200" y="1371601"/>
            <a:ext cx="1168400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ইয়াকুত ইবনে আবদুল্লাহের ‘মুজামুল বুলদান’গ্রন্থে বিবরণ দিয়েছেন---- 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   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08401" y="323166"/>
            <a:ext cx="4063999" cy="646331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6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মূল্যায়নঃ</a:t>
            </a:r>
            <a:endParaRPr lang="en-US" sz="36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3841" y="353943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আবার চেষ্টা কর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59201" y="381001"/>
            <a:ext cx="4005239" cy="584775"/>
          </a:xfrm>
          <a:prstGeom prst="rect">
            <a:avLst/>
          </a:prstGeom>
          <a:solidFill>
            <a:schemeClr val="bg2">
              <a:lumMod val="75000"/>
            </a:schemeClr>
          </a:solidFill>
          <a:scene3d>
            <a:camera prst="orthographicFront"/>
            <a:lightRig rig="threePt" dir="t"/>
          </a:scene3d>
          <a:sp3d>
            <a:bevelT w="152400" h="50800" prst="softRound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উত্তর সঠিক হয়েছে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8209" y="4850098"/>
            <a:ext cx="34544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(ক)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63517" y="4843808"/>
            <a:ext cx="33528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(খ)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58209" y="5766376"/>
            <a:ext cx="34544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(গ) 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ও   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512717" y="5766375"/>
            <a:ext cx="3454400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(ঘ) </a:t>
            </a:r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  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95528" y="4051013"/>
            <a:ext cx="5381863" cy="584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নিচের কোনটি সঠিক ?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03201" y="2154269"/>
            <a:ext cx="4009408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i.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ঐতিহাসিক বিষয়ে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728764" y="2804089"/>
            <a:ext cx="3728876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ii.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প্রাকৃতিক বিষয়ে 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44238" y="3466238"/>
            <a:ext cx="4069683" cy="5847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scene3d>
            <a:camera prst="orthographicFront"/>
            <a:lightRig rig="threePt" dir="t"/>
          </a:scene3d>
          <a:sp3d>
            <a:bevelT w="101600" prst="riblet"/>
          </a:sp3d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iii.</a:t>
            </a:r>
            <a:r>
              <a:rPr lang="bn-BD" sz="3200" b="1" dirty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dirty="0" smtClean="0">
                <a:ln w="11430"/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ভ্রমণের বিষয়ে </a:t>
            </a:r>
            <a:endParaRPr lang="en-US" sz="3200" b="1" dirty="0">
              <a:ln w="11430"/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BF2FB-8D31-4407-80F8-786211A6ED2A}" type="datetime12">
              <a:rPr lang="bn-BD" smtClean="0"/>
              <a:t>23/6/2020 9:23 PM</a:t>
            </a:fld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34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7" fill="hold">
                      <p:stCondLst>
                        <p:cond delay="0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79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3" presetClass="entr" presetSubtype="16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8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85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8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9" fill="hold">
                      <p:stCondLst>
                        <p:cond delay="0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3" presetClass="entr" presetSubtype="16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1"/>
                                            </p:cond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9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5" fill="hold">
                      <p:stCondLst>
                        <p:cond delay="0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9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97"/>
                                            </p:cond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5" grpId="1" animBg="1"/>
      <p:bldP spid="5" grpId="2" animBg="1"/>
      <p:bldP spid="6" grpId="0" animBg="1"/>
      <p:bldP spid="7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142875">
            <a:solidFill>
              <a:srgbClr val="00B0F0"/>
            </a:solidFill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2" descr="C:\Users\Computer City\Downloads\10806408_803608059712000_4387708737983279336_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76200"/>
            <a:ext cx="11785600" cy="6629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1"/>
          <p:cNvSpPr>
            <a:spLocks noChangeArrowheads="1"/>
          </p:cNvSpPr>
          <p:nvPr/>
        </p:nvSpPr>
        <p:spPr bwMode="auto">
          <a:xfrm>
            <a:off x="4459818" y="76200"/>
            <a:ext cx="4074583" cy="1021556"/>
          </a:xfrm>
          <a:prstGeom prst="roundRect">
            <a:avLst>
              <a:gd name="adj" fmla="val 16667"/>
            </a:avLst>
          </a:prstGeom>
          <a:noFill/>
          <a:ln w="9525" algn="ctr">
            <a:solidFill>
              <a:srgbClr val="B6DCDF"/>
            </a:solidFill>
            <a:round/>
            <a:headEnd/>
            <a:tailEnd/>
          </a:ln>
          <a:effectLst>
            <a:outerShdw dist="20000" dir="5400000" rotWithShape="0">
              <a:srgbClr val="000000">
                <a:alpha val="37999"/>
              </a:srgb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কাজ</a:t>
            </a:r>
            <a:r>
              <a:rPr lang="en-US" sz="5400" b="1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55600" y="5787230"/>
            <a:ext cx="11480800" cy="646331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ভূগোল</a:t>
            </a:r>
            <a:r>
              <a:rPr lang="bn-BD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 শাস্ত্রে </a:t>
            </a:r>
            <a:r>
              <a:rPr lang="bn-BD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মুসলমানদের অবদান সম্পর্কে একটি অনুচ্ছেদ তৈরি করে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আনবে</a:t>
            </a:r>
            <a:r>
              <a:rPr 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6E699D-9554-49A3-A845-77BEE828BD88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183300"/>
      </p:ext>
    </p:extLst>
  </p:cSld>
  <p:clrMapOvr>
    <a:masterClrMapping/>
  </p:clrMapOvr>
  <p:transition spd="slow">
    <p:check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pevines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/>
        </p:spPr>
        <p:style>
          <a:lnRef idx="1">
            <a:schemeClr val="dk1"/>
          </a:lnRef>
          <a:fillRef idx="1002">
            <a:schemeClr val="lt2"/>
          </a:fillRef>
          <a:effectRef idx="2">
            <a:schemeClr val="dk1"/>
          </a:effectRef>
          <a:fontRef idx="minor">
            <a:schemeClr val="lt1"/>
          </a:fontRef>
        </p:style>
      </p:pic>
      <p:pic>
        <p:nvPicPr>
          <p:cNvPr id="3" name="Picture 2" descr="beautiful-flowers-flowers-33623976-500-39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8000" y="228600"/>
            <a:ext cx="11176000" cy="6400800"/>
          </a:xfrm>
          <a:prstGeom prst="rect">
            <a:avLst/>
          </a:prstGeom>
        </p:spPr>
      </p:pic>
      <p:sp>
        <p:nvSpPr>
          <p:cNvPr id="6" name="Rectangle 4"/>
          <p:cNvSpPr txBox="1">
            <a:spLocks noChangeArrowheads="1"/>
          </p:cNvSpPr>
          <p:nvPr/>
        </p:nvSpPr>
        <p:spPr>
          <a:xfrm>
            <a:off x="304800" y="2209800"/>
            <a:ext cx="10261600" cy="2590800"/>
          </a:xfrm>
          <a:prstGeom prst="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bn-BD" sz="23900" b="1" kern="10" spc="50" dirty="0" smtClean="0">
                <a:ln w="57150">
                  <a:solidFill>
                    <a:srgbClr val="FF0000"/>
                  </a:solidFill>
                </a:ln>
                <a:solidFill>
                  <a:srgbClr val="002060"/>
                </a:solidFill>
                <a:effectLst>
                  <a:glow rad="139700">
                    <a:schemeClr val="accent6">
                      <a:satMod val="175000"/>
                      <a:alpha val="40000"/>
                    </a:schemeClr>
                  </a:glow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ধন্যবাদ</a:t>
            </a:r>
            <a:endParaRPr lang="en-US" sz="23900" b="1" kern="10" spc="50" dirty="0">
              <a:ln w="57150">
                <a:solidFill>
                  <a:srgbClr val="FF0000"/>
                </a:solidFill>
              </a:ln>
              <a:solidFill>
                <a:srgbClr val="002060"/>
              </a:solidFill>
              <a:effectLst>
                <a:glow rad="139700">
                  <a:schemeClr val="accent6">
                    <a:satMod val="175000"/>
                    <a:alpha val="40000"/>
                  </a:schemeClr>
                </a:glow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879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1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" decel="100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decel="1000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30" presetClass="exit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3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decel="100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</p:spPr>
        <p:txBody>
          <a:bodyPr/>
          <a:lstStyle/>
          <a:p>
            <a:fld id="{11073FA5-B447-49DE-977B-81E4A8FCAB1A}" type="datetime13">
              <a:rPr lang="en-US" smtClean="0"/>
              <a:t>9:22:52 PM</a:t>
            </a:fld>
            <a:endParaRPr lang="en-US"/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</p:spPr>
        <p:txBody>
          <a:bodyPr/>
          <a:lstStyle/>
          <a:p>
            <a:fld id="{2BB1F841-FA33-483B-B686-3ECF598DF387}" type="slidenum">
              <a:rPr lang="en-US" smtClean="0"/>
              <a:t>2</a:t>
            </a:fld>
            <a:endParaRPr lang="en-US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30" y="457200"/>
            <a:ext cx="11871505" cy="61994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29" y="152400"/>
            <a:ext cx="11727543" cy="6504274"/>
          </a:xfrm>
          <a:prstGeom prst="rect">
            <a:avLst/>
          </a:prstGeom>
        </p:spPr>
      </p:pic>
      <p:sp>
        <p:nvSpPr>
          <p:cNvPr id="16" name="Rounded Rectangle 15"/>
          <p:cNvSpPr/>
          <p:nvPr/>
        </p:nvSpPr>
        <p:spPr>
          <a:xfrm>
            <a:off x="510120" y="2425700"/>
            <a:ext cx="3350681" cy="25273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400" b="1" dirty="0" err="1" smtClean="0"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স্বা</a:t>
            </a:r>
            <a:endParaRPr lang="en-US" sz="22400" b="1" dirty="0" smtClean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3708217" y="2431597"/>
            <a:ext cx="2472527" cy="25273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400" b="1" dirty="0" smtClean="0">
                <a:solidFill>
                  <a:srgbClr val="FFC000"/>
                </a:solidFill>
                <a:latin typeface="NikoshBAN" pitchFamily="2" charset="0"/>
                <a:cs typeface="NikoshBAN" pitchFamily="2" charset="0"/>
              </a:rPr>
              <a:t>গ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5994400" y="2425700"/>
            <a:ext cx="2472527" cy="25273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400" b="1" dirty="0" smtClean="0">
                <a:solidFill>
                  <a:srgbClr val="92D050"/>
                </a:solidFill>
                <a:latin typeface="NikoshBAN" pitchFamily="2" charset="0"/>
                <a:cs typeface="NikoshBAN" pitchFamily="2" charset="0"/>
              </a:rPr>
              <a:t>ত</a:t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8432801" y="2346325"/>
            <a:ext cx="2472527" cy="2527300"/>
          </a:xfrm>
          <a:prstGeom prst="roundRect">
            <a:avLst/>
          </a:prstGeom>
          <a:blipFill dpi="0"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400" b="1" dirty="0" smtClean="0">
                <a:solidFill>
                  <a:srgbClr val="0070C0"/>
                </a:solidFill>
                <a:latin typeface="NikoshBAN" pitchFamily="2" charset="0"/>
                <a:cs typeface="NikoshBAN" pitchFamily="2" charset="0"/>
              </a:rPr>
              <a:t>ম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815520" y="1005114"/>
            <a:ext cx="5384800" cy="83820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আজকের</a:t>
            </a:r>
            <a:r>
              <a:rPr lang="en-US" sz="4400" b="1" dirty="0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NikoshBAN" pitchFamily="2" charset="0"/>
                <a:cs typeface="NikoshBAN" pitchFamily="2" charset="0"/>
              </a:rPr>
              <a:t>ক্লাসে</a:t>
            </a:r>
            <a:endParaRPr lang="en-US" sz="4400" b="1" dirty="0" smtClean="0">
              <a:solidFill>
                <a:schemeClr val="bg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78660" y="76200"/>
            <a:ext cx="12011741" cy="6705600"/>
          </a:xfrm>
          <a:prstGeom prst="rect">
            <a:avLst/>
          </a:prstGeom>
          <a:noFill/>
          <a:ln w="142875">
            <a:solidFill>
              <a:srgbClr val="002060"/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638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8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5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6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7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8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9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56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6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6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6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7" presetID="56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69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0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2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3" presetID="56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5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76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7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78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6" grpId="1" animBg="1"/>
      <p:bldP spid="16" grpId="2" animBg="1"/>
      <p:bldP spid="17" grpId="0" animBg="1"/>
      <p:bldP spid="17" grpId="1" animBg="1"/>
      <p:bldP spid="17" grpId="2" animBg="1"/>
      <p:bldP spid="18" grpId="0" animBg="1"/>
      <p:bldP spid="18" grpId="1" animBg="1"/>
      <p:bldP spid="18" grpId="2" animBg="1"/>
      <p:bldP spid="19" grpId="0" animBg="1"/>
      <p:bldP spid="19" grpId="1" animBg="1"/>
      <p:bldP spid="19" grpId="2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4943419" y="304800"/>
            <a:ext cx="2743200" cy="60960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76200">
            <a:solidFill>
              <a:schemeClr val="accent4">
                <a:lumMod val="60000"/>
                <a:lumOff val="40000"/>
              </a:schemeClr>
            </a:solidFill>
          </a:ln>
          <a:scene3d>
            <a:camera prst="orthographicFront"/>
            <a:lightRig rig="threePt" dir="t"/>
          </a:scene3d>
          <a:sp3d>
            <a:bevelT w="114300" prst="hardEdge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bn-IN" sz="4000" b="1" dirty="0">
                <a:ln w="11430"/>
                <a:solidFill>
                  <a:sysClr val="windowText" lastClr="00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b="1" dirty="0">
              <a:ln w="11430"/>
              <a:solidFill>
                <a:sysClr val="windowText" lastClr="00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16" name="Picture 2" descr="C:\Users\Computer City\Pictures\Award file\20180102_14405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467" r="56096" b="41579"/>
          <a:stretch/>
        </p:blipFill>
        <p:spPr bwMode="auto">
          <a:xfrm>
            <a:off x="2032000" y="1285373"/>
            <a:ext cx="2336800" cy="180049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7" name="Rectangle 16"/>
          <p:cNvSpPr/>
          <p:nvPr/>
        </p:nvSpPr>
        <p:spPr>
          <a:xfrm>
            <a:off x="78660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17099" y="3164307"/>
            <a:ext cx="5678903" cy="264687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মোঃ </a:t>
            </a:r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রফিকুল 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সিনিয়র  শিক্ষক  </a:t>
            </a:r>
            <a:endParaRPr lang="bn-BD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জনার কেঁওচিয়া আদর্শ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উচ্চ বিদ্যালয়</a:t>
            </a:r>
          </a:p>
          <a:p>
            <a:pPr algn="ctr"/>
            <a:r>
              <a:rPr lang="bn-BD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সাতকানিয়া,চট্রগ্রাম ।</a:t>
            </a:r>
          </a:p>
          <a:p>
            <a:pPr algn="ctr"/>
            <a:r>
              <a:rPr lang="bn-BD" sz="2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মোবাইল-০১৮১৭-৭১৫৬৭৭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/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০১৯৯১৯-৪৭৪০২</a:t>
            </a: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	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Email-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16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rafiquljkahs</a:t>
            </a:r>
            <a:r>
              <a:rPr lang="bn-BD" sz="1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@gmail.com</a:t>
            </a:r>
            <a:endParaRPr lang="bn-BD" sz="1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04801" y="1095591"/>
            <a:ext cx="5830583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0" name="Straight Connector 19"/>
          <p:cNvCxnSpPr/>
          <p:nvPr/>
        </p:nvCxnSpPr>
        <p:spPr>
          <a:xfrm>
            <a:off x="631501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6705603" y="1110921"/>
            <a:ext cx="5079999" cy="549843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latin typeface="NikoshBAN" pitchFamily="2" charset="0"/>
              <a:cs typeface="NikoshBAN" pitchFamily="2" charset="0"/>
            </a:endParaRPr>
          </a:p>
        </p:txBody>
      </p:sp>
      <p:cxnSp>
        <p:nvCxnSpPr>
          <p:cNvPr id="22" name="Straight Connector 21"/>
          <p:cNvCxnSpPr/>
          <p:nvPr/>
        </p:nvCxnSpPr>
        <p:spPr>
          <a:xfrm>
            <a:off x="6459399" y="1285373"/>
            <a:ext cx="0" cy="5233698"/>
          </a:xfrm>
          <a:prstGeom prst="line">
            <a:avLst/>
          </a:prstGeom>
          <a:ln w="38100">
            <a:solidFill>
              <a:srgbClr val="008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23" name="Picture 4" descr="H:\Photos\Captured\Photo0578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1" r="3433" b="9220"/>
          <a:stretch/>
        </p:blipFill>
        <p:spPr bwMode="auto">
          <a:xfrm>
            <a:off x="6963323" y="1371600"/>
            <a:ext cx="4692952" cy="48318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924801" y="5191780"/>
            <a:ext cx="2724443" cy="523220"/>
          </a:xfrm>
          <a:prstGeom prst="rect">
            <a:avLst/>
          </a:prstGeom>
          <a:noFill/>
          <a:ln>
            <a:solidFill>
              <a:srgbClr val="FFC000"/>
            </a:solidFill>
          </a:ln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  <p:txBody>
          <a:bodyPr wrap="square" rtlCol="0">
            <a:spAutoFit/>
            <a:scene3d>
              <a:camera prst="orthographicFront"/>
              <a:lightRig rig="flat" dir="t">
                <a:rot lat="0" lon="0" rev="18900000"/>
              </a:lightRig>
            </a:scene3d>
            <a:sp3d extrusionH="31750" contourW="6350" prstMaterial="powder">
              <a:bevelT w="19050" h="19050" prst="angle"/>
              <a:contourClr>
                <a:schemeClr val="accent3">
                  <a:tint val="100000"/>
                  <a:shade val="100000"/>
                  <a:satMod val="100000"/>
                  <a:hueMod val="100000"/>
                </a:schemeClr>
              </a:contourClr>
            </a:sp3d>
          </a:bodyPr>
          <a:lstStyle/>
          <a:p>
            <a:pPr algn="ctr"/>
            <a:r>
              <a:rPr lang="bn-BD" sz="2800" b="1" dirty="0" smtClean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সময়ঃ- ৫০ মিঃ</a:t>
            </a:r>
            <a:r>
              <a:rPr lang="bn-IN" sz="2800" b="1" dirty="0" smtClean="0">
                <a:ln/>
                <a:solidFill>
                  <a:srgbClr val="FFFF0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7387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432094" y="310711"/>
            <a:ext cx="50305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ছবিতে কী দেখতে পাচ্ছ ?</a:t>
            </a:r>
            <a:endParaRPr lang="en-US" sz="3600" b="1" dirty="0"/>
          </a:p>
        </p:txBody>
      </p:sp>
      <p:sp>
        <p:nvSpPr>
          <p:cNvPr id="6" name="Rectangle 5"/>
          <p:cNvSpPr/>
          <p:nvPr/>
        </p:nvSpPr>
        <p:spPr>
          <a:xfrm>
            <a:off x="3643112" y="5696107"/>
            <a:ext cx="4094121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ভূগোল শব্দের অর্থ কী ? </a:t>
            </a:r>
            <a:endParaRPr lang="en-US" sz="3600" b="1" dirty="0"/>
          </a:p>
        </p:txBody>
      </p:sp>
      <p:sp>
        <p:nvSpPr>
          <p:cNvPr id="7" name="Rectangle 6"/>
          <p:cNvSpPr/>
          <p:nvPr/>
        </p:nvSpPr>
        <p:spPr>
          <a:xfrm>
            <a:off x="3900320" y="5400939"/>
            <a:ext cx="4094121" cy="646331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পৃথিবীর মানচিত্র</a:t>
            </a:r>
            <a:endParaRPr lang="en-US" sz="3600" b="1" dirty="0"/>
          </a:p>
        </p:txBody>
      </p:sp>
      <p:sp>
        <p:nvSpPr>
          <p:cNvPr id="8" name="Rectangle 7"/>
          <p:cNvSpPr/>
          <p:nvPr/>
        </p:nvSpPr>
        <p:spPr>
          <a:xfrm>
            <a:off x="3787779" y="5377754"/>
            <a:ext cx="4094121" cy="646331"/>
          </a:xfrm>
          <a:prstGeom prst="rect">
            <a:avLst/>
          </a:prstGeom>
          <a:solidFill>
            <a:srgbClr val="92D050"/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পৃথিবী গোলাকার  </a:t>
            </a:r>
            <a:endParaRPr lang="en-US" sz="3600" b="1" dirty="0"/>
          </a:p>
        </p:txBody>
      </p:sp>
      <p:sp>
        <p:nvSpPr>
          <p:cNvPr id="9" name="Rectangle 8"/>
          <p:cNvSpPr/>
          <p:nvPr/>
        </p:nvSpPr>
        <p:spPr>
          <a:xfrm>
            <a:off x="2082270" y="5371103"/>
            <a:ext cx="8004517" cy="64633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ভূগোল শাস্ত্রের বিষয়ে মুসলমানদের অবদান আছে কী ? </a:t>
            </a:r>
            <a:endParaRPr lang="en-US" sz="3600" b="1" dirty="0"/>
          </a:p>
        </p:txBody>
      </p:sp>
      <p:sp>
        <p:nvSpPr>
          <p:cNvPr id="10" name="Rectangle 9"/>
          <p:cNvSpPr/>
          <p:nvPr/>
        </p:nvSpPr>
        <p:spPr>
          <a:xfrm>
            <a:off x="4923693" y="5757595"/>
            <a:ext cx="281354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হ্যাঁ নিশ্চয় </a:t>
            </a:r>
            <a:endParaRPr lang="en-US" sz="3600" b="1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6493" y="1094449"/>
            <a:ext cx="5891236" cy="4196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46562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6" grpId="1" animBg="1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232370" y="296764"/>
            <a:ext cx="4572000" cy="830997"/>
          </a:xfrm>
          <a:prstGeom prst="rect">
            <a:avLst/>
          </a:prstGeom>
          <a:noFill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bn-BD" sz="48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আজকের পাঠ - </a:t>
            </a:r>
            <a:endParaRPr lang="en-US" sz="48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0916" y="1127761"/>
            <a:ext cx="8827225" cy="5526257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535932" y="3844498"/>
            <a:ext cx="509719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3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 – ৫ম </a:t>
            </a:r>
          </a:p>
          <a:p>
            <a:pPr algn="ctr"/>
            <a:r>
              <a:rPr lang="bn-BD" sz="3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পাঠ – </a:t>
            </a:r>
            <a:r>
              <a:rPr lang="bn-BD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১৫</a:t>
            </a:r>
            <a:endParaRPr lang="bn-BD" sz="36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36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পৃষ্ঠা </a:t>
            </a:r>
            <a:r>
              <a:rPr lang="bn-BD" sz="36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– ১৯৫ - ১৯৬</a:t>
            </a:r>
            <a:endParaRPr lang="en-US" sz="3600" b="1" spc="50" dirty="0">
              <a:ln w="11430"/>
              <a:solidFill>
                <a:schemeClr val="bg1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3939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59247" y="2437619"/>
            <a:ext cx="10893381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4" indent="-742950">
              <a:buFont typeface="+mj-lt"/>
              <a:buAutoNum type="arabicPeriod"/>
            </a:pPr>
            <a:r>
              <a:rPr lang="bn-BD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পৃথিবীর মানচিত্র কে অংকন করেন তা বলতে পারবে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en-US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ভূগোল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শাস্ত্রে মুসলমানদের অবদান ব্যাখ্যা করতে 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endParaRPr lang="en-US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lvl="4"/>
            <a:r>
              <a:rPr 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2.   </a:t>
            </a:r>
            <a:r>
              <a:rPr lang="en-US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ভূগোল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শাস্ত্রে </a:t>
            </a:r>
            <a:r>
              <a:rPr lang="en-US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মোকাদ্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দা</a:t>
            </a:r>
            <a:r>
              <a:rPr lang="en-US" sz="36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সি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র ভূমিকা</a:t>
            </a:r>
            <a:r>
              <a:rPr lang="en-US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36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বিশ্লেষণ করতে পারবে।</a:t>
            </a:r>
            <a:endParaRPr lang="en-US" sz="36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59247" y="1524001"/>
            <a:ext cx="6368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</a:t>
            </a:r>
            <a:r>
              <a:rPr lang="en-US" sz="36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ই</a:t>
            </a:r>
            <a:r>
              <a:rPr lang="bn-BD" sz="3600" b="1" dirty="0" smtClean="0">
                <a:solidFill>
                  <a:sysClr val="windowText" lastClr="00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</a:t>
            </a:r>
            <a:r>
              <a:rPr lang="en-US" sz="2800" b="1" dirty="0" smtClean="0">
                <a:solidFill>
                  <a:sysClr val="windowText" lastClr="000000"/>
                </a:solidFill>
              </a:rPr>
              <a:t>…</a:t>
            </a:r>
            <a:endParaRPr lang="bn-BD" sz="2800" b="1" dirty="0">
              <a:solidFill>
                <a:sysClr val="windowText" lastClr="000000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064001" y="304800"/>
            <a:ext cx="3543596" cy="685800"/>
          </a:xfrm>
          <a:prstGeom prst="roundRect">
            <a:avLst/>
          </a:prstGeom>
          <a:solidFill>
            <a:schemeClr val="accent3">
              <a:lumMod val="40000"/>
              <a:lumOff val="60000"/>
            </a:schemeClr>
          </a:solidFill>
          <a:ln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anchor="ctr"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bn-BD" sz="5400" b="1" spc="50" dirty="0" smtClean="0">
                <a:ln w="11430"/>
                <a:solidFill>
                  <a:srgbClr val="00206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  </a:t>
            </a:r>
            <a:endParaRPr lang="en-US" sz="5400" b="1" spc="50" dirty="0">
              <a:ln w="11430"/>
              <a:solidFill>
                <a:srgbClr val="00206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618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225335" y="3609372"/>
            <a:ext cx="1171838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ভূগোল শাস্ত্র আবিষ্কারের অগ্রগতি ও উন্নতির  উৎকর্ষসাধনে মুসলমানদের অবদান অবিস্মরণীয় ।</a:t>
            </a:r>
          </a:p>
          <a:p>
            <a:r>
              <a:rPr lang="bn-BD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 শাস্ত্রে অবদান রেখে যে সকল মুসলিম মনিষীরা অবদান রেখেছেন তারা হলেন---</a:t>
            </a:r>
          </a:p>
          <a:p>
            <a:pPr marL="2686050" lvl="4" indent="-857250">
              <a:buFont typeface="+mj-lt"/>
              <a:buAutoNum type="romanUcPeriod"/>
            </a:pPr>
            <a:r>
              <a:rPr lang="bn-BD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আল-মোকাদ্দাসি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মোকাদ্</a:t>
            </a: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দা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সি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686050" lvl="4" indent="-857250">
              <a:buFont typeface="+mj-lt"/>
              <a:buAutoNum type="romanUcPeriod"/>
            </a:pP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মাসুদি</a:t>
            </a:r>
            <a:endParaRPr lang="bn-BD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2686050" lvl="4" indent="-857250">
              <a:buFont typeface="+mj-lt"/>
              <a:buAutoNum type="romanUcPeriod"/>
            </a:pP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ইয়াকুত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ইবনে</a:t>
            </a:r>
            <a:r>
              <a:rPr lang="en-US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আব্দুল্লা</a:t>
            </a: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হ</a:t>
            </a:r>
          </a:p>
          <a:p>
            <a:pPr marL="2686050" lvl="4" indent="-857250">
              <a:buFont typeface="+mj-lt"/>
              <a:buAutoNum type="romanUcPeriod"/>
            </a:pPr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ইবনে </a:t>
            </a:r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খালদুন</a:t>
            </a:r>
            <a:endParaRPr lang="bn-BD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5335" y="3646259"/>
            <a:ext cx="11678197" cy="156966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অজানাকে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জানার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আকাঙ্ক্ষা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বিস্তৃত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এলাকার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লোকদের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কেবলা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নির্ধারণসহ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নানা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প্রয়োজনে</a:t>
            </a:r>
            <a:endParaRPr lang="en-US" sz="3200" b="1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মানচিত্রের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খুব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প্রয়োজন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দেয়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।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ইসলাম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প্রচারক</a:t>
            </a:r>
            <a:r>
              <a:rPr lang="en-US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ও বণিকগণের জন্য দেশ ভ্রমণের তাগিদে</a:t>
            </a:r>
          </a:p>
          <a:p>
            <a:pPr algn="ctr"/>
            <a:r>
              <a:rPr lang="bn-IN" sz="3200" b="1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anose="02000000000000000000" pitchFamily="2" charset="0"/>
                <a:cs typeface="NikoshBAN" panose="02000000000000000000" pitchFamily="2" charset="0"/>
              </a:rPr>
              <a:t> ভূগোলের জ্ঞানার্জনের ও প্রয়োজন দেখা দেয় ।</a:t>
            </a:r>
            <a:endParaRPr lang="en-US" sz="3200" dirty="0"/>
          </a:p>
        </p:txBody>
      </p:sp>
      <p:pic>
        <p:nvPicPr>
          <p:cNvPr id="5" name="Picture 4" descr="WATCH LIVE HAJJ FROM SAUDI ARABIA HD QUALITY TELECAST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4833" y="447961"/>
            <a:ext cx="4059702" cy="3042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 descr="4385007040_8078dbc868_z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8089" y="447960"/>
            <a:ext cx="4093701" cy="3025501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34775627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4980507" y="1636720"/>
            <a:ext cx="6885218" cy="25545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lvl="4"/>
            <a:r>
              <a:rPr lang="en-US" sz="40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মোকাদ্</a:t>
            </a:r>
            <a:r>
              <a:rPr lang="bn-BD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দা</a:t>
            </a:r>
            <a:r>
              <a:rPr lang="en-US" sz="40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সি</a:t>
            </a:r>
            <a:r>
              <a:rPr 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BD" sz="40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জম্মঃ ৯৪৬ খ্রিঃবাইতুল মোকাদ্দাস এলাকায়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পিতার নামঃ আহমাদ</a:t>
            </a:r>
          </a:p>
          <a:p>
            <a:r>
              <a:rPr lang="bn-BD" sz="40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মৃত্যুঃ ১০০০ খ্রিঃ</a:t>
            </a:r>
            <a:endParaRPr lang="bn-BD" sz="40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240" y="939077"/>
            <a:ext cx="3051918" cy="339328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13540" y="231191"/>
            <a:ext cx="7033846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ভূগোল </a:t>
            </a:r>
            <a:r>
              <a:rPr lang="bn-BD" sz="4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শাস্ত্রে মুসলমানদের অবদান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03744" y="4318247"/>
            <a:ext cx="11161569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6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তিনি একজন বিখ্যাত পরিভ্রাজক ওভূগোলবিদ ছিলেন,তিনি স্পেন,ভারতবর্ষ,সিজিস্থান ব্যাতিত সমগ্র মুসলিম বিশ্ব ভ্রমণ করেন।বিশ বছর ভ্রমণ অভিজ্ঞতার আলোকে ‘আহসানুত তাকসিম ফি মারিফাতুল আকলিম’ গ্রন্থ রচনা করেন   ।  </a:t>
            </a:r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57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7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1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1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1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1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40000"/>
            <a:lumOff val="60000"/>
            <a:alpha val="24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659" y="76200"/>
            <a:ext cx="12011741" cy="6705600"/>
          </a:xfrm>
          <a:prstGeom prst="rect">
            <a:avLst/>
          </a:prstGeom>
          <a:noFill/>
          <a:ln w="142875">
            <a:solidFill>
              <a:schemeClr val="accent6">
                <a:lumMod val="50000"/>
              </a:schemeClr>
            </a:solidFill>
            <a:prstDash val="sysDash"/>
          </a:ln>
          <a:effectLst>
            <a:reflection endPos="0" dist="50800" dir="5400000" sy="-100000" algn="bl" rotWithShape="0"/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2813540" y="231191"/>
            <a:ext cx="7033846" cy="70788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4000" b="1" spc="50" dirty="0" smtClean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ভূগোল </a:t>
            </a:r>
            <a:r>
              <a:rPr lang="bn-BD" sz="4000" b="1" spc="50" dirty="0">
                <a:ln w="11430"/>
                <a:solidFill>
                  <a:schemeClr val="bg1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শাস্ত্রে মুসলমানদের অবদান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594763" y="1357745"/>
            <a:ext cx="47936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4"/>
            <a:r>
              <a:rPr lang="bn-BD" sz="3200" b="1" dirty="0">
                <a:latin typeface="NikoshBAN" panose="02000000000000000000" pitchFamily="2" charset="0"/>
                <a:cs typeface="NikoshBAN" panose="02000000000000000000" pitchFamily="2" charset="0"/>
              </a:rPr>
              <a:t>আল</a:t>
            </a:r>
            <a:r>
              <a:rPr lang="en-US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en-US" sz="32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মাসুদি</a:t>
            </a:r>
            <a:endParaRPr lang="bn-BD" sz="32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0" lvl="4"/>
            <a:r>
              <a:rPr lang="bn-BD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আসল নামঃ আবুল হাসান আলি বিন হুসাইন আল মাসুদি </a:t>
            </a:r>
            <a:endParaRPr lang="bn-BD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জম্মঃ ৮৯৬ খ্রিঃ (বাগদাদ)</a:t>
            </a:r>
          </a:p>
          <a:p>
            <a:r>
              <a:rPr lang="bn-BD" sz="36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মৃত্যুঃ ৯৫৭ খ্রিঃ</a:t>
            </a:r>
            <a:endParaRPr lang="bn-BD" sz="36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7658" y="1237324"/>
            <a:ext cx="2673500" cy="32035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03744" y="4613723"/>
            <a:ext cx="11161569" cy="20621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তিনি একাধারে পরিভ্রাজক,ইতিহাসবিধ ওভূগোল বিদ ছিলেন । তার লিখিত ভ্রমণ কাহিনী মুলক ‘ভূগোল বিশ্বকোষ’ গ্রন্থটি  প্রসিদ্ধলাভ করেন । তিনি পৃথিবীর মানচিত্র অংকন করেন ।তিনি পৃথিবীর আকার,আয়তন,গতি ও প্রধান প্রধান বিভাগগুলোর বিবরণ দেন। তিনি ভূকম্পণ বিষয়ে একটি প্রবন্ধ রচনা করেন । </a:t>
            </a:r>
            <a:endParaRPr lang="en-US" sz="3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29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>
        <p14:vortex dir="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6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625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25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25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3062</TotalTime>
  <Words>646</Words>
  <Application>Microsoft Office PowerPoint</Application>
  <PresentationFormat>Custom</PresentationFormat>
  <Paragraphs>114</Paragraphs>
  <Slides>16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ctg</cp:lastModifiedBy>
  <cp:revision>400</cp:revision>
  <dcterms:created xsi:type="dcterms:W3CDTF">2013-12-14T06:41:16Z</dcterms:created>
  <dcterms:modified xsi:type="dcterms:W3CDTF">2020-06-23T15:25:52Z</dcterms:modified>
</cp:coreProperties>
</file>