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93" r:id="rId2"/>
    <p:sldId id="282" r:id="rId3"/>
    <p:sldId id="258" r:id="rId4"/>
    <p:sldId id="261" r:id="rId5"/>
    <p:sldId id="280" r:id="rId6"/>
    <p:sldId id="286" r:id="rId7"/>
    <p:sldId id="292" r:id="rId8"/>
    <p:sldId id="263" r:id="rId9"/>
    <p:sldId id="287" r:id="rId10"/>
    <p:sldId id="290" r:id="rId11"/>
    <p:sldId id="291" r:id="rId12"/>
    <p:sldId id="279" r:id="rId13"/>
    <p:sldId id="288" r:id="rId14"/>
    <p:sldId id="268" r:id="rId15"/>
    <p:sldId id="269" r:id="rId16"/>
    <p:sldId id="29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EBFEB-AE0E-401D-8FF3-366A5303AC07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D9576-3962-4AA9-ADCF-C06282432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6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E12CB-A9FF-40A8-BA4C-463149E52D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4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CBE5-26F6-4E32-A293-98A99413C481}" type="datetime3">
              <a:rPr lang="en-US" smtClean="0"/>
              <a:t>10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52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7A03-EDCC-43F9-A3CB-D2C4722F9A95}" type="datetime3">
              <a:rPr lang="en-US" smtClean="0"/>
              <a:t>10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3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DB71-3F4A-4EB4-A3C4-6E9C95876AF0}" type="datetime3">
              <a:rPr lang="en-US" smtClean="0"/>
              <a:t>10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2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AF73-536D-4862-84BD-F03E90656F04}" type="datetime3">
              <a:rPr lang="en-US" smtClean="0"/>
              <a:t>10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AE831-1988-4D24-8000-650D8769FE6D}" type="datetime3">
              <a:rPr lang="en-US" smtClean="0"/>
              <a:t>10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27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6FFE-5850-4AFE-A7E4-DDB209A98BF9}" type="datetime3">
              <a:rPr lang="en-US" smtClean="0"/>
              <a:t>10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9E64D-D952-4161-A6D7-D9634C98F5C8}" type="datetime3">
              <a:rPr lang="en-US" smtClean="0"/>
              <a:t>10 August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235A-15A9-4DFE-B0B5-62057C6132B8}" type="datetime3">
              <a:rPr lang="en-US" smtClean="0"/>
              <a:t>10 August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8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8F57-5D6B-414E-ADC9-3B9F70978BF5}" type="datetime3">
              <a:rPr lang="en-US" smtClean="0"/>
              <a:t>10 August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4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AD0E236-BAF1-40A7-9948-ABE1A2CD9B2B}" type="datetime3">
              <a:rPr lang="en-US" smtClean="0"/>
              <a:t>10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4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082F-1832-4F19-B0FD-AD105D3F712F}" type="datetime3">
              <a:rPr lang="en-US" smtClean="0"/>
              <a:t>10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B63E89C-3A1E-401C-87FD-6AB9B2F208CD}" type="datetime3">
              <a:rPr lang="en-US" smtClean="0"/>
              <a:t>10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43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DDEC-E4F5-498E-BE4F-AB16008242E6}" type="datetime3">
              <a:rPr lang="en-US" smtClean="0"/>
              <a:t>10 August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70186" y="471015"/>
            <a:ext cx="5676900" cy="162242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138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33600"/>
            <a:ext cx="5683304" cy="3474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0333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2"/>
          <p:cNvSpPr txBox="1"/>
          <p:nvPr/>
        </p:nvSpPr>
        <p:spPr>
          <a:xfrm>
            <a:off x="76200" y="55936"/>
            <a:ext cx="89916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আমরা একটি ভিডিও দেখি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9504-3BB7-4DBC-A5BB-279643C2D981}" type="datetime3">
              <a:rPr lang="en-US" smtClean="0"/>
              <a:t>10 August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208760"/>
              </p:ext>
            </p:extLst>
          </p:nvPr>
        </p:nvGraphicFramePr>
        <p:xfrm>
          <a:off x="801688" y="3208338"/>
          <a:ext cx="75406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Packager Shell Object" showAsIcon="1" r:id="rId3" imgW="7540920" imgH="440280" progId="Package">
                  <p:embed/>
                </p:oleObj>
              </mc:Choice>
              <mc:Fallback>
                <p:oleObj name="Packager Shell Object" showAsIcon="1" r:id="rId3" imgW="754092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1688" y="3208338"/>
                        <a:ext cx="7540625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7776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66800" y="914400"/>
            <a:ext cx="1447800" cy="1447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               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066800" y="1409700"/>
            <a:ext cx="1447800" cy="457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>
            <a:stCxn id="4" idx="0"/>
            <a:endCxn id="4" idx="4"/>
          </p:cNvCxnSpPr>
          <p:nvPr/>
        </p:nvCxnSpPr>
        <p:spPr>
          <a:xfrm>
            <a:off x="1790700" y="914400"/>
            <a:ext cx="0" cy="1447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27529" y="1329720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</a:t>
            </a:r>
          </a:p>
        </p:txBody>
      </p:sp>
      <p:cxnSp>
        <p:nvCxnSpPr>
          <p:cNvPr id="14" name="Straight Connector 13"/>
          <p:cNvCxnSpPr>
            <a:endCxn id="7" idx="6"/>
          </p:cNvCxnSpPr>
          <p:nvPr/>
        </p:nvCxnSpPr>
        <p:spPr>
          <a:xfrm flipV="1">
            <a:off x="1790700" y="1638300"/>
            <a:ext cx="723900" cy="84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4" y="1414580"/>
            <a:ext cx="763351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h=2r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85800" y="914400"/>
            <a:ext cx="10580" cy="5940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68914" y="1787236"/>
            <a:ext cx="0" cy="5524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07559" y="1219200"/>
            <a:ext cx="312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</a:t>
            </a:r>
          </a:p>
        </p:txBody>
      </p:sp>
      <p:sp>
        <p:nvSpPr>
          <p:cNvPr id="44" name="Flowchart: Extract 43"/>
          <p:cNvSpPr/>
          <p:nvPr/>
        </p:nvSpPr>
        <p:spPr>
          <a:xfrm>
            <a:off x="6553200" y="685800"/>
            <a:ext cx="1600200" cy="1447800"/>
          </a:xfrm>
          <a:prstGeom prst="flowChartExtra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553200" y="1905000"/>
            <a:ext cx="1600200" cy="457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275034" y="1295404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75034" y="813385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</a:t>
            </a:r>
          </a:p>
        </p:txBody>
      </p:sp>
      <p:cxnSp>
        <p:nvCxnSpPr>
          <p:cNvPr id="48" name="Straight Connector 47"/>
          <p:cNvCxnSpPr>
            <a:stCxn id="44" idx="0"/>
          </p:cNvCxnSpPr>
          <p:nvPr/>
        </p:nvCxnSpPr>
        <p:spPr>
          <a:xfrm flipH="1">
            <a:off x="7334250" y="685800"/>
            <a:ext cx="19050" cy="7539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334250" y="1469679"/>
            <a:ext cx="0" cy="740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226100" y="1439780"/>
            <a:ext cx="1905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226100" y="2209800"/>
            <a:ext cx="1905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686263" y="1239982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712141" y="1284357"/>
                <a:ext cx="71686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n w="11430"/>
                        <a:solidFill>
                          <a:srgbClr val="7030A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ln w="11430"/>
                    <a:solidFill>
                      <a:srgbClr val="7030A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= </a:t>
                </a:r>
                <a:endParaRPr lang="en-US" sz="40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141" y="1284357"/>
                <a:ext cx="716863" cy="707886"/>
              </a:xfrm>
              <a:prstGeom prst="rect">
                <a:avLst/>
              </a:prstGeom>
              <a:blipFill>
                <a:blip r:embed="rId2"/>
                <a:stretch>
                  <a:fillRect l="-19492" t="-18103" r="-33051" b="-4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Flowchart: Extract 54"/>
          <p:cNvSpPr/>
          <p:nvPr/>
        </p:nvSpPr>
        <p:spPr>
          <a:xfrm>
            <a:off x="3733800" y="685800"/>
            <a:ext cx="1600200" cy="1447800"/>
          </a:xfrm>
          <a:prstGeom prst="flowChartExtra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733800" y="1905000"/>
            <a:ext cx="1600200" cy="457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455634" y="1295404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55634" y="813385"/>
            <a:ext cx="344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</a:t>
            </a:r>
          </a:p>
        </p:txBody>
      </p:sp>
      <p:cxnSp>
        <p:nvCxnSpPr>
          <p:cNvPr id="59" name="Straight Connector 58"/>
          <p:cNvCxnSpPr>
            <a:stCxn id="55" idx="0"/>
          </p:cNvCxnSpPr>
          <p:nvPr/>
        </p:nvCxnSpPr>
        <p:spPr>
          <a:xfrm flipH="1">
            <a:off x="4514850" y="685800"/>
            <a:ext cx="19050" cy="7539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514850" y="1469679"/>
            <a:ext cx="0" cy="740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406700" y="1439780"/>
            <a:ext cx="1905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406700" y="2209800"/>
            <a:ext cx="1905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09600" y="914400"/>
            <a:ext cx="1905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09604" y="2286000"/>
            <a:ext cx="1047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76275" y="914399"/>
            <a:ext cx="312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5800" y="1838980"/>
            <a:ext cx="312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2000" y="3048000"/>
                <a:ext cx="8001000" cy="2534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ln w="11430"/>
                    <a:latin typeface="NikoshBAN" pitchFamily="2" charset="0"/>
                    <a:cs typeface="NikoshBAN" pitchFamily="2" charset="0"/>
                  </a:rPr>
                  <a:t>গোলকের</a:t>
                </a:r>
                <a:r>
                  <a:rPr lang="en-US" sz="28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n w="11430"/>
                    <a:latin typeface="NikoshBAN" pitchFamily="2" charset="0"/>
                    <a:cs typeface="NikoshBAN" pitchFamily="2" charset="0"/>
                  </a:rPr>
                  <a:t>আয়তন</a:t>
                </a:r>
                <a:r>
                  <a:rPr lang="bn-IN" sz="2800" dirty="0">
                    <a:ln w="11430"/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>
                    <a:ln w="11430"/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bn-IN" sz="28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bn-IN" sz="2800" i="1">
                            <a:ln w="11430"/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bn-IN" sz="2800" i="1">
                            <a:ln w="11430"/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n w="11430"/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n w="11430"/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n w="11430"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n w="11430"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n w="11430"/>
                    <a:latin typeface="Times New Roman" pitchFamily="18" charset="0"/>
                    <a:cs typeface="Times New Roman" pitchFamily="18" charset="0"/>
                  </a:rPr>
                  <a:t>h+</a:t>
                </a:r>
                <a:r>
                  <a:rPr lang="en-US" sz="2800" dirty="0">
                    <a:ln w="1143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bn-IN" sz="2800" i="1">
                            <a:ln w="11430"/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bn-IN" sz="2800" i="1">
                            <a:ln w="11430"/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n w="11430"/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n w="11430"/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n w="11430"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n w="11430"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n w="11430"/>
                    <a:latin typeface="Times New Roman" pitchFamily="18" charset="0"/>
                    <a:cs typeface="Times New Roman" pitchFamily="18" charset="0"/>
                  </a:rPr>
                  <a:t>h </a:t>
                </a:r>
                <a:r>
                  <a:rPr lang="bn-IN" sz="2800" dirty="0">
                    <a:ln w="11430"/>
                    <a:latin typeface="NikoshBAN" panose="02000000000000000000" pitchFamily="2" charset="0"/>
                    <a:cs typeface="NikoshBAN" panose="02000000000000000000" pitchFamily="2" charset="0"/>
                  </a:rPr>
                  <a:t>ঘন একক</a:t>
                </a:r>
                <a:endParaRPr lang="en-US" sz="2800" dirty="0">
                  <a:ln w="1143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n w="11430"/>
                    <a:latin typeface="Times New Roman" pitchFamily="18" charset="0"/>
                    <a:cs typeface="Times New Roman" pitchFamily="18" charset="0"/>
                  </a:rPr>
                  <a:t>                     </a:t>
                </a:r>
                <a:r>
                  <a:rPr lang="bn-IN" sz="2800" dirty="0">
                    <a:ln w="11430"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n w="11430"/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bn-IN" sz="2800" dirty="0">
                    <a:ln w="11430"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n w="11430"/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bn-IN" sz="2800" i="1">
                            <a:ln w="11430"/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bn-IN" sz="2800" i="1">
                            <a:ln w="11430"/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n w="11430"/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n w="11430"/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n w="11430"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n w="11430"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bn-IN" sz="2800" i="1">
                        <a:ln w="11430"/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US" sz="2800" i="1">
                        <a:ln w="11430"/>
                        <a:latin typeface="Cambria Math"/>
                        <a:ea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800" i="1">
                        <a:ln w="11430"/>
                        <a:latin typeface="Cambria Math"/>
                        <a:ea typeface="Cambria Math"/>
                        <a:cs typeface="Times New Roman" pitchFamily="18" charset="0"/>
                      </a:rPr>
                      <m:t>𝑟</m:t>
                    </m:r>
                    <m:r>
                      <a:rPr lang="en-US" sz="2800" i="1">
                        <a:ln w="11430"/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n w="11430"/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bn-IN" sz="2800" i="1">
                            <a:ln w="11430"/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bn-IN" sz="2800" i="1">
                            <a:ln w="11430"/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n w="11430"/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n w="11430"/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n w="11430"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n w="11430"/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bn-IN" sz="2800" i="1">
                        <a:ln w="11430"/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US" sz="2800" i="1">
                        <a:ln w="11430"/>
                        <a:latin typeface="Cambria Math"/>
                        <a:ea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800" i="1">
                        <a:ln w="11430"/>
                        <a:latin typeface="Cambria Math"/>
                        <a:ea typeface="Cambria Math"/>
                        <a:cs typeface="Times New Roman" pitchFamily="18" charset="0"/>
                      </a:rPr>
                      <m:t>𝑟</m:t>
                    </m:r>
                    <m:r>
                      <m:rPr>
                        <m:nor/>
                      </m:rPr>
                      <a:rPr lang="bn-IN" sz="2800">
                        <a:ln w="11430"/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bn-IN" sz="2800" dirty="0">
                        <a:ln w="1143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ঘন একক</m:t>
                    </m:r>
                  </m:oMath>
                </a14:m>
                <a:endParaRPr lang="en-US" sz="2800" dirty="0">
                  <a:ln w="11430"/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en-US" sz="2800" i="1" dirty="0">
                    <a:ln w="11430"/>
                    <a:latin typeface="Cambria Math"/>
                    <a:ea typeface="Cambria Math"/>
                    <a:cs typeface="Times New Roman" pitchFamily="18" charset="0"/>
                  </a:rPr>
                  <a:t>                         </a:t>
                </a:r>
                <a:r>
                  <a:rPr lang="bn-IN" sz="2800" i="1" dirty="0">
                    <a:ln w="11430"/>
                    <a:latin typeface="Cambria Math"/>
                    <a:ea typeface="Cambria Math"/>
                    <a:cs typeface="Times New Roman" pitchFamily="18" charset="0"/>
                  </a:rPr>
                  <a:t> </a:t>
                </a:r>
                <a:r>
                  <a:rPr lang="en-US" sz="2800" dirty="0">
                    <a:ln w="11430"/>
                    <a:latin typeface="Cambria Math"/>
                    <a:ea typeface="Cambria Math"/>
                    <a:cs typeface="Times New Roman" pitchFamily="18" charset="0"/>
                  </a:rPr>
                  <a:t>= </a:t>
                </a:r>
                <a:r>
                  <a:rPr lang="bn-IN" sz="2800" dirty="0">
                    <a:ln w="11430"/>
                    <a:latin typeface="Cambria Math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n w="11430"/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i="1">
                            <a:ln w="11430"/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bn-IN" sz="2800" i="1">
                            <a:ln w="11430"/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n w="11430"/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n w="11430"/>
                            <a:latin typeface="Cambria Math"/>
                            <a:ea typeface="Cambria Math"/>
                            <a:cs typeface="NikoshBAN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n w="11430"/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ln w="11430"/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n w="11430"/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800" i="1">
                            <a:ln w="11430"/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bn-IN" sz="2800" i="1">
                            <a:ln w="11430"/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n w="11430"/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n w="11430"/>
                            <a:latin typeface="Cambria Math"/>
                            <a:ea typeface="Cambria Math"/>
                            <a:cs typeface="NikoshBAN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n w="11430"/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bn-IN" sz="2800" i="1" dirty="0">
                    <a:ln w="11430"/>
                    <a:latin typeface="Cambria Math"/>
                    <a:ea typeface="Cambria Math"/>
                    <a:cs typeface="Times New Roman" pitchFamily="18" charset="0"/>
                  </a:rPr>
                  <a:t> </a:t>
                </a:r>
                <a:r>
                  <a:rPr lang="bn-IN" sz="2800" dirty="0">
                    <a:ln w="11430"/>
                    <a:latin typeface="NikoshBAN" panose="02000000000000000000" pitchFamily="2" charset="0"/>
                    <a:cs typeface="NikoshBAN" panose="02000000000000000000" pitchFamily="2" charset="0"/>
                  </a:rPr>
                  <a:t>ঘন একক</a:t>
                </a:r>
                <a:endParaRPr lang="en-US" sz="2800" i="1" dirty="0">
                  <a:ln w="11430"/>
                  <a:latin typeface="Cambria Math"/>
                  <a:ea typeface="Cambria Math"/>
                  <a:cs typeface="Times New Roman" pitchFamily="18" charset="0"/>
                </a:endParaRPr>
              </a:p>
              <a:p>
                <a:r>
                  <a:rPr lang="en-US" sz="2800" i="1" dirty="0">
                    <a:ln w="11430"/>
                    <a:latin typeface="Cambria Math"/>
                    <a:ea typeface="Cambria Math"/>
                    <a:cs typeface="Times New Roman" pitchFamily="18" charset="0"/>
                  </a:rPr>
                  <a:t>                         </a:t>
                </a:r>
                <a:r>
                  <a:rPr lang="bn-IN" sz="2800" i="1" dirty="0">
                    <a:ln w="11430"/>
                    <a:latin typeface="Cambria Math"/>
                    <a:ea typeface="Cambria Math"/>
                    <a:cs typeface="Times New Roman" pitchFamily="18" charset="0"/>
                  </a:rPr>
                  <a:t> </a:t>
                </a:r>
                <a:r>
                  <a:rPr lang="en-US" sz="2800" dirty="0">
                    <a:ln w="11430"/>
                    <a:latin typeface="Cambria Math"/>
                    <a:ea typeface="Cambria Math"/>
                    <a:cs typeface="Times New Roman" pitchFamily="18" charset="0"/>
                  </a:rPr>
                  <a:t>=</a:t>
                </a:r>
                <a:r>
                  <a:rPr lang="en-US" sz="28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n w="11430"/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n w="11430"/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n w="11430"/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n w="11430"/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n w="11430"/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n w="11430"/>
                            <a:latin typeface="Cambria Math"/>
                            <a:ea typeface="Cambria Math"/>
                            <a:cs typeface="NikoshBAN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n w="11430"/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bn-IN" sz="2800" dirty="0">
                    <a:ln w="11430"/>
                    <a:latin typeface="Cambria Math"/>
                    <a:ea typeface="Cambria Math"/>
                    <a:cs typeface="Times New Roman" pitchFamily="18" charset="0"/>
                  </a:rPr>
                  <a:t> </a:t>
                </a:r>
                <a:r>
                  <a:rPr lang="bn-IN" sz="2800" dirty="0">
                    <a:ln w="11430"/>
                    <a:latin typeface="NikoshBAN" panose="02000000000000000000" pitchFamily="2" charset="0"/>
                    <a:cs typeface="NikoshBAN" panose="02000000000000000000" pitchFamily="2" charset="0"/>
                  </a:rPr>
                  <a:t>ঘন একক</a:t>
                </a:r>
                <a:endParaRPr lang="en-US" sz="2800" dirty="0">
                  <a:ln w="11430"/>
                  <a:latin typeface="Cambria Math"/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048000"/>
                <a:ext cx="8001000" cy="2534540"/>
              </a:xfrm>
              <a:prstGeom prst="rect">
                <a:avLst/>
              </a:prstGeom>
              <a:blipFill>
                <a:blip r:embed="rId3"/>
                <a:stretch>
                  <a:fillRect l="-1523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783F-9D89-48F6-BCD6-2190ED8527DF}" type="datetime3">
              <a:rPr lang="en-US" smtClean="0"/>
              <a:t>10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31466"/>
            <a:ext cx="8991600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গোলকের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আয়তন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7513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8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500"/>
                            </p:stCondLst>
                            <p:childTnLst>
                              <p:par>
                                <p:cTn id="9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75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75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/>
      <p:bldP spid="17" grpId="0" animBg="1"/>
      <p:bldP spid="29" grpId="0"/>
      <p:bldP spid="44" grpId="0" animBg="1"/>
      <p:bldP spid="45" grpId="0" animBg="1"/>
      <p:bldP spid="46" grpId="0"/>
      <p:bldP spid="47" grpId="0"/>
      <p:bldP spid="53" grpId="0"/>
      <p:bldP spid="54" grpId="0"/>
      <p:bldP spid="55" grpId="0" animBg="1"/>
      <p:bldP spid="56" grpId="0" animBg="1"/>
      <p:bldP spid="57" grpId="0"/>
      <p:bldP spid="58" grpId="0"/>
      <p:bldP spid="65" grpId="0"/>
      <p:bldP spid="6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17897" y="3520397"/>
                <a:ext cx="8508213" cy="2635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CQAR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গোলকের কেন্দ্র 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O,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ব্যাসার্ধ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OA=OB=OC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কেন্দ্র থেকে 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দূরত্বে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P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বিন্দুর মধ্য দিয়ে 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OA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রেখার সাথে লম্ব হয় এরূপ একটি সমতল গোলকটিকে ছেদ করে 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QBR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বৃত্তটি উৎপন্ন করেছে। এই বৃত্তের কেন্দ্র 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ব্যাসার্ধ 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PB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তাহলে 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PB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OP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পরস্পর সমান।      </a:t>
                </a:r>
              </a:p>
              <a:p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POB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সমকোনী ত্রিভুজে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  <a:sym typeface="Math1" panose="05000800060100000101" pitchFamily="2" charset="2"/>
                  </a:rPr>
                  <a:t> 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  <a:sym typeface="Math1" panose="05000800060100000101" pitchFamily="2" charset="2"/>
                  </a:rPr>
                  <a:t>OPB=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  <a:sym typeface="Math1" panose="05000800060100000101" pitchFamily="2" charset="2"/>
                  </a:rPr>
                  <a:t>এক সমকোন।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  <a:sym typeface="Math1" panose="05000800060100000101" pitchFamily="2" charset="2"/>
                </a:endParaRPr>
              </a:p>
              <a:p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  <a:sym typeface="Math1" panose="05000800060100000101" pitchFamily="2" charset="2"/>
                  </a:rPr>
                  <a:t>        </a:t>
                </a:r>
                <a:r>
                  <a:rPr lang="en-US" sz="2000" dirty="0">
                    <a:latin typeface="NikoshBAN" panose="02000000000000000000" pitchFamily="2" charset="0"/>
                    <a:ea typeface="Yu Gothic UI Semibold" panose="020B0700000000000000" pitchFamily="34" charset="-128"/>
                    <a:cs typeface="NikoshBAN" panose="02000000000000000000" pitchFamily="2" charset="0"/>
                  </a:rPr>
                  <a:t>∴OB</a:t>
                </a:r>
                <a:r>
                  <a:rPr lang="en-US" sz="2000" baseline="30000" dirty="0">
                    <a:ln w="11430"/>
                    <a:ea typeface="Cambria Math"/>
                    <a:cs typeface="NikoshBAN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2000" i="1" baseline="30000">
                        <a:ln w="11430"/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NikoshBAN" panose="02000000000000000000" pitchFamily="2" charset="0"/>
                    <a:ea typeface="Yu Gothic UI Semibold" panose="020B0700000000000000" pitchFamily="34" charset="-128"/>
                    <a:cs typeface="NikoshBAN" panose="02000000000000000000" pitchFamily="2" charset="0"/>
                  </a:rPr>
                  <a:t>=OP</a:t>
                </a:r>
                <a:r>
                  <a:rPr lang="en-US" sz="2000" baseline="30000" dirty="0">
                    <a:ln w="11430"/>
                    <a:ea typeface="Cambria Math"/>
                    <a:cs typeface="NikoshBAN" panose="02000000000000000000" pitchFamily="2" charset="0"/>
                  </a:rPr>
                  <a:t>2</a:t>
                </a:r>
                <a:r>
                  <a:rPr lang="en-US" sz="2000" dirty="0">
                    <a:latin typeface="NikoshBAN" panose="02000000000000000000" pitchFamily="2" charset="0"/>
                    <a:ea typeface="Yu Gothic UI Semibold" panose="020B0700000000000000" pitchFamily="34" charset="-128"/>
                    <a:cs typeface="NikoshBAN" panose="02000000000000000000" pitchFamily="2" charset="0"/>
                  </a:rPr>
                  <a:t>+PB</a:t>
                </a:r>
                <a:r>
                  <a:rPr lang="en-US" sz="2000" baseline="30000" dirty="0">
                    <a:ln w="11430"/>
                    <a:ea typeface="Cambria Math"/>
                    <a:cs typeface="NikoshBAN" panose="02000000000000000000" pitchFamily="2" charset="0"/>
                  </a:rPr>
                  <a:t>2</a:t>
                </a:r>
              </a:p>
              <a:p>
                <a:r>
                  <a:rPr lang="en-US" sz="2000" dirty="0">
                    <a:latin typeface="NikoshBAN" panose="02000000000000000000" pitchFamily="2" charset="0"/>
                    <a:ea typeface="Yu Gothic UI Semibold" panose="020B0700000000000000" pitchFamily="34" charset="-128"/>
                    <a:cs typeface="NikoshBAN" panose="02000000000000000000" pitchFamily="2" charset="0"/>
                  </a:rPr>
                  <a:t>        ∴PB</a:t>
                </a:r>
                <a:r>
                  <a:rPr lang="en-US" sz="2000" baseline="30000" dirty="0">
                    <a:ln w="11430"/>
                    <a:ea typeface="Cambria Math"/>
                    <a:cs typeface="NikoshBAN" panose="02000000000000000000" pitchFamily="2" charset="0"/>
                  </a:rPr>
                  <a:t>2</a:t>
                </a:r>
                <a:r>
                  <a:rPr lang="en-US" sz="2000" dirty="0">
                    <a:latin typeface="NikoshBAN" panose="02000000000000000000" pitchFamily="2" charset="0"/>
                    <a:ea typeface="Yu Gothic UI Semibold" panose="020B0700000000000000" pitchFamily="34" charset="-128"/>
                    <a:cs typeface="NikoshBAN" panose="02000000000000000000" pitchFamily="2" charset="0"/>
                  </a:rPr>
                  <a:t>=OB</a:t>
                </a:r>
                <a:r>
                  <a:rPr lang="en-US" sz="2000" baseline="30000" dirty="0">
                    <a:ln w="11430"/>
                    <a:ea typeface="Cambria Math"/>
                    <a:cs typeface="NikoshBAN" panose="02000000000000000000" pitchFamily="2" charset="0"/>
                  </a:rPr>
                  <a:t>2</a:t>
                </a:r>
                <a:r>
                  <a:rPr lang="en-US" sz="2000" dirty="0">
                    <a:latin typeface="NikoshBAN" panose="02000000000000000000" pitchFamily="2" charset="0"/>
                    <a:ea typeface="Yu Gothic UI Semibold" panose="020B0700000000000000" pitchFamily="34" charset="-128"/>
                    <a:cs typeface="NikoshBAN" panose="02000000000000000000" pitchFamily="2" charset="0"/>
                  </a:rPr>
                  <a:t>-OP</a:t>
                </a:r>
                <a:r>
                  <a:rPr lang="en-US" sz="2000" baseline="30000" dirty="0">
                    <a:ln w="11430"/>
                    <a:ea typeface="Cambria Math"/>
                    <a:cs typeface="NikoshBAN" panose="02000000000000000000" pitchFamily="2" charset="0"/>
                  </a:rPr>
                  <a:t>2</a:t>
                </a:r>
                <a:r>
                  <a:rPr lang="en-US" sz="2000" dirty="0">
                    <a:latin typeface="NikoshBAN" panose="02000000000000000000" pitchFamily="2" charset="0"/>
                    <a:ea typeface="Yu Gothic UI Semibold" panose="020B0700000000000000" pitchFamily="34" charset="-128"/>
                    <a:cs typeface="NikoshBAN" panose="02000000000000000000" pitchFamily="2" charset="0"/>
                  </a:rPr>
                  <a:t> =r</a:t>
                </a:r>
                <a:r>
                  <a:rPr lang="en-US" sz="2000" baseline="30000" dirty="0">
                    <a:ln w="11430"/>
                    <a:ea typeface="Cambria Math"/>
                    <a:cs typeface="NikoshBAN" panose="02000000000000000000" pitchFamily="2" charset="0"/>
                  </a:rPr>
                  <a:t>2</a:t>
                </a:r>
                <a:r>
                  <a:rPr lang="en-US" sz="2000" dirty="0">
                    <a:latin typeface="NikoshBAN" panose="02000000000000000000" pitchFamily="2" charset="0"/>
                    <a:ea typeface="Yu Gothic UI Semibold" panose="020B0700000000000000" pitchFamily="34" charset="-128"/>
                    <a:cs typeface="NikoshBAN" panose="02000000000000000000" pitchFamily="2" charset="0"/>
                  </a:rPr>
                  <a:t>-h</a:t>
                </a:r>
                <a:r>
                  <a:rPr lang="en-US" sz="2000" baseline="30000" dirty="0">
                    <a:ln w="11430"/>
                    <a:ea typeface="Cambria Math"/>
                    <a:cs typeface="NikoshBAN" panose="02000000000000000000" pitchFamily="2" charset="0"/>
                  </a:rPr>
                  <a:t>2</a:t>
                </a:r>
              </a:p>
              <a:p>
                <a:r>
                  <a:rPr lang="en-US" sz="2000" baseline="30000" dirty="0">
                    <a:ln w="11430"/>
                    <a:latin typeface="NikoshBAN" panose="02000000000000000000" pitchFamily="2" charset="0"/>
                    <a:ea typeface="Cambria Math"/>
                    <a:cs typeface="NikoshBAN" panose="02000000000000000000" pitchFamily="2" charset="0"/>
                  </a:rPr>
                  <a:t>            </a:t>
                </a:r>
                <a:r>
                  <a:rPr lang="en-US" sz="2000" dirty="0">
                    <a:latin typeface="NikoshBAN" panose="02000000000000000000" pitchFamily="2" charset="0"/>
                    <a:ea typeface="Yu Gothic UI Semibold" panose="020B0700000000000000" pitchFamily="34" charset="-128"/>
                    <a:cs typeface="NikoshBAN" panose="02000000000000000000" pitchFamily="2" charset="0"/>
                  </a:rPr>
                  <a:t>∴PB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bn-I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NikoshBAN" panose="02000000000000000000" pitchFamily="2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ln w="11430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NikoshBAN" panose="02000000000000000000" pitchFamily="2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NikoshBAN" panose="02000000000000000000" pitchFamily="2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ln w="11430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latin typeface="NikoshBAN" panose="02000000000000000000" pitchFamily="2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</m:oMath>
                </a14:m>
                <a:endParaRPr lang="en-US" baseline="30000" dirty="0">
                  <a:latin typeface="NikoshBAN" panose="02000000000000000000" pitchFamily="2" charset="0"/>
                  <a:ea typeface="Yu Gothic UI Semibold" panose="020B0700000000000000" pitchFamily="34" charset="-128"/>
                  <a:cs typeface="NikoshBAN" panose="02000000000000000000" pitchFamily="2" charset="0"/>
                </a:endParaRPr>
              </a:p>
              <a:p>
                <a:r>
                  <a:rPr lang="en-US" sz="2000" dirty="0">
                    <a:latin typeface="NikoshBAN" panose="02000000000000000000" pitchFamily="2" charset="0"/>
                    <a:ea typeface="Yu Gothic UI Semibold" panose="020B0700000000000000" pitchFamily="34" charset="-128"/>
                    <a:cs typeface="NikoshBAN" panose="02000000000000000000" pitchFamily="2" charset="0"/>
                  </a:rPr>
                  <a:t>∴ 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r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 বিশিষ্ট গোলকের কেন্দ্র থেকে 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উচ্চতায় তলচেছদে উৎপন্ন বৃত্তের ব্যাসার্ধ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NikoshBAN" panose="02000000000000000000" pitchFamily="2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ln w="11430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NikoshBAN" panose="02000000000000000000" pitchFamily="2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NikoshBAN" panose="02000000000000000000" pitchFamily="2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ln w="11430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aseline="30000" dirty="0">
                            <a:latin typeface="NikoshBAN" panose="02000000000000000000" pitchFamily="2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একক। 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97" y="3520397"/>
                <a:ext cx="8508213" cy="2635209"/>
              </a:xfrm>
              <a:prstGeom prst="rect">
                <a:avLst/>
              </a:prstGeom>
              <a:blipFill>
                <a:blip r:embed="rId2"/>
                <a:stretch>
                  <a:fillRect l="-716" t="-1155" r="-1289" b="-3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3087324" y="447620"/>
            <a:ext cx="3579966" cy="3489844"/>
            <a:chOff x="3087324" y="447620"/>
            <a:chExt cx="3579966" cy="3489844"/>
          </a:xfrm>
        </p:grpSpPr>
        <p:grpSp>
          <p:nvGrpSpPr>
            <p:cNvPr id="3" name="Group 2"/>
            <p:cNvGrpSpPr/>
            <p:nvPr/>
          </p:nvGrpSpPr>
          <p:grpSpPr>
            <a:xfrm>
              <a:off x="3158702" y="873822"/>
              <a:ext cx="2123825" cy="2218423"/>
              <a:chOff x="1066800" y="914400"/>
              <a:chExt cx="1447800" cy="1447800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8" name="Oval 7"/>
              <p:cNvSpPr/>
              <p:nvPr/>
            </p:nvSpPr>
            <p:spPr>
              <a:xfrm>
                <a:off x="1066800" y="914400"/>
                <a:ext cx="1447800" cy="14478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                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720962" y="1293749"/>
                <a:ext cx="283243" cy="30129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h</a:t>
                </a: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V="1">
                <a:off x="1790700" y="1638300"/>
                <a:ext cx="723900" cy="8448"/>
              </a:xfrm>
              <a:prstGeom prst="line">
                <a:avLst/>
              </a:prstGeom>
              <a:grpFill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058297" y="1674362"/>
                <a:ext cx="188174" cy="26112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r</a:t>
                </a: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3428500" y="1026940"/>
              <a:ext cx="1584364" cy="50544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endCxn id="8" idx="0"/>
            </p:cNvCxnSpPr>
            <p:nvPr/>
          </p:nvCxnSpPr>
          <p:spPr>
            <a:xfrm flipV="1">
              <a:off x="4220615" y="873822"/>
              <a:ext cx="0" cy="222983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087324" y="915224"/>
              <a:ext cx="4267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12864" y="987047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89401" y="2992470"/>
              <a:ext cx="3577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10006" y="447620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71363" y="1284464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74917" y="987047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86200" y="1770475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o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3824976" y="1305024"/>
              <a:ext cx="395639" cy="2027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3793113" y="1507782"/>
              <a:ext cx="446378" cy="5011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Arc 37"/>
            <p:cNvSpPr/>
            <p:nvPr/>
          </p:nvSpPr>
          <p:spPr>
            <a:xfrm rot="13787050">
              <a:off x="3572194" y="842369"/>
              <a:ext cx="3438059" cy="2752132"/>
            </a:xfrm>
            <a:prstGeom prst="arc">
              <a:avLst/>
            </a:prstGeom>
            <a:ln w="19050" cap="flat" cmpd="sng" algn="ctr">
              <a:solidFill>
                <a:schemeClr val="accent2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0C47-8EB2-45D2-9EF7-1B9FB71618F2}" type="datetime3">
              <a:rPr lang="en-US" smtClean="0"/>
              <a:t>10 August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-5987"/>
            <a:ext cx="8991600" cy="584775"/>
          </a:xfrm>
          <a:prstGeom prst="rect">
            <a:avLst/>
          </a:prstGeom>
          <a:solidFill>
            <a:srgbClr val="00206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গোলকের তলচ্ছেদে উৎপন্ন বৃত্তের ব্যাসার্ধ নির্ণয়ঃ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58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300"/>
                            </p:stCondLst>
                            <p:childTnLst>
                              <p:par>
                                <p:cTn id="2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200"/>
                            </p:stCondLst>
                            <p:childTnLst>
                              <p:par>
                                <p:cTn id="2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300"/>
                            </p:stCondLst>
                            <p:childTnLst>
                              <p:par>
                                <p:cTn id="3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0"/>
                            </p:stCondLst>
                            <p:childTnLst>
                              <p:par>
                                <p:cTn id="4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05" y="16244"/>
            <a:ext cx="90309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কাজঃ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05" y="648720"/>
            <a:ext cx="9030999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latin typeface="Arial Unicode MS"/>
                <a:ea typeface="Arial Unicode MS"/>
                <a:cs typeface="Arial Unicode MS"/>
              </a:rPr>
              <a:t>      </a:t>
            </a:r>
            <a:r>
              <a:rPr lang="en-US" sz="2400" dirty="0">
                <a:latin typeface="Arial Unicode MS"/>
                <a:ea typeface="Arial Unicode MS"/>
                <a:cs typeface="Arial Unicode MS"/>
              </a:rPr>
              <a:t>6</a:t>
            </a:r>
            <a:r>
              <a:rPr lang="bn-BD" sz="24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bn-BD" sz="2400" dirty="0">
                <a:latin typeface="NikoshBAN" pitchFamily="2" charset="0"/>
                <a:ea typeface="Arial Unicode MS"/>
                <a:cs typeface="NikoshBAN" pitchFamily="2" charset="0"/>
              </a:rPr>
              <a:t>সে</a:t>
            </a:r>
            <a:r>
              <a:rPr lang="en-US" sz="2400" dirty="0">
                <a:latin typeface="Arial Unicode MS"/>
                <a:ea typeface="Arial Unicode MS"/>
                <a:cs typeface="Arial Unicode MS"/>
              </a:rPr>
              <a:t>.</a:t>
            </a:r>
            <a:r>
              <a:rPr lang="bn-BD" sz="2400" dirty="0">
                <a:latin typeface="NikoshBAN" pitchFamily="2" charset="0"/>
                <a:ea typeface="Arial Unicode MS"/>
                <a:cs typeface="NikoshBAN" pitchFamily="2" charset="0"/>
              </a:rPr>
              <a:t> মি</a:t>
            </a:r>
            <a:r>
              <a:rPr lang="en-US" sz="2400" dirty="0">
                <a:latin typeface="Arial Unicode MS"/>
                <a:ea typeface="Arial Unicode MS"/>
                <a:cs typeface="Arial Unicode MS"/>
              </a:rPr>
              <a:t>.</a:t>
            </a:r>
            <a:r>
              <a:rPr lang="bn-BD" sz="24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bn-BD" sz="2400" dirty="0">
                <a:latin typeface="NikoshBAN" pitchFamily="2" charset="0"/>
                <a:ea typeface="Arial Unicode MS"/>
                <a:cs typeface="NikoshBAN" pitchFamily="2" charset="0"/>
              </a:rPr>
              <a:t>ব্যাসার্ধ বিশিষ্ট একটি গোলকের আয়তন নির্ণয় কর</a:t>
            </a:r>
            <a:r>
              <a:rPr lang="bn-IN" sz="2400" dirty="0">
                <a:latin typeface="NikoshBAN" pitchFamily="2" charset="0"/>
                <a:ea typeface="Arial Unicode MS"/>
                <a:cs typeface="NikoshBAN" pitchFamily="2" charset="0"/>
              </a:rPr>
              <a:t> এবং গোলকটির কেন্দ্র </a:t>
            </a:r>
          </a:p>
          <a:p>
            <a:r>
              <a:rPr lang="bn-IN" sz="2400" dirty="0">
                <a:latin typeface="NikoshBAN" pitchFamily="2" charset="0"/>
                <a:ea typeface="Arial Unicode MS"/>
                <a:cs typeface="NikoshBAN" pitchFamily="2" charset="0"/>
              </a:rPr>
              <a:t>       থেকে </a:t>
            </a:r>
            <a:r>
              <a:rPr lang="en-US" sz="2400" dirty="0">
                <a:solidFill>
                  <a:schemeClr val="tx1"/>
                </a:solidFill>
              </a:rPr>
              <a:t>4</a:t>
            </a:r>
            <a:r>
              <a:rPr lang="bn-IN" sz="2400" dirty="0">
                <a:latin typeface="NikoshBAN" pitchFamily="2" charset="0"/>
                <a:ea typeface="Arial Unicode MS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ea typeface="Arial Unicode MS"/>
                <a:cs typeface="NikoshBAN" pitchFamily="2" charset="0"/>
              </a:rPr>
              <a:t>সে</a:t>
            </a:r>
            <a:r>
              <a:rPr lang="en-US" sz="2400" dirty="0">
                <a:latin typeface="Arial Unicode MS"/>
                <a:ea typeface="Arial Unicode MS"/>
                <a:cs typeface="Arial Unicode MS"/>
              </a:rPr>
              <a:t>.</a:t>
            </a:r>
            <a:r>
              <a:rPr lang="bn-BD" sz="2400" dirty="0">
                <a:latin typeface="NikoshBAN" pitchFamily="2" charset="0"/>
                <a:ea typeface="Arial Unicode MS"/>
                <a:cs typeface="NikoshBAN" pitchFamily="2" charset="0"/>
              </a:rPr>
              <a:t> মি</a:t>
            </a:r>
            <a:r>
              <a:rPr lang="en-US" sz="2400" dirty="0">
                <a:latin typeface="Arial Unicode MS"/>
                <a:ea typeface="Arial Unicode MS"/>
                <a:cs typeface="Arial Unicode MS"/>
              </a:rPr>
              <a:t>.</a:t>
            </a:r>
            <a:r>
              <a:rPr lang="bn-IN" sz="2400" dirty="0">
                <a:latin typeface="NikoshBAN" panose="02000000000000000000" pitchFamily="2" charset="0"/>
                <a:ea typeface="Arial Unicode MS"/>
                <a:cs typeface="NikoshBAN" panose="02000000000000000000" pitchFamily="2" charset="0"/>
              </a:rPr>
              <a:t>উচ্চতায়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তলচেছদে উৎপন্ন বৃত্তের ব্যাসার্ধ নির্ণয়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04" y="1629330"/>
            <a:ext cx="114776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19200" y="1675784"/>
                <a:ext cx="7848600" cy="4784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দেওয়া আছে,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গোলকের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ব্যাসার্ধ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 r =</a:t>
                </a:r>
                <a:r>
                  <a:rPr lang="en-US" sz="2000" dirty="0">
                    <a:latin typeface="Arial Unicode MS"/>
                    <a:ea typeface="Arial Unicode MS"/>
                    <a:cs typeface="Arial Unicode MS"/>
                  </a:rPr>
                  <a:t> 6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সে.মি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bn-IN" sz="20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আমরা জানি,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গোলকেরআয়তন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000" i="1">
                            <a:ln w="1905"/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000" i="1">
                            <a:ln w="1905"/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num>
                      <m:den>
                        <m:r>
                          <a:rPr lang="bn-IN" sz="2000" i="1">
                            <a:ln w="1905"/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  <m:r>
                      <a:rPr lang="bn-IN" sz="2000" i="1">
                        <a:ln w="1905"/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  <m:sSup>
                      <m:sSupPr>
                        <m:ctrlPr>
                          <a:rPr lang="bn-IN" sz="2000" i="1">
                            <a:ln w="1905"/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i="1">
                            <a:ln w="1905"/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000" i="1">
                            <a:ln w="1905"/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ঘন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একক</a:t>
                </a:r>
              </a:p>
              <a:p>
                <a:r>
                  <a:rPr lang="bn-IN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000">
                        <a:ln w="1905"/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            </m:t>
                    </m:r>
                    <m:r>
                      <a:rPr lang="en-US" sz="2000">
                        <a:ln w="1905"/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bn-IN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গোলকেরআয়তন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000" i="1">
                            <a:ln w="1905"/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000">
                            <a:ln w="1905"/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num>
                      <m:den>
                        <m:r>
                          <a:rPr lang="bn-IN" sz="2000">
                            <a:ln w="1905"/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 panose="020F0502020204030204" pitchFamily="34" charset="0"/>
                    <a:cs typeface="NikoshBAN" pitchFamily="2" charset="0"/>
                  </a:rPr>
                  <a:t> × 3.1416 × 6</a:t>
                </a:r>
                <a:r>
                  <a:rPr lang="en-US" sz="2000" baseline="30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 panose="020F0502020204030204" pitchFamily="34" charset="0"/>
                    <a:cs typeface="NikoshBAN" pitchFamily="2" charset="0"/>
                  </a:rPr>
                  <a:t>3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 panose="020F0502020204030204" pitchFamily="34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ঘন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সে.মি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bn-IN" sz="20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 panose="020F0502020204030204" pitchFamily="34" charset="0"/>
                    <a:cs typeface="NikoshBAN" pitchFamily="2" charset="0"/>
                  </a:rPr>
                  <a:t>                                         = 904.7808 </a:t>
                </a:r>
                <a:r>
                  <a:rPr lang="en-US" sz="2000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ঘন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সে.মি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bn-IN" sz="20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baseline="30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                                                        </a:t>
                </a:r>
                <a:r>
                  <a:rPr lang="bn-IN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libri" panose="020F0502020204030204" pitchFamily="34" charset="0"/>
                    <a:cs typeface="NikoshBAN" pitchFamily="2" charset="0"/>
                  </a:rPr>
                  <a:t> 904.78 </a:t>
                </a:r>
                <a:r>
                  <a:rPr lang="bn-IN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ঘন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সে.মি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dirty="0">
                    <a:latin typeface="Arial Unicode MS"/>
                    <a:ea typeface="Arial Unicode MS"/>
                    <a:cs typeface="Arial Unicode MS"/>
                  </a:rPr>
                  <a:t> (</a:t>
                </a:r>
                <a:r>
                  <a:rPr lang="bn-BD" sz="2000" dirty="0">
                    <a:latin typeface="NikoshBAN" pitchFamily="2" charset="0"/>
                    <a:ea typeface="Arial Unicode MS"/>
                    <a:cs typeface="NikoshBAN" pitchFamily="2" charset="0"/>
                  </a:rPr>
                  <a:t>প্রায়)</a:t>
                </a:r>
                <a:endParaRPr lang="en-US" sz="2000" dirty="0">
                  <a:latin typeface="NikoshBAN" pitchFamily="2" charset="0"/>
                  <a:ea typeface="Arial Unicode MS"/>
                  <a:cs typeface="NikoshBAN" pitchFamily="2" charset="0"/>
                </a:endParaRPr>
              </a:p>
              <a:p>
                <a:r>
                  <a:rPr lang="bn-IN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ea typeface="Arial Unicode MS"/>
                    <a:cs typeface="NikoshBAN" pitchFamily="2" charset="0"/>
                  </a:rPr>
                  <a:t>আবার, 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r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 বিশিষ্ট গোলকের কেন্দ্র থেকে 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উচ্চতায় তলচেছদে উৎপন্ন 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 ব্যাসার্ধ =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000" dirty="0">
                            <a:latin typeface="NikoshBAN" panose="02000000000000000000" pitchFamily="2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ln w="11430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NikoshBAN" panose="02000000000000000000" pitchFamily="2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NikoshBAN" panose="02000000000000000000" pitchFamily="2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ln w="11430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latin typeface="NikoshBAN" panose="02000000000000000000" pitchFamily="2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একক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এখানে, গোলকের ব্যাসার্ধ, 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r =</a:t>
                </a:r>
                <a:r>
                  <a:rPr lang="en-US" sz="2000" dirty="0">
                    <a:latin typeface="Arial Unicode MS"/>
                    <a:ea typeface="Arial Unicode MS"/>
                    <a:cs typeface="Arial Unicode MS"/>
                  </a:rPr>
                  <a:t> 6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সে.মি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এবং কেন্দ্র থেকে ছেদকৃত গোলকের দূরত্ব 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h= </a:t>
                </a:r>
                <a:r>
                  <a:rPr lang="en-US" sz="2000" dirty="0"/>
                  <a:t>4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সে.মি.</a:t>
                </a:r>
                <a:endParaRPr lang="bn-IN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000" dirty="0">
                    <a:latin typeface="NikoshBAN" panose="02000000000000000000" pitchFamily="2" charset="0"/>
                    <a:ea typeface="Yu Gothic UI Semibold" panose="020B0700000000000000" pitchFamily="34" charset="-128"/>
                    <a:cs typeface="NikoshBAN" panose="02000000000000000000" pitchFamily="2" charset="0"/>
                  </a:rPr>
                  <a:t>              </a:t>
                </a:r>
                <a:r>
                  <a:rPr lang="en-US" sz="2000" dirty="0">
                    <a:latin typeface="NikoshBAN" panose="02000000000000000000" pitchFamily="2" charset="0"/>
                    <a:ea typeface="Yu Gothic UI Semibold" panose="020B0700000000000000" pitchFamily="34" charset="-128"/>
                    <a:cs typeface="NikoshBAN" panose="02000000000000000000" pitchFamily="2" charset="0"/>
                  </a:rPr>
                  <a:t>∴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উৎপন্ন বৃত্তের ব্যাসার্ধ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ln w="11430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NikoshBAN" panose="02000000000000000000" pitchFamily="2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000" dirty="0"/>
                          <m:t>4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ln w="11430"/>
                            <a:ea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latin typeface="NikoshBAN" panose="02000000000000000000" pitchFamily="2" charset="0"/>
                            <a:ea typeface="Yu Gothic UI Semibold" panose="020B0700000000000000" pitchFamily="34" charset="-128"/>
                            <a:cs typeface="NikoshBAN" panose="02000000000000000000" pitchFamily="2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সে.মি.</a:t>
                </a:r>
                <a:endParaRPr lang="bn-IN" sz="20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                                          </a:t>
                </a:r>
                <a:r>
                  <a:rPr lang="bn-IN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16 </m:t>
                        </m:r>
                      </m:e>
                    </m:rad>
                  </m:oMath>
                </a14:m>
                <a:r>
                  <a:rPr lang="en-US" sz="2000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সে.মি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bn-IN" sz="20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                   </a:t>
                </a:r>
                <a:r>
                  <a:rPr lang="bn-IN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                       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20 </m:t>
                        </m:r>
                      </m:e>
                    </m:rad>
                  </m:oMath>
                </a14:m>
                <a:r>
                  <a:rPr lang="en-US" sz="2000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সে.মি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bn-IN" sz="20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                                       </a:t>
                </a:r>
                <a:r>
                  <a:rPr lang="bn-IN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 =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4.472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সে.মি.</a:t>
                </a:r>
                <a:endParaRPr lang="bn-IN" sz="20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                                           =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4.47 </a:t>
                </a:r>
                <a:r>
                  <a:rPr lang="en-US" sz="2000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সে.মি</a:t>
                </a:r>
                <a:r>
                  <a:rPr lang="bn-BD" sz="2000" dirty="0">
                    <a:latin typeface="Arial Unicode MS"/>
                    <a:ea typeface="Arial Unicode MS"/>
                    <a:cs typeface="Arial Unicode MS"/>
                  </a:rPr>
                  <a:t>(</a:t>
                </a:r>
                <a:r>
                  <a:rPr lang="bn-BD" sz="2000" dirty="0">
                    <a:latin typeface="NikoshBAN" pitchFamily="2" charset="0"/>
                    <a:ea typeface="Arial Unicode MS"/>
                    <a:cs typeface="NikoshBAN" pitchFamily="2" charset="0"/>
                  </a:rPr>
                  <a:t>প্রায়)</a:t>
                </a:r>
                <a:endParaRPr lang="en-US" sz="20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675784"/>
                <a:ext cx="7848600" cy="4784002"/>
              </a:xfrm>
              <a:prstGeom prst="rect">
                <a:avLst/>
              </a:prstGeom>
              <a:blipFill>
                <a:blip r:embed="rId2"/>
                <a:stretch>
                  <a:fillRect l="-776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32E7-29D3-43AC-8D88-56F2EB047BA0}" type="datetime3">
              <a:rPr lang="en-US" smtClean="0"/>
              <a:t>10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90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"/>
            <a:ext cx="89916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828800"/>
            <a:ext cx="8991600" cy="1631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গোলক কী? </a:t>
            </a:r>
          </a:p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গোলকের ব্যাসার্ধ 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r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হলে এর পৃষ্ঠের ক্ষেত্রফল নির্ণয়ের সূত্র কী?</a:t>
            </a:r>
          </a:p>
          <a:p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গোলকের ব্যাসার্ধ 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r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হলে এর  আয়তন নির্ণয়ের সূত্র কী?</a:t>
            </a:r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ED61-1996-4D76-812A-39B1889F4440}" type="datetime3">
              <a:rPr lang="en-US" smtClean="0"/>
              <a:t>10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68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862"/>
            <a:ext cx="89916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 কাজ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521164"/>
            <a:ext cx="89916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Arial Unicode MS"/>
                <a:ea typeface="Arial Unicode MS"/>
                <a:cs typeface="Arial Unicode MS"/>
              </a:rPr>
              <a:t>6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>
                <a:cs typeface="NikoshBAN" panose="02000000000000000000" pitchFamily="2" charset="0"/>
              </a:rPr>
              <a:t>8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,r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সে. মি. ব্যাসার্ধ বিশিষ্ট তিনটি কঠিন কাঁচের বল গলিয়ে </a:t>
            </a:r>
            <a:r>
              <a:rPr lang="en-US" sz="2400" dirty="0">
                <a:cs typeface="NikoshBAN" panose="02000000000000000000" pitchFamily="2" charset="0"/>
              </a:rPr>
              <a:t>9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সে. মি. ব্যাসার্ধ বিশিষ্ট একটি কঠিন গোলকে পরিণত করা হল।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2895600"/>
            <a:ext cx="89916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/>
              <a:t>    ক) </a:t>
            </a:r>
            <a:r>
              <a:rPr lang="en-US" sz="2400" dirty="0"/>
              <a:t>6</a:t>
            </a:r>
            <a:r>
              <a:rPr lang="bn-IN" sz="2400" dirty="0"/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সে.মি. ব্যাসার্ধ বিশিষ্ট গোলকের পৃষ্ঠতলের ক্ষেত্রফল নির্ণয় কর।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খ)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r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মান নির্ণয় কর?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গ) </a:t>
            </a:r>
            <a:r>
              <a:rPr lang="en-US" sz="2400" dirty="0"/>
              <a:t>6</a:t>
            </a:r>
            <a:r>
              <a:rPr lang="bn-IN" sz="2400" dirty="0"/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সে.মি. ব্যাসার্ধের গোলকটি গলিয়ে </a:t>
            </a:r>
            <a:r>
              <a:rPr lang="en-US" sz="2400" dirty="0">
                <a:cs typeface="NikoshBAN" panose="02000000000000000000" pitchFamily="2" charset="0"/>
              </a:rPr>
              <a:t>8</a:t>
            </a:r>
            <a:r>
              <a:rPr lang="bn-IN" sz="2400" dirty="0"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সে.মি.দৈর্ঘ্য ও </a:t>
            </a:r>
            <a:r>
              <a:rPr lang="en-US" sz="2400" dirty="0"/>
              <a:t>6</a:t>
            </a:r>
            <a:r>
              <a:rPr lang="bn-IN" sz="2400" dirty="0"/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সে.মি.ব্যাসের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কয়টি নিরেট সিলিন্ডার প্রস্তুত করা যাবে?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6ACA-610B-4BE9-B623-ACDA81A0A222}" type="datetime3">
              <a:rPr lang="en-US" smtClean="0"/>
              <a:t>10 August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06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650A-99BC-4D9E-BD9C-982D5B4CB1A5}" type="datetime1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971800" y="533400"/>
            <a:ext cx="2819400" cy="1470025"/>
          </a:xfrm>
        </p:spPr>
        <p:txBody>
          <a:bodyPr>
            <a:normAutofit/>
          </a:bodyPr>
          <a:lstStyle/>
          <a:p>
            <a:r>
              <a:rPr lang="bn-BD" sz="8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72451"/>
            <a:ext cx="6248400" cy="428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0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845C-FE2D-4C22-9F28-F522EF6610E6}" type="datetime3">
              <a:rPr lang="en-US" smtClean="0"/>
              <a:t>10 August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1600200" y="287338"/>
            <a:ext cx="7543800" cy="1449387"/>
          </a:xfrm>
        </p:spPr>
        <p:txBody>
          <a:bodyPr>
            <a:normAutofit/>
          </a:bodyPr>
          <a:lstStyle/>
          <a:p>
            <a:r>
              <a:rPr lang="en-US" sz="3000" dirty="0"/>
              <a:t>                               </a:t>
            </a:r>
          </a:p>
        </p:txBody>
      </p:sp>
      <p:sp>
        <p:nvSpPr>
          <p:cNvPr id="10" name="Content Placeholder 9"/>
          <p:cNvSpPr txBox="1">
            <a:spLocks noGrp="1"/>
          </p:cNvSpPr>
          <p:nvPr>
            <p:ph sz="half" idx="4294967295"/>
          </p:nvPr>
        </p:nvSpPr>
        <p:spPr>
          <a:xfrm>
            <a:off x="328616" y="1998663"/>
            <a:ext cx="4319588" cy="43084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endPara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bn-IN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মোহাম্মদ হামিদুর রহমান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 (গণিত ও বিজ্ঞান)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এম.এসসি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,বি.এড।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ঘাটাইল সরকারি গণ পাইলট উচ্চ বিদ্যালয়।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ঘাটাইল,টাঙ্গাইল।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715888" y="1991397"/>
            <a:ext cx="4192587" cy="4308475"/>
          </a:xfrm>
          <a:solidFill>
            <a:schemeClr val="accent5">
              <a:lumMod val="40000"/>
              <a:lumOff val="60000"/>
            </a:schemeClr>
          </a:solidFill>
          <a:ln w="190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ঃ নবম-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দশম শ্রেণি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বিষয়ঃ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উচ্চতর গণিত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ঃত্রয়োদশ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পাঠ-পরিমিতি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পাঠের বিষয়ঃ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আয়তন এবং পৃষ্ঠতলের ক্ষেত্রফল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সময়ঃ৫০মিনিট</a:t>
            </a: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3" y="623314"/>
            <a:ext cx="8610599" cy="831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93" y="2278290"/>
            <a:ext cx="1474034" cy="1455513"/>
          </a:xfrm>
          <a:prstGeom prst="rect">
            <a:avLst/>
          </a:prstGeom>
        </p:spPr>
      </p:pic>
      <p:sp>
        <p:nvSpPr>
          <p:cNvPr id="13" name="Text Placeholder 7"/>
          <p:cNvSpPr txBox="1">
            <a:spLocks/>
          </p:cNvSpPr>
          <p:nvPr/>
        </p:nvSpPr>
        <p:spPr>
          <a:xfrm>
            <a:off x="4700159" y="1500859"/>
            <a:ext cx="4215243" cy="4905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rgbClr val="00B05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328219" y="1500859"/>
            <a:ext cx="4319985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rgbClr val="00B05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81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9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204"/>
            <a:ext cx="1985218" cy="1823429"/>
          </a:xfrm>
          <a:prstGeom prst="rect">
            <a:avLst/>
          </a:prstGeom>
        </p:spPr>
      </p:pic>
      <p:pic>
        <p:nvPicPr>
          <p:cNvPr id="3" name="Picture 2" descr="Picture145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747" y="834125"/>
            <a:ext cx="2050473" cy="1763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838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r="15686"/>
          <a:stretch/>
        </p:blipFill>
        <p:spPr>
          <a:xfrm>
            <a:off x="6754434" y="911154"/>
            <a:ext cx="1985218" cy="1716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48" y="3125043"/>
            <a:ext cx="1900081" cy="1868413"/>
          </a:xfrm>
          <a:prstGeom prst="rect">
            <a:avLst/>
          </a:prstGeom>
        </p:spPr>
      </p:pic>
      <p:pic>
        <p:nvPicPr>
          <p:cNvPr id="10" name="Picture 2" descr="C:\Users\MARUF\Desktop\pic contin\গোলক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7288" r="2039" b="9629"/>
          <a:stretch/>
        </p:blipFill>
        <p:spPr bwMode="auto">
          <a:xfrm>
            <a:off x="3581400" y="3185751"/>
            <a:ext cx="1905000" cy="180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" y="5562604"/>
            <a:ext cx="914399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গোলক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" y="13636"/>
            <a:ext cx="9143999" cy="6232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bn-BD" sz="36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 লক্ষ্য কর। </a:t>
            </a:r>
            <a:endParaRPr lang="en-US" sz="36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99090" y="3246515"/>
            <a:ext cx="1595714" cy="15611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386476" y="3483192"/>
            <a:ext cx="1595714" cy="108599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7159108" y="3244752"/>
            <a:ext cx="25229" cy="15611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5" idx="6"/>
          </p:cNvCxnSpPr>
          <p:nvPr/>
        </p:nvCxnSpPr>
        <p:spPr>
          <a:xfrm flipV="1">
            <a:off x="7153058" y="4027076"/>
            <a:ext cx="841746" cy="136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 rot="13477523">
            <a:off x="6774887" y="2982852"/>
            <a:ext cx="2313697" cy="2152797"/>
          </a:xfrm>
          <a:prstGeom prst="arc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2705904">
            <a:off x="5271912" y="2915683"/>
            <a:ext cx="2263542" cy="2200497"/>
          </a:xfrm>
          <a:prstGeom prst="arc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002279" y="2905377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14038" y="473402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37292" y="3819700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12113" y="378775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42935" y="3787753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4356-D4DE-46CC-AFE1-D431E5C85C69}" type="datetime3">
              <a:rPr lang="en-US" smtClean="0"/>
              <a:t>10 August 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89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5" grpId="0" animBg="1"/>
      <p:bldP spid="26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3859"/>
            <a:ext cx="899160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90" y="154916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শিক্ষাথীরা</a:t>
            </a:r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---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3" y="2051881"/>
            <a:ext cx="863118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1।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গোলক কী 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২। গোলকের পৃষ্ঠ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তলের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ক্ষেত্রফ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লের সূত্র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নির্ণয় করতে পারবে।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৩। গোলকের আয়ত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নের সূত্র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নির্ণয় করতে পারবে।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৪। গোলক সংক্রান্ত বাস্তব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ভিত্তিক গাণিতিক সমস্যার সমাধান করতে পারবে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553F-C68A-42A2-96E2-A570AF7E2562}" type="datetime3">
              <a:rPr lang="en-US" smtClean="0"/>
              <a:t>10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31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639329"/>
            <a:ext cx="8991600" cy="54938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bn-IN" altLang="en-US" sz="1350" b="1" dirty="0">
                <a:solidFill>
                  <a:srgbClr val="282829"/>
                </a:solidFill>
                <a:latin typeface="-apple-system"/>
                <a:cs typeface="NikoshBAN" panose="02000000000000000000" pitchFamily="2" charset="0"/>
              </a:rPr>
              <a:t> </a:t>
            </a:r>
            <a:r>
              <a:rPr lang="bn-IN" altLang="en-US" sz="2400" b="1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 হলো নির্দিষ্ট কোনো একটি বিন্দুকে কেন্দ্র করে আবর্তিত হওয়া দ্বিমাত্রিক ক্ষেত্র মাত্র</a:t>
            </a:r>
            <a:r>
              <a:rPr lang="hi-IN" altLang="en-US" sz="24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altLang="en-US" sz="24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   স্বরূপ</a:t>
            </a:r>
            <a:r>
              <a:rPr lang="en-US" altLang="en-US" sz="24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24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জাতীয় পতাকার মধ্যস্থ লাল ক্ষেত্রটি একটি বৃত্ত।</a:t>
            </a:r>
            <a:endParaRPr lang="en-US" altLang="en-US" sz="2400" dirty="0">
              <a:solidFill>
                <a:srgbClr val="2828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85800"/>
            <a:endParaRPr lang="en-US" altLang="en-US" sz="1350" dirty="0">
              <a:solidFill>
                <a:srgbClr val="282829"/>
              </a:solidFill>
              <a:latin typeface="-apple-system"/>
            </a:endParaRPr>
          </a:p>
          <a:p>
            <a:pPr defTabSz="685800"/>
            <a:endParaRPr lang="en-US" altLang="en-US" sz="1350" dirty="0">
              <a:solidFill>
                <a:srgbClr val="282829"/>
              </a:solidFill>
              <a:latin typeface="-apple-system"/>
            </a:endParaRPr>
          </a:p>
          <a:p>
            <a:pPr defTabSz="685800"/>
            <a:endParaRPr lang="en-US" altLang="en-US" sz="1350" b="1" dirty="0">
              <a:solidFill>
                <a:srgbClr val="282829"/>
              </a:solidFill>
              <a:latin typeface="-apple-system"/>
              <a:cs typeface="Vrinda"/>
            </a:endParaRPr>
          </a:p>
          <a:p>
            <a:pPr defTabSz="685800"/>
            <a:endParaRPr lang="en-US" altLang="en-US" sz="1350" b="1" dirty="0">
              <a:solidFill>
                <a:srgbClr val="282829"/>
              </a:solidFill>
              <a:latin typeface="-apple-system"/>
              <a:cs typeface="Vrinda"/>
            </a:endParaRPr>
          </a:p>
          <a:p>
            <a:pPr defTabSz="685800"/>
            <a:endParaRPr lang="en-US" altLang="en-US" sz="1350" b="1" dirty="0">
              <a:solidFill>
                <a:srgbClr val="282829"/>
              </a:solidFill>
              <a:latin typeface="-apple-system"/>
              <a:cs typeface="Vrinda"/>
            </a:endParaRPr>
          </a:p>
          <a:p>
            <a:pPr defTabSz="685800"/>
            <a:endParaRPr lang="bn-IN" altLang="en-US" sz="1350" b="1" dirty="0">
              <a:solidFill>
                <a:srgbClr val="282829"/>
              </a:solidFill>
              <a:latin typeface="-apple-system"/>
              <a:cs typeface="Vrinda"/>
            </a:endParaRPr>
          </a:p>
          <a:p>
            <a:pPr defTabSz="685800"/>
            <a:endParaRPr lang="bn-IN" altLang="en-US" sz="1350" b="1" dirty="0">
              <a:solidFill>
                <a:srgbClr val="282829"/>
              </a:solidFill>
              <a:latin typeface="-apple-system"/>
              <a:cs typeface="Vrinda"/>
            </a:endParaRPr>
          </a:p>
          <a:p>
            <a:pPr defTabSz="685800"/>
            <a:endParaRPr lang="bn-IN" altLang="en-US" sz="1350" b="1" dirty="0">
              <a:solidFill>
                <a:srgbClr val="282829"/>
              </a:solidFill>
              <a:latin typeface="-apple-system"/>
              <a:cs typeface="Vrinda"/>
            </a:endParaRPr>
          </a:p>
          <a:p>
            <a:pPr defTabSz="685800"/>
            <a:endParaRPr lang="bn-IN" altLang="en-US" sz="1350" b="1" dirty="0">
              <a:solidFill>
                <a:srgbClr val="282829"/>
              </a:solidFill>
              <a:latin typeface="-apple-system"/>
              <a:cs typeface="Vrinda"/>
            </a:endParaRPr>
          </a:p>
          <a:p>
            <a:pPr defTabSz="685800"/>
            <a:endParaRPr lang="bn-IN" altLang="en-US" sz="1350" b="1" dirty="0">
              <a:solidFill>
                <a:srgbClr val="282829"/>
              </a:solidFill>
              <a:latin typeface="-apple-system"/>
              <a:cs typeface="Vrinda"/>
            </a:endParaRPr>
          </a:p>
          <a:p>
            <a:pPr defTabSz="685800"/>
            <a:r>
              <a:rPr lang="bn-IN" altLang="en-US" sz="1350" b="1" dirty="0">
                <a:solidFill>
                  <a:srgbClr val="282829"/>
                </a:solidFill>
                <a:latin typeface="-apple-system"/>
                <a:cs typeface="NikoshBAN" panose="02000000000000000000" pitchFamily="2" charset="0"/>
              </a:rPr>
              <a:t>     </a:t>
            </a:r>
            <a:r>
              <a:rPr lang="bn-IN" altLang="en-US" sz="24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অন্যদিকে,</a:t>
            </a:r>
            <a:r>
              <a:rPr lang="en-US" altLang="en-US" sz="24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b="1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গোলক হলো নির্দিষ্ট কোনো একটি বিন্দুকে কেন্দ্র করে আবর্তিত হওয়া একটি  </a:t>
            </a:r>
          </a:p>
          <a:p>
            <a:pPr defTabSz="685800"/>
            <a:r>
              <a:rPr lang="bn-IN" altLang="en-US" sz="2400" b="1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ত্রিমাত্রিক বস্তু</a:t>
            </a:r>
            <a:r>
              <a:rPr lang="hi-IN" altLang="en-US" sz="24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altLang="en-US" sz="24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 স্বরূপ</a:t>
            </a:r>
            <a:r>
              <a:rPr lang="en-US" altLang="en-US" sz="24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altLang="en-US" sz="2400" dirty="0">
                <a:solidFill>
                  <a:srgbClr val="28282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 হলো একটি গোলক।</a:t>
            </a:r>
            <a:endParaRPr lang="en-US" altLang="en-US" sz="2400" dirty="0">
              <a:solidFill>
                <a:srgbClr val="28282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85800"/>
            <a:r>
              <a:rPr lang="en-US" altLang="en-US" sz="1350" dirty="0">
                <a:solidFill>
                  <a:srgbClr val="282829"/>
                </a:solidFill>
                <a:latin typeface="-apple-system"/>
              </a:rPr>
              <a:t>  </a:t>
            </a:r>
          </a:p>
          <a:p>
            <a:pPr defTabSz="685800"/>
            <a:endParaRPr lang="bn-IN" altLang="en-US" sz="1350" dirty="0">
              <a:solidFill>
                <a:srgbClr val="282829"/>
              </a:solidFill>
              <a:latin typeface="-apple-system"/>
              <a:cs typeface="Vrinda"/>
            </a:endParaRPr>
          </a:p>
          <a:p>
            <a:pPr defTabSz="685800"/>
            <a:endParaRPr lang="bn-IN" altLang="en-US" sz="1350" dirty="0">
              <a:solidFill>
                <a:srgbClr val="282829"/>
              </a:solidFill>
              <a:latin typeface="-apple-system"/>
              <a:cs typeface="Vrinda"/>
            </a:endParaRPr>
          </a:p>
          <a:p>
            <a:pPr defTabSz="685800"/>
            <a:endParaRPr lang="bn-IN" altLang="en-US" sz="1350" dirty="0">
              <a:solidFill>
                <a:srgbClr val="282829"/>
              </a:solidFill>
              <a:latin typeface="-apple-system"/>
              <a:cs typeface="Vrinda"/>
            </a:endParaRPr>
          </a:p>
          <a:p>
            <a:pPr defTabSz="685800"/>
            <a:endParaRPr lang="bn-IN" altLang="en-US" sz="1350" dirty="0">
              <a:solidFill>
                <a:srgbClr val="282829"/>
              </a:solidFill>
              <a:latin typeface="-apple-system"/>
              <a:cs typeface="Vrinda"/>
            </a:endParaRPr>
          </a:p>
          <a:p>
            <a:pPr defTabSz="685800"/>
            <a:endParaRPr lang="bn-IN" altLang="en-US" sz="1350" dirty="0"/>
          </a:p>
          <a:p>
            <a:pPr defTabSz="685800"/>
            <a:endParaRPr lang="bn-IN" altLang="en-US" sz="1350" dirty="0"/>
          </a:p>
          <a:p>
            <a:pPr defTabSz="685800"/>
            <a:endParaRPr lang="bn-IN" altLang="en-US" sz="1350" dirty="0"/>
          </a:p>
          <a:p>
            <a:pPr defTabSz="685800"/>
            <a:endParaRPr lang="en-US" altLang="en-US" sz="13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13" y="1471498"/>
            <a:ext cx="2984959" cy="1914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4437232"/>
            <a:ext cx="1981200" cy="1849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"/>
            <a:ext cx="8991600" cy="584775"/>
          </a:xfrm>
          <a:prstGeom prst="rect">
            <a:avLst/>
          </a:prstGeom>
          <a:solidFill>
            <a:srgbClr val="7030A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 ও গোলকের মধ্যে পার্থক্য-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8116D-C20F-4A78-A605-49C7F3CEF9AF}" type="datetime3">
              <a:rPr lang="en-US" smtClean="0"/>
              <a:t>10 August 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81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500"/>
                            </p:stCondLst>
                            <p:childTnLst>
                              <p:par>
                                <p:cTn id="2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100"/>
                            </p:stCondLst>
                            <p:childTnLst>
                              <p:par>
                                <p:cTn id="3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92077" y="348543"/>
            <a:ext cx="1344289" cy="14050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99115" y="561556"/>
            <a:ext cx="1344289" cy="977399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632337" y="346956"/>
            <a:ext cx="21254" cy="14050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3" idx="6"/>
          </p:cNvCxnSpPr>
          <p:nvPr/>
        </p:nvCxnSpPr>
        <p:spPr>
          <a:xfrm flipV="1">
            <a:off x="3627244" y="1051048"/>
            <a:ext cx="709118" cy="1229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13477523">
            <a:off x="3308658" y="111246"/>
            <a:ext cx="1949147" cy="1937517"/>
          </a:xfrm>
          <a:prstGeom prst="arc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2705904">
            <a:off x="1965702" y="91707"/>
            <a:ext cx="2037189" cy="1853783"/>
          </a:xfrm>
          <a:prstGeom prst="arc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49529" y="-7620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10129" y="168730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61231" y="864409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67000" y="83565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92665" y="83565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381" y="2089452"/>
            <a:ext cx="8991600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গোলকের কেন্দ্রঃ </a:t>
            </a:r>
            <a:r>
              <a:rPr lang="bn-IN" alt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গোলকের কেন্দ্র হল গোলকের অভ্যন্তরে অবস্থিত এমন একটি নির্দিষ্ট বিন্দু যা থেকে গোলকের উপরিতলে অবস্থিত যেকোনো বিন্দুর দূরত্ব সমান । উপরের চিত্রে </a:t>
            </a:r>
            <a:r>
              <a:rPr lang="en-US" alt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'O' </a:t>
            </a:r>
            <a:r>
              <a:rPr lang="bn-IN" alt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 গোলকের কেন্দ্র ।</a:t>
            </a:r>
          </a:p>
          <a:p>
            <a:r>
              <a:rPr lang="bn-IN" alt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গোলকটির ব্যাসার্ধঃ </a:t>
            </a:r>
            <a:r>
              <a:rPr lang="bn-IN" alt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গোলকের কেন্দ্র থেকে গোলকের উপরিতলে অবস্থিত যেকোনো বিন্দুর দূরত্বকে গোলকটির ব্যাসার্ধ বলা হয় । উপরের চিত্রে </a:t>
            </a:r>
            <a:r>
              <a:rPr lang="en-US" alt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OR</a:t>
            </a:r>
            <a:r>
              <a:rPr lang="en-US" alt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 গোলটির ব্যাসার্ধ ।</a:t>
            </a:r>
            <a:r>
              <a:rPr lang="en-US" alt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bn-IN" altLang="en-US" sz="2400" dirty="0">
              <a:solidFill>
                <a:srgbClr val="3333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altLang="en-US" sz="1050" dirty="0">
              <a:solidFill>
                <a:srgbClr val="3333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alt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গোলকঃ</a:t>
            </a:r>
            <a:r>
              <a:rPr lang="en-US" altLang="en-US" sz="2800" b="1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চিত্রে একটি ভূগোলকের রেখাচিত্র দেওয়া হয়েছে । </a:t>
            </a:r>
            <a:r>
              <a:rPr lang="en-US" alt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r>
              <a:rPr lang="en-US" alt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 দন্ড এবং </a:t>
            </a:r>
            <a:r>
              <a:rPr lang="en-US" alt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 </a:t>
            </a:r>
            <a:r>
              <a:rPr lang="bn-IN" alt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দন্ডটি </a:t>
            </a:r>
            <a:r>
              <a:rPr lang="en-US" alt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 </a:t>
            </a:r>
            <a:r>
              <a:rPr lang="bn-IN" alt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alt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গিয়ে গোলকের উপরিতলে </a:t>
            </a:r>
            <a:r>
              <a:rPr lang="en-US" alt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alt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alt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alt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বিন্দুতে মিলেছে । </a:t>
            </a:r>
            <a:r>
              <a:rPr lang="en-US" alt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 </a:t>
            </a:r>
            <a:r>
              <a:rPr lang="bn-IN" alt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রেখাকে গোলকের অক্ষ বলা হয় । একটু লক্ষ্য করলে দেখা যাবে </a:t>
            </a:r>
            <a:r>
              <a:rPr lang="en-US" alt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r>
              <a:rPr lang="en-US" alt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স্থিররেখে তার উপরে দন্ডায়মান </a:t>
            </a:r>
            <a:r>
              <a:rPr lang="en-US" alt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ACB</a:t>
            </a:r>
            <a:r>
              <a:rPr lang="en-US" alt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অধিবৃত্তটির আবর্তনের ফলেই গোলকটি তৈরী হয়েছে অর্থাৎবৃত্তের ব্যাসকে অক্ষ ধরে কোনো অধিবৃত্তকে তার চতুর্দিকে ঘোরালে যে ঘনবস্তুটি তৈরী হয় তাকে</a:t>
            </a:r>
            <a:r>
              <a:rPr lang="en-US" alt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গোলক</a:t>
            </a:r>
            <a:r>
              <a:rPr lang="bn-IN" altLang="en-US" sz="2400" b="1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।</a:t>
            </a:r>
            <a:r>
              <a:rPr lang="en-US" alt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bn-IN" altLang="en-US" sz="2400" dirty="0">
              <a:solidFill>
                <a:srgbClr val="3333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A244-2B99-46E0-8A54-A0E8DE76A6AE}" type="datetime3">
              <a:rPr lang="en-US" smtClean="0"/>
              <a:t>10 August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45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200"/>
                            </p:stCondLst>
                            <p:childTnLst>
                              <p:par>
                                <p:cTn id="4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900"/>
                            </p:stCondLst>
                            <p:childTnLst>
                              <p:par>
                                <p:cTn id="5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2"/>
          <p:cNvSpPr txBox="1"/>
          <p:nvPr/>
        </p:nvSpPr>
        <p:spPr>
          <a:xfrm>
            <a:off x="76200" y="4"/>
            <a:ext cx="89916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আমরা একটি ভিডিও দেখি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7D7B-E760-4948-AA82-1942B8A17C09}" type="datetime3">
              <a:rPr lang="en-US" smtClean="0"/>
              <a:t>10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9170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9297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DF62-E40C-4E0D-90A7-A8F38E2B96BF}" type="datetime3">
              <a:rPr lang="en-US" smtClean="0"/>
              <a:t>10 August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45201" y="6356354"/>
            <a:ext cx="3123352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3" y="3111"/>
            <a:ext cx="8991601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গোলকের পৃষ্ঠতলের ক্ষেত্রফল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57613" y="1534391"/>
            <a:ext cx="1724891" cy="163656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/>
          <p:nvPr/>
        </p:nvSpPr>
        <p:spPr>
          <a:xfrm>
            <a:off x="5857613" y="1331773"/>
            <a:ext cx="1724891" cy="3636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Oval 28"/>
          <p:cNvSpPr/>
          <p:nvPr/>
        </p:nvSpPr>
        <p:spPr>
          <a:xfrm>
            <a:off x="5857613" y="2989123"/>
            <a:ext cx="1724891" cy="3636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Oval 29"/>
          <p:cNvSpPr/>
          <p:nvPr/>
        </p:nvSpPr>
        <p:spPr>
          <a:xfrm>
            <a:off x="5857612" y="1534391"/>
            <a:ext cx="1724891" cy="163656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1" name="Oval 30"/>
          <p:cNvSpPr/>
          <p:nvPr/>
        </p:nvSpPr>
        <p:spPr>
          <a:xfrm>
            <a:off x="5857612" y="2170838"/>
            <a:ext cx="1724891" cy="3636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2" name="Straight Connector 31"/>
          <p:cNvCxnSpPr>
            <a:endCxn id="31" idx="6"/>
          </p:cNvCxnSpPr>
          <p:nvPr/>
        </p:nvCxnSpPr>
        <p:spPr>
          <a:xfrm flipV="1">
            <a:off x="6720058" y="2352675"/>
            <a:ext cx="862445" cy="779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720052" y="1676404"/>
            <a:ext cx="292068" cy="461665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05600" y="2651258"/>
            <a:ext cx="292068" cy="461665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r</a:t>
            </a:r>
          </a:p>
        </p:txBody>
      </p:sp>
      <p:cxnSp>
        <p:nvCxnSpPr>
          <p:cNvPr id="35" name="Straight Connector 34"/>
          <p:cNvCxnSpPr>
            <a:endCxn id="30" idx="0"/>
          </p:cNvCxnSpPr>
          <p:nvPr/>
        </p:nvCxnSpPr>
        <p:spPr>
          <a:xfrm flipV="1">
            <a:off x="6720052" y="1534391"/>
            <a:ext cx="2" cy="82607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720052" y="2337250"/>
            <a:ext cx="2" cy="82607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694853" y="2119888"/>
            <a:ext cx="763351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h=2r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7909341" y="1534395"/>
            <a:ext cx="0" cy="6702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919925" y="2505935"/>
            <a:ext cx="189" cy="6830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4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36" y="1045051"/>
            <a:ext cx="2599292" cy="2375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50189" y="3669574"/>
                <a:ext cx="7457491" cy="2952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bn-IN" altLang="en-US" sz="2400" dirty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গোলকের</a:t>
                </a:r>
                <a:r>
                  <a:rPr lang="bn-IN" altLang="en-US" sz="2400" b="1" dirty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altLang="en-US" sz="2400" dirty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 যদি </a:t>
                </a:r>
                <a:r>
                  <a:rPr lang="en-US" altLang="en-US" sz="2400" dirty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r </a:t>
                </a:r>
                <a:r>
                  <a:rPr lang="bn-IN" altLang="en-US" sz="2400" dirty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 তবে সিলিন্ডারের ব্যাস </a:t>
                </a:r>
                <a:r>
                  <a:rPr lang="en-US" altLang="en-US" sz="2400" dirty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h=( r + r ) = </a:t>
                </a:r>
                <a:r>
                  <a:rPr lang="en-US" altLang="en-US" sz="2400" dirty="0">
                    <a:solidFill>
                      <a:srgbClr val="333333"/>
                    </a:solidFill>
                    <a:latin typeface="Helvetica Neue"/>
                    <a:cs typeface="Vrinda"/>
                  </a:rPr>
                  <a:t>2r</a:t>
                </a:r>
                <a:r>
                  <a:rPr lang="bn-IN" altLang="en-US" sz="2400" dirty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হবে।</a:t>
                </a:r>
                <a:endParaRPr lang="en-US" altLang="en-US" sz="2400" dirty="0">
                  <a:solidFill>
                    <a:srgbClr val="333333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altLang="en-US" sz="2400" dirty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অর্ধগোলকের পৃষ্ঠতলের ক্ষেত্রফল </a:t>
                </a:r>
                <a:r>
                  <a:rPr lang="bn-IN" altLang="en-US" sz="2400" dirty="0">
                    <a:solidFill>
                      <a:srgbClr val="333333"/>
                    </a:solidFill>
                    <a:latin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alt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alt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n-IN" alt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lang="bn-IN" altLang="en-US" sz="2400" dirty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সিলিন্ডারের বক্রতলের ক্ষেত্রফল</a:t>
                </a:r>
              </a:p>
              <a:p>
                <a:pPr algn="ctr"/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latin typeface="Yu Gothic UI Semibold" panose="020B0700000000000000" pitchFamily="34" charset="-128"/>
                    <a:ea typeface="Yu Gothic UI Semibold" panose="020B0700000000000000" pitchFamily="34" charset="-128"/>
                    <a:cs typeface="NikoshBAN" panose="02000000000000000000" pitchFamily="2" charset="0"/>
                  </a:rPr>
                  <a:t>∴</a:t>
                </a:r>
                <a:r>
                  <a:rPr lang="bn-IN" altLang="en-US" sz="2400" dirty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গোলকের পৃষ্ঠতলের ক্ষেত্রফল </a:t>
                </a:r>
                <a:r>
                  <a:rPr lang="bn-IN" altLang="en-US" sz="2400" dirty="0">
                    <a:solidFill>
                      <a:srgbClr val="333333"/>
                    </a:solidFill>
                    <a:latin typeface="NikoshBAN" panose="02000000000000000000" pitchFamily="2" charset="0"/>
                  </a:rPr>
                  <a:t>= </a:t>
                </a:r>
                <a:r>
                  <a:rPr lang="bn-IN" altLang="en-US" sz="2400" dirty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সিলিন্ডারের বক্রতলের ক্ষেত্রফল</a:t>
                </a:r>
              </a:p>
              <a:p>
                <a:pPr algn="ctr"/>
                <a:r>
                  <a:rPr lang="bn-IN" altLang="en-US" sz="2400" dirty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:r>
                  <a:rPr lang="bn-IN" altLang="en-US" sz="2400" dirty="0">
                    <a:solidFill>
                      <a:srgbClr val="333333"/>
                    </a:solidFill>
                    <a:latin typeface="Helvetica Neue"/>
                  </a:rPr>
                  <a:t>=</a:t>
                </a:r>
                <a:r>
                  <a:rPr lang="en-US" altLang="en-US" sz="2400" dirty="0">
                    <a:solidFill>
                      <a:srgbClr val="333333"/>
                    </a:solidFill>
                    <a:latin typeface="Helvetica Neue"/>
                    <a:cs typeface="Vrinda"/>
                  </a:rPr>
                  <a:t>2</a:t>
                </a:r>
                <a:r>
                  <a:rPr lang="en-US" altLang="en-US" sz="2400" dirty="0">
                    <a:solidFill>
                      <a:srgbClr val="333333"/>
                    </a:solidFill>
                    <a:latin typeface="Helvetica Neue"/>
                  </a:rPr>
                  <a:t>π</a:t>
                </a:r>
                <a:r>
                  <a:rPr lang="en-US" altLang="en-US" sz="2400" dirty="0" err="1">
                    <a:solidFill>
                      <a:srgbClr val="333333"/>
                    </a:solidFill>
                    <a:latin typeface="Helvetica Neue"/>
                    <a:cs typeface="Vrinda"/>
                  </a:rPr>
                  <a:t>rh</a:t>
                </a:r>
                <a:r>
                  <a:rPr lang="bn-IN" altLang="en-US" sz="2400" dirty="0">
                    <a:solidFill>
                      <a:srgbClr val="333333"/>
                    </a:solidFill>
                    <a:latin typeface="Helvetica Neue"/>
                    <a:cs typeface="Vrinda"/>
                  </a:rPr>
                  <a:t> </a:t>
                </a:r>
                <a:r>
                  <a:rPr lang="bn-IN" altLang="en-US" sz="2400" dirty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বর্গএকক</a:t>
                </a:r>
              </a:p>
              <a:p>
                <a:pPr algn="ctr"/>
                <a:r>
                  <a:rPr lang="bn-IN" altLang="en-US" sz="2400" dirty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</a:t>
                </a:r>
                <a:r>
                  <a:rPr lang="en-US" altLang="en-US" sz="2400" dirty="0">
                    <a:solidFill>
                      <a:srgbClr val="333333"/>
                    </a:solidFill>
                    <a:latin typeface="Helvetica Neue"/>
                  </a:rPr>
                  <a:t>=</a:t>
                </a:r>
                <a:r>
                  <a:rPr lang="en-US" altLang="en-US" sz="2400" dirty="0">
                    <a:solidFill>
                      <a:srgbClr val="333333"/>
                    </a:solidFill>
                    <a:latin typeface="Helvetica Neue"/>
                    <a:cs typeface="Vrinda"/>
                  </a:rPr>
                  <a:t>2</a:t>
                </a:r>
                <a:r>
                  <a:rPr lang="en-US" altLang="en-US" sz="2400" dirty="0">
                    <a:solidFill>
                      <a:srgbClr val="333333"/>
                    </a:solidFill>
                    <a:latin typeface="Helvetica Neue"/>
                  </a:rPr>
                  <a:t>π</a:t>
                </a:r>
                <a:r>
                  <a:rPr lang="en-US" altLang="en-US" sz="2400" dirty="0">
                    <a:solidFill>
                      <a:srgbClr val="333333"/>
                    </a:solidFill>
                    <a:latin typeface="Helvetica Neue"/>
                    <a:cs typeface="Vrinda"/>
                  </a:rPr>
                  <a:t>r.2r</a:t>
                </a:r>
                <a:r>
                  <a:rPr lang="bn-IN" altLang="en-US" sz="2400" dirty="0">
                    <a:solidFill>
                      <a:srgbClr val="333333"/>
                    </a:solidFill>
                    <a:latin typeface="Helvetica Neue"/>
                    <a:cs typeface="Vrinda"/>
                  </a:rPr>
                  <a:t> </a:t>
                </a:r>
                <a:r>
                  <a:rPr lang="bn-IN" altLang="en-US" sz="2400" dirty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বর্গএকক</a:t>
                </a:r>
              </a:p>
              <a:p>
                <a:pPr algn="ctr"/>
                <a:r>
                  <a:rPr lang="bn-IN" altLang="en-US" sz="2400" dirty="0">
                    <a:solidFill>
                      <a:srgbClr val="333333"/>
                    </a:solidFill>
                    <a:latin typeface="Helvetica Neue"/>
                  </a:rPr>
                  <a:t>             </a:t>
                </a:r>
                <a:r>
                  <a:rPr lang="en-US" altLang="en-US" sz="2400" dirty="0">
                    <a:solidFill>
                      <a:srgbClr val="333333"/>
                    </a:solidFill>
                    <a:latin typeface="Helvetica Neue"/>
                  </a:rPr>
                  <a:t>=4π</a:t>
                </a:r>
                <a:r>
                  <a:rPr lang="en-US" altLang="en-US" sz="2400" dirty="0">
                    <a:solidFill>
                      <a:srgbClr val="333333"/>
                    </a:solidFill>
                    <a:latin typeface="Helvetica Neue"/>
                    <a:cs typeface="Vrinda"/>
                  </a:rPr>
                  <a:t>r</a:t>
                </a:r>
                <a:r>
                  <a:rPr lang="en-US" altLang="en-US" sz="2400" baseline="30000" dirty="0">
                    <a:solidFill>
                      <a:srgbClr val="333333"/>
                    </a:solidFill>
                    <a:latin typeface="Helvetica Neue"/>
                    <a:cs typeface="Vrinda"/>
                  </a:rPr>
                  <a:t>2</a:t>
                </a:r>
                <a:r>
                  <a:rPr lang="bn-IN" altLang="en-US" sz="2400" baseline="30000" dirty="0">
                    <a:solidFill>
                      <a:srgbClr val="333333"/>
                    </a:solidFill>
                    <a:latin typeface="Helvetica Neue"/>
                    <a:cs typeface="Vrinda"/>
                  </a:rPr>
                  <a:t> </a:t>
                </a:r>
                <a:r>
                  <a:rPr lang="bn-IN" altLang="en-US" sz="2800" dirty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বর্গএকক</a:t>
                </a:r>
              </a:p>
              <a:p>
                <a:pPr algn="ctr"/>
                <a:endParaRPr lang="en-US" sz="2800" b="1" dirty="0">
                  <a:ln w="11430"/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89" y="3669574"/>
                <a:ext cx="7457491" cy="2952988"/>
              </a:xfrm>
              <a:prstGeom prst="rect">
                <a:avLst/>
              </a:prstGeom>
              <a:blipFill>
                <a:blip r:embed="rId4"/>
                <a:stretch>
                  <a:fillRect l="-899" t="-2273" r="-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>
            <a:stCxn id="28" idx="2"/>
            <a:endCxn id="28" idx="6"/>
          </p:cNvCxnSpPr>
          <p:nvPr/>
        </p:nvCxnSpPr>
        <p:spPr>
          <a:xfrm>
            <a:off x="5857613" y="1513610"/>
            <a:ext cx="172489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857612" y="3188989"/>
            <a:ext cx="172489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516490" y="1518966"/>
            <a:ext cx="1724891" cy="16365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357126" y="2352675"/>
            <a:ext cx="862445" cy="779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4075" y="1976739"/>
            <a:ext cx="292068" cy="461665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248131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5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5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500"/>
                            </p:stCondLst>
                            <p:childTnLst>
                              <p:par>
                                <p:cTn id="7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500"/>
                            </p:stCondLst>
                            <p:childTnLst>
                              <p:par>
                                <p:cTn id="7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500"/>
                            </p:stCondLst>
                            <p:childTnLst>
                              <p:par>
                                <p:cTn id="8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3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4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6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7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34" y="49476"/>
            <a:ext cx="8991599" cy="64633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একক কাজঃ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15" y="730439"/>
            <a:ext cx="8970828" cy="21236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ea typeface="Arial Unicode MS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ea typeface="Arial Unicode MS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ea typeface="Arial Unicode MS"/>
                <a:cs typeface="NikoshBAN" pitchFamily="2" charset="0"/>
              </a:rPr>
              <a:t>       </a:t>
            </a:r>
          </a:p>
          <a:p>
            <a:endParaRPr lang="bn-IN" dirty="0">
              <a:latin typeface="NikoshBAN" pitchFamily="2" charset="0"/>
              <a:ea typeface="Arial Unicode MS"/>
              <a:cs typeface="NikoshBAN" pitchFamily="2" charset="0"/>
            </a:endParaRPr>
          </a:p>
          <a:p>
            <a:endParaRPr lang="bn-IN" dirty="0">
              <a:latin typeface="NikoshBAN" pitchFamily="2" charset="0"/>
              <a:ea typeface="Arial Unicode MS"/>
              <a:cs typeface="NikoshBAN" pitchFamily="2" charset="0"/>
            </a:endParaRPr>
          </a:p>
          <a:p>
            <a:endParaRPr lang="bn-IN" dirty="0">
              <a:latin typeface="NikoshBAN" pitchFamily="2" charset="0"/>
              <a:ea typeface="Arial Unicode MS"/>
              <a:cs typeface="NikoshBAN" pitchFamily="2" charset="0"/>
            </a:endParaRPr>
          </a:p>
          <a:p>
            <a:endParaRPr lang="bn-IN" dirty="0">
              <a:latin typeface="NikoshBAN" pitchFamily="2" charset="0"/>
              <a:ea typeface="Arial Unicode MS"/>
              <a:cs typeface="NikoshBAN" pitchFamily="2" charset="0"/>
            </a:endParaRPr>
          </a:p>
          <a:p>
            <a:r>
              <a:rPr lang="bn-IN" altLang="en-US" dirty="0">
                <a:solidFill>
                  <a:srgbClr val="333333"/>
                </a:solidFill>
                <a:latin typeface="Helvetica Neue"/>
                <a:cs typeface="Vrinda"/>
              </a:rPr>
              <a:t>                                          </a:t>
            </a:r>
            <a:endParaRPr lang="bn-IN" dirty="0">
              <a:solidFill>
                <a:srgbClr val="FF0000"/>
              </a:solidFill>
              <a:latin typeface="NikoshBAN" pitchFamily="2" charset="0"/>
              <a:ea typeface="Arial Unicode MS"/>
              <a:cs typeface="NikoshBAN" pitchFamily="2" charset="0"/>
            </a:endParaRP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গোলক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টির</a:t>
            </a:r>
            <a:r>
              <a:rPr lang="bn-BD" sz="2400" dirty="0">
                <a:latin typeface="NikoshBAN" pitchFamily="2" charset="0"/>
                <a:ea typeface="Arial Unicode MS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Arial Unicode MS"/>
                <a:cs typeface="NikoshBAN" pitchFamily="2" charset="0"/>
              </a:rPr>
              <a:t>ব্যাস</a:t>
            </a:r>
            <a:r>
              <a:rPr lang="bn-BD" sz="2400" dirty="0">
                <a:latin typeface="NikoshBAN" pitchFamily="2" charset="0"/>
                <a:ea typeface="Arial Unicode MS"/>
                <a:cs typeface="NikoshBAN" pitchFamily="2" charset="0"/>
              </a:rPr>
              <a:t>  </a:t>
            </a:r>
            <a:r>
              <a:rPr lang="en-US" altLang="en-US" sz="2400" dirty="0">
                <a:solidFill>
                  <a:srgbClr val="333333"/>
                </a:solidFill>
                <a:latin typeface="Helvetica Neue"/>
                <a:cs typeface="Vrinda"/>
              </a:rPr>
              <a:t>20 </a:t>
            </a:r>
            <a:r>
              <a:rPr lang="bn-IN" altLang="en-US" sz="24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সে.মি.।গোলকটির পৃষ্ঠতলের ক্ষেত্রফল নির্ণয় কর।</a:t>
            </a:r>
            <a:endParaRPr lang="bn-IN" sz="2400" dirty="0">
              <a:solidFill>
                <a:srgbClr val="333333"/>
              </a:solidFill>
              <a:latin typeface="NikoshBAN" panose="02000000000000000000" pitchFamily="2" charset="0"/>
              <a:ea typeface="Arial Unicode MS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935096"/>
            <a:ext cx="1371600" cy="4616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434" y="3456827"/>
                <a:ext cx="8991599" cy="289220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    দেওয়া আছে,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গোলকের 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ব্যাস </a:t>
                </a:r>
                <a:r>
                  <a:rPr lang="en-US" altLang="en-US" sz="2400" dirty="0">
                    <a:solidFill>
                      <a:srgbClr val="333333"/>
                    </a:solidFill>
                    <a:latin typeface="Helvetica Neue"/>
                    <a:cs typeface="Vrinda"/>
                  </a:rPr>
                  <a:t>20 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সে.মি.</a:t>
                </a:r>
              </a:p>
              <a:p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                   </a:t>
                </a:r>
                <a:r>
                  <a:rPr lang="en-US" sz="2400" dirty="0">
                    <a:latin typeface="Yu Gothic UI Semibold" panose="020B0700000000000000" pitchFamily="34" charset="-128"/>
                    <a:ea typeface="Yu Gothic UI Semibold" panose="020B0700000000000000" pitchFamily="34" charset="-128"/>
                    <a:cs typeface="NikoshBAN" panose="02000000000000000000" pitchFamily="2" charset="0"/>
                  </a:rPr>
                  <a:t>∴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গোলকের 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ব্যাসার্ধ , </a:t>
                </a:r>
                <a:r>
                  <a:rPr lang="en-US" altLang="en-US" sz="2400" dirty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  <a:r>
                  <a:rPr lang="bn-IN" altLang="en-US" sz="2400" dirty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alt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alt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20</m:t>
                        </m:r>
                      </m:num>
                      <m:den>
                        <m:r>
                          <a:rPr lang="en-US" alt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সে.মি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altLang="en-US" sz="2400" dirty="0">
                    <a:solidFill>
                      <a:srgbClr val="333333"/>
                    </a:solidFill>
                    <a:latin typeface="Helvetica Neue"/>
                    <a:cs typeface="Vrinda"/>
                  </a:rPr>
                  <a:t> 10 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সে.মি</a:t>
                </a:r>
              </a:p>
              <a:p>
                <a:r>
                  <a:rPr lang="bn-IN" altLang="en-US" sz="2400" dirty="0">
                    <a:solidFill>
                      <a:srgbClr val="333333"/>
                    </a:solidFill>
                    <a:latin typeface="NikoshBAN" pitchFamily="2" charset="0"/>
                    <a:cs typeface="NikoshBAN" pitchFamily="2" charset="0"/>
                  </a:rPr>
                  <a:t>     আমরা জানি, গোলকের পৃষ্ঠতলের ক্ষেত্রফল</a:t>
                </a:r>
                <a:r>
                  <a:rPr lang="en-US" altLang="en-US" sz="2400" dirty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altLang="en-US" sz="2400" dirty="0">
                    <a:solidFill>
                      <a:srgbClr val="333333"/>
                    </a:solidFill>
                    <a:latin typeface="Helvetica Neue"/>
                  </a:rPr>
                  <a:t>4π</a:t>
                </a:r>
                <a:r>
                  <a:rPr lang="en-US" altLang="en-US" sz="2400" dirty="0">
                    <a:solidFill>
                      <a:srgbClr val="333333"/>
                    </a:solidFill>
                    <a:latin typeface="Helvetica Neue"/>
                    <a:cs typeface="Vrinda"/>
                  </a:rPr>
                  <a:t>r</a:t>
                </a:r>
                <a:r>
                  <a:rPr lang="en-US" altLang="en-US" sz="2400" baseline="30000" dirty="0">
                    <a:solidFill>
                      <a:srgbClr val="333333"/>
                    </a:solidFill>
                    <a:latin typeface="Helvetica Neue"/>
                    <a:cs typeface="Vrinda"/>
                  </a:rPr>
                  <a:t>2</a:t>
                </a:r>
                <a:r>
                  <a:rPr lang="bn-IN" altLang="en-US" sz="2400" baseline="30000" dirty="0">
                    <a:solidFill>
                      <a:srgbClr val="333333"/>
                    </a:solidFill>
                    <a:latin typeface="Helvetica Neue"/>
                  </a:rPr>
                  <a:t> </a:t>
                </a:r>
                <a:r>
                  <a:rPr lang="bn-IN" altLang="en-US" sz="2400" dirty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বর্গএকক</a:t>
                </a:r>
              </a:p>
              <a:p>
                <a:r>
                  <a:rPr lang="bn-IN" sz="2400" dirty="0">
                    <a:solidFill>
                      <a:srgbClr val="333333"/>
                    </a:solidFill>
                    <a:latin typeface="NikoshBAN" panose="02000000000000000000" pitchFamily="2" charset="0"/>
                    <a:ea typeface="Yu Gothic UI Semibold" panose="020B0700000000000000" pitchFamily="34" charset="-128"/>
                    <a:cs typeface="NikoshBAN" panose="02000000000000000000" pitchFamily="2" charset="0"/>
                  </a:rPr>
                  <a:t>                   </a:t>
                </a:r>
                <a:r>
                  <a:rPr lang="en-US" sz="2400" dirty="0">
                    <a:latin typeface="Yu Gothic UI Semibold" panose="020B0700000000000000" pitchFamily="34" charset="-128"/>
                    <a:ea typeface="Yu Gothic UI Semibold" panose="020B0700000000000000" pitchFamily="34" charset="-128"/>
                    <a:cs typeface="NikoshBAN" panose="02000000000000000000" pitchFamily="2" charset="0"/>
                  </a:rPr>
                  <a:t>∴</a:t>
                </a:r>
                <a:r>
                  <a:rPr lang="bn-IN" altLang="en-US" sz="2400" dirty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গোলকের পৃষ্ঠতলের ক্ষেত্রফল </a:t>
                </a:r>
                <a:r>
                  <a:rPr lang="en-US" altLang="en-US" sz="2400" dirty="0">
                    <a:solidFill>
                      <a:srgbClr val="333333"/>
                    </a:solidFill>
                    <a:latin typeface="Helvetica Neue"/>
                  </a:rPr>
                  <a:t>=4π</a:t>
                </a:r>
                <a:r>
                  <a:rPr lang="bn-IN" altLang="en-US" sz="2400" dirty="0">
                    <a:solidFill>
                      <a:srgbClr val="333333"/>
                    </a:solidFill>
                    <a:latin typeface="Helvetica Neue"/>
                  </a:rPr>
                  <a:t>(</a:t>
                </a:r>
                <a:r>
                  <a:rPr lang="en-US" altLang="en-US" sz="2400" dirty="0">
                    <a:solidFill>
                      <a:srgbClr val="333333"/>
                    </a:solidFill>
                    <a:latin typeface="Helvetica Neue"/>
                  </a:rPr>
                  <a:t>10)</a:t>
                </a:r>
                <a:r>
                  <a:rPr lang="en-US" altLang="en-US" sz="2400" baseline="30000" dirty="0">
                    <a:solidFill>
                      <a:srgbClr val="333333"/>
                    </a:solidFill>
                    <a:latin typeface="Helvetica Neue"/>
                    <a:cs typeface="Vrinda"/>
                  </a:rPr>
                  <a:t>2</a:t>
                </a:r>
                <a:r>
                  <a:rPr lang="bn-IN" altLang="en-US" sz="2400" baseline="30000" dirty="0">
                    <a:solidFill>
                      <a:srgbClr val="333333"/>
                    </a:solidFill>
                    <a:latin typeface="Helvetica Neue"/>
                  </a:rPr>
                  <a:t> </a:t>
                </a:r>
                <a:r>
                  <a:rPr lang="bn-IN" altLang="en-US" sz="2800" dirty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বর্গএকক</a:t>
                </a:r>
              </a:p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                                                          = </a:t>
                </a:r>
                <a:r>
                  <a:rPr lang="en-US" altLang="en-US" sz="2400" dirty="0">
                    <a:solidFill>
                      <a:srgbClr val="333333"/>
                    </a:solidFill>
                    <a:latin typeface="Helvetica Neue"/>
                  </a:rPr>
                  <a:t>4</a:t>
                </a:r>
                <a:r>
                  <a:rPr lang="en-US" altLang="en-US" sz="2400" dirty="0">
                    <a:solidFill>
                      <a:srgbClr val="333333"/>
                    </a:solidFill>
                    <a:latin typeface="Calibri" panose="020F0502020204030204" pitchFamily="34" charset="0"/>
                  </a:rPr>
                  <a:t>×3.1416×100 </a:t>
                </a:r>
                <a:r>
                  <a:rPr lang="bn-IN" altLang="en-US" sz="2400" dirty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altLang="en-US" sz="2400" dirty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সে.মি.</a:t>
                </a:r>
              </a:p>
              <a:p>
                <a:r>
                  <a:rPr lang="en-US" altLang="en-US" sz="2400" dirty="0">
                    <a:solidFill>
                      <a:srgbClr val="333333"/>
                    </a:solidFill>
                    <a:latin typeface="Calibri" panose="020F0502020204030204" pitchFamily="34" charset="0"/>
                  </a:rPr>
                  <a:t>                                                                 =1256.64 </a:t>
                </a:r>
                <a:r>
                  <a:rPr lang="bn-IN" altLang="en-US" sz="2400" dirty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altLang="en-US" sz="2400" dirty="0">
                    <a:solidFill>
                      <a:srgbClr val="33333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সে.মি.</a:t>
                </a:r>
                <a:r>
                  <a:rPr lang="bn-BD" sz="2400" dirty="0">
                    <a:latin typeface="Arial Unicode MS"/>
                    <a:ea typeface="Arial Unicode MS"/>
                    <a:cs typeface="Arial Unicode MS"/>
                  </a:rPr>
                  <a:t> (</a:t>
                </a:r>
                <a:r>
                  <a:rPr lang="bn-BD" sz="2400" dirty="0">
                    <a:latin typeface="NikoshBAN" pitchFamily="2" charset="0"/>
                    <a:ea typeface="Arial Unicode MS"/>
                    <a:cs typeface="NikoshBAN" pitchFamily="2" charset="0"/>
                  </a:rPr>
                  <a:t>প্রায়)</a:t>
                </a:r>
                <a:endParaRPr lang="bn-BD" sz="2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             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4" y="3456827"/>
                <a:ext cx="8991599" cy="2892202"/>
              </a:xfrm>
              <a:prstGeom prst="rect">
                <a:avLst/>
              </a:prstGeom>
              <a:blipFill>
                <a:blip r:embed="rId2"/>
                <a:stretch>
                  <a:fillRect l="-947" t="-2092" b="-3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838200"/>
            <a:ext cx="1371600" cy="1230406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>
            <a:off x="2743200" y="2068606"/>
            <a:ext cx="137160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909470" y="203360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Helvetica Neue"/>
                <a:cs typeface="Vrinda"/>
              </a:rPr>
              <a:t>20 </a:t>
            </a:r>
            <a:r>
              <a:rPr lang="bn-IN" alt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সে.মি.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5FFF-D724-42AD-A570-9958BB21630B}" type="datetime3">
              <a:rPr lang="en-US" smtClean="0"/>
              <a:t>10 August 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51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1673</TotalTime>
  <Words>618</Words>
  <Application>Microsoft Office PowerPoint</Application>
  <PresentationFormat>On-screen Show (4:3)</PresentationFormat>
  <Paragraphs>205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 Unicode MS</vt:lpstr>
      <vt:lpstr>Yu Gothic UI Semibold</vt:lpstr>
      <vt:lpstr>-apple-system</vt:lpstr>
      <vt:lpstr>Arial</vt:lpstr>
      <vt:lpstr>Calibri</vt:lpstr>
      <vt:lpstr>Calibri Light</vt:lpstr>
      <vt:lpstr>Cambria Math</vt:lpstr>
      <vt:lpstr>Helvetica Neue</vt:lpstr>
      <vt:lpstr>Math1</vt:lpstr>
      <vt:lpstr>NikoshBAN</vt:lpstr>
      <vt:lpstr>Times New Roman</vt:lpstr>
      <vt:lpstr>Vrinda</vt:lpstr>
      <vt:lpstr>Wingdings</vt:lpstr>
      <vt:lpstr>Retrospect</vt:lpstr>
      <vt:lpstr>Packager Shell Object</vt:lpstr>
      <vt:lpstr>Package</vt:lpstr>
      <vt:lpstr>স্বাগতম</vt:lpstr>
      <vt:lpstr>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MARUF</dc:creator>
  <cp:lastModifiedBy>HAMID</cp:lastModifiedBy>
  <cp:revision>154</cp:revision>
  <dcterms:created xsi:type="dcterms:W3CDTF">2006-08-16T00:00:00Z</dcterms:created>
  <dcterms:modified xsi:type="dcterms:W3CDTF">2020-08-10T07:11:35Z</dcterms:modified>
</cp:coreProperties>
</file>