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7"/>
  </p:notesMasterIdLst>
  <p:sldIdLst>
    <p:sldId id="286" r:id="rId2"/>
    <p:sldId id="275" r:id="rId3"/>
    <p:sldId id="276" r:id="rId4"/>
    <p:sldId id="277" r:id="rId5"/>
    <p:sldId id="258" r:id="rId6"/>
    <p:sldId id="279" r:id="rId7"/>
    <p:sldId id="260" r:id="rId8"/>
    <p:sldId id="261" r:id="rId9"/>
    <p:sldId id="285" r:id="rId10"/>
    <p:sldId id="262" r:id="rId11"/>
    <p:sldId id="283" r:id="rId12"/>
    <p:sldId id="282" r:id="rId13"/>
    <p:sldId id="284" r:id="rId14"/>
    <p:sldId id="264" r:id="rId15"/>
    <p:sldId id="265" r:id="rId16"/>
    <p:sldId id="281" r:id="rId17"/>
    <p:sldId id="266" r:id="rId18"/>
    <p:sldId id="267" r:id="rId19"/>
    <p:sldId id="268" r:id="rId20"/>
    <p:sldId id="269" r:id="rId21"/>
    <p:sldId id="270" r:id="rId22"/>
    <p:sldId id="271" r:id="rId23"/>
    <p:sldId id="272" r:id="rId24"/>
    <p:sldId id="274" r:id="rId25"/>
    <p:sldId id="2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97" autoAdjust="0"/>
  </p:normalViewPr>
  <p:slideViewPr>
    <p:cSldViewPr>
      <p:cViewPr varScale="1">
        <p:scale>
          <a:sx n="45" d="100"/>
          <a:sy n="45" d="100"/>
        </p:scale>
        <p:origin x="331" y="29"/>
      </p:cViewPr>
      <p:guideLst>
        <p:guide orient="horz" pos="2160"/>
        <p:guide pos="3840"/>
      </p:guideLst>
    </p:cSldViewPr>
  </p:slideViewPr>
  <p:notesTextViewPr>
    <p:cViewPr>
      <p:scale>
        <a:sx n="125" d="100"/>
        <a:sy n="125"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6FF68-04C9-491F-8DC8-97212891F047}" type="datetimeFigureOut">
              <a:rPr lang="en-US" smtClean="0"/>
              <a:pPr/>
              <a:t>10-Aug-20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C15E5-E2A2-4932-A3EE-52393AB86458}" type="slidenum">
              <a:rPr lang="en-US" smtClean="0"/>
              <a:pPr/>
              <a:t>‹#›</a:t>
            </a:fld>
            <a:endParaRPr lang="en-US"/>
          </a:p>
        </p:txBody>
      </p:sp>
    </p:spTree>
    <p:extLst>
      <p:ext uri="{BB962C8B-B14F-4D97-AF65-F5344CB8AC3E}">
        <p14:creationId xmlns:p14="http://schemas.microsoft.com/office/powerpoint/2010/main" val="32476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290577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111310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1FF5B8-2227-4BE7-AF03-F58D6731BF4F}"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2772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95DCB1-0A98-4041-B2DE-A33C109F2764}" type="datetimeFigureOut">
              <a:rPr lang="en-US" smtClean="0"/>
              <a:pPr/>
              <a:t>10-Aug-20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398316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95DCB1-0A98-4041-B2DE-A33C109F2764}" type="datetimeFigureOut">
              <a:rPr lang="en-US" smtClean="0"/>
              <a:pPr/>
              <a:t>10-Aug-20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1FF5B8-2227-4BE7-AF03-F58D6731BF4F}"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366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95DCB1-0A98-4041-B2DE-A33C109F2764}" type="datetimeFigureOut">
              <a:rPr lang="en-US" smtClean="0"/>
              <a:pPr/>
              <a:t>10-Aug-20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3043329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3478023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33950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60318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DCB1-0A98-4041-B2DE-A33C109F2764}" type="datetimeFigureOut">
              <a:rPr lang="en-US" smtClean="0"/>
              <a:pPr/>
              <a:t>10-Aug-20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99367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95DCB1-0A98-4041-B2DE-A33C109F2764}" type="datetimeFigureOut">
              <a:rPr lang="en-US" smtClean="0"/>
              <a:pPr/>
              <a:t>10-Aug-20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3464885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5DCB1-0A98-4041-B2DE-A33C109F2764}" type="datetimeFigureOut">
              <a:rPr lang="en-US" smtClean="0"/>
              <a:pPr/>
              <a:t>10-Aug-20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186813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5DCB1-0A98-4041-B2DE-A33C109F2764}" type="datetimeFigureOut">
              <a:rPr lang="en-US" smtClean="0"/>
              <a:pPr/>
              <a:t>10-Aug-20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144844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5DCB1-0A98-4041-B2DE-A33C109F2764}" type="datetimeFigureOut">
              <a:rPr lang="en-US" smtClean="0"/>
              <a:pPr/>
              <a:t>10-Aug-20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395601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DCB1-0A98-4041-B2DE-A33C109F2764}" type="datetimeFigureOut">
              <a:rPr lang="en-US" smtClean="0"/>
              <a:pPr/>
              <a:t>10-Aug-20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12355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DCB1-0A98-4041-B2DE-A33C109F2764}" type="datetimeFigureOut">
              <a:rPr lang="en-US" smtClean="0"/>
              <a:pPr/>
              <a:t>10-Aug-20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1FF5B8-2227-4BE7-AF03-F58D6731BF4F}" type="slidenum">
              <a:rPr lang="en-US" smtClean="0"/>
              <a:pPr/>
              <a:t>‹#›</a:t>
            </a:fld>
            <a:endParaRPr lang="en-US"/>
          </a:p>
        </p:txBody>
      </p:sp>
    </p:spTree>
    <p:extLst>
      <p:ext uri="{BB962C8B-B14F-4D97-AF65-F5344CB8AC3E}">
        <p14:creationId xmlns:p14="http://schemas.microsoft.com/office/powerpoint/2010/main" val="231280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995DCB1-0A98-4041-B2DE-A33C109F2764}" type="datetimeFigureOut">
              <a:rPr lang="en-US" smtClean="0"/>
              <a:pPr/>
              <a:t>10-Aug-20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61FF5B8-2227-4BE7-AF03-F58D6731BF4F}" type="slidenum">
              <a:rPr lang="en-US" smtClean="0"/>
              <a:pPr/>
              <a:t>‹#›</a:t>
            </a:fld>
            <a:endParaRPr lang="en-US"/>
          </a:p>
        </p:txBody>
      </p:sp>
    </p:spTree>
    <p:extLst>
      <p:ext uri="{BB962C8B-B14F-4D97-AF65-F5344CB8AC3E}">
        <p14:creationId xmlns:p14="http://schemas.microsoft.com/office/powerpoint/2010/main" val="389199560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7780334">
            <a:off x="3842591" y="-426627"/>
            <a:ext cx="4802236" cy="5434549"/>
          </a:xfrm>
          <a:prstGeom prst="rect">
            <a:avLst/>
          </a:prstGeom>
        </p:spPr>
      </p:pic>
      <p:sp>
        <p:nvSpPr>
          <p:cNvPr id="5" name="TextBox 4"/>
          <p:cNvSpPr txBox="1"/>
          <p:nvPr/>
        </p:nvSpPr>
        <p:spPr>
          <a:xfrm>
            <a:off x="2947252" y="4419600"/>
            <a:ext cx="6477000" cy="1676400"/>
          </a:xfrm>
          <a:prstGeom prst="rect">
            <a:avLst/>
          </a:prstGeom>
          <a:noFill/>
        </p:spPr>
        <p:txBody>
          <a:bodyPr wrap="square" rtlCol="0">
            <a:prstTxWarp prst="textWave1">
              <a:avLst/>
            </a:prstTxWarp>
            <a:spAutoFit/>
          </a:bodyPr>
          <a:lstStyle/>
          <a:p>
            <a:r>
              <a:rPr lang="en-US" sz="4000" b="1" dirty="0">
                <a:latin typeface="Book Antiqua" pitchFamily="18" charset="0"/>
              </a:rPr>
              <a:t>Welcome</a:t>
            </a:r>
          </a:p>
        </p:txBody>
      </p:sp>
    </p:spTree>
    <p:extLst>
      <p:ext uri="{BB962C8B-B14F-4D97-AF65-F5344CB8AC3E}">
        <p14:creationId xmlns:p14="http://schemas.microsoft.com/office/powerpoint/2010/main" val="1929276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par>
                                <p:cTn id="11" presetID="53" presetClass="entr" presetSubtype="16" fill="hold" grpId="0" nodeType="withEffect">
                                  <p:stCondLst>
                                    <p:cond delay="0"/>
                                  </p:stCondLst>
                                  <p:iterate type="lt">
                                    <p:tmPct val="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par>
                                <p:cTn id="16" presetID="28" presetClass="emph" presetSubtype="0" repeatCount="5000" fill="hold" grpId="1" nodeType="withEffect">
                                  <p:stCondLst>
                                    <p:cond delay="0"/>
                                  </p:stCondLst>
                                  <p:iterate type="lt">
                                    <p:tmPct val="10000"/>
                                  </p:iterate>
                                  <p:childTnLst>
                                    <p:animClr clrSpc="rgb" dir="cw">
                                      <p:cBhvr override="childStyle">
                                        <p:cTn id="17" dur="500" fill="hold"/>
                                        <p:tgtEl>
                                          <p:spTgt spid="5"/>
                                        </p:tgtEl>
                                        <p:attrNameLst>
                                          <p:attrName>style.color</p:attrName>
                                        </p:attrNameLst>
                                      </p:cBhvr>
                                      <p:to>
                                        <a:schemeClr val="accent2"/>
                                      </p:to>
                                    </p:animClr>
                                    <p:animClr clrSpc="rgb" dir="cw">
                                      <p:cBhvr>
                                        <p:cTn id="18" dur="500" fill="hold"/>
                                        <p:tgtEl>
                                          <p:spTgt spid="5"/>
                                        </p:tgtEl>
                                        <p:attrNameLst>
                                          <p:attrName>fillcolor</p:attrName>
                                        </p:attrNameLst>
                                      </p:cBhvr>
                                      <p:to>
                                        <a:schemeClr val="accent2"/>
                                      </p:to>
                                    </p:animClr>
                                    <p:set>
                                      <p:cBhvr>
                                        <p:cTn id="19" dur="500" fill="hold"/>
                                        <p:tgtEl>
                                          <p:spTgt spid="5"/>
                                        </p:tgtEl>
                                        <p:attrNameLst>
                                          <p:attrName>fill.type</p:attrName>
                                        </p:attrNameLst>
                                      </p:cBhvr>
                                      <p:to>
                                        <p:strVal val="solid"/>
                                      </p:to>
                                    </p:set>
                                    <p:anim to="1.5" calcmode="lin" valueType="num">
                                      <p:cBhvr override="childStyle">
                                        <p:cTn id="20" dur="500" fill="hold"/>
                                        <p:tgtEl>
                                          <p:spTgt spid="5"/>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334" y="756910"/>
            <a:ext cx="11125199" cy="609600"/>
          </a:xfrm>
        </p:spPr>
        <p:txBody>
          <a:bodyPr>
            <a:noAutofit/>
          </a:bodyPr>
          <a:lstStyle/>
          <a:p>
            <a:pPr algn="ctr"/>
            <a:r>
              <a:rPr lang="en-US" sz="3200" b="1" u="sng" dirty="0">
                <a:solidFill>
                  <a:schemeClr val="tx1"/>
                </a:solidFill>
                <a:effectLst>
                  <a:outerShdw blurRad="38100" dist="38100" dir="2700000" algn="tl">
                    <a:srgbClr val="000000">
                      <a:alpha val="43137"/>
                    </a:srgbClr>
                  </a:outerShdw>
                </a:effectLst>
              </a:rPr>
              <a:t>Rules for changing Active Voice into Passive Voice</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35962842"/>
              </p:ext>
            </p:extLst>
          </p:nvPr>
        </p:nvGraphicFramePr>
        <p:xfrm>
          <a:off x="3729935" y="2895600"/>
          <a:ext cx="4191000" cy="3810020"/>
        </p:xfrm>
        <a:graphic>
          <a:graphicData uri="http://schemas.openxmlformats.org/drawingml/2006/table">
            <a:tbl>
              <a:tblPr firstRow="1" bandRow="1">
                <a:tableStyleId>{46F890A9-2807-4EBB-B81D-B2AA78EC7F39}</a:tableStyleId>
              </a:tblPr>
              <a:tblGrid>
                <a:gridCol w="2114156"/>
                <a:gridCol w="2076844"/>
              </a:tblGrid>
              <a:tr h="609620">
                <a:tc>
                  <a:txBody>
                    <a:bodyPr/>
                    <a:lstStyle/>
                    <a:p>
                      <a:pPr algn="l"/>
                      <a:r>
                        <a:rPr lang="en-US" sz="2400" dirty="0" smtClean="0">
                          <a:solidFill>
                            <a:schemeClr val="tx1"/>
                          </a:solidFill>
                        </a:rPr>
                        <a:t>Subject</a:t>
                      </a:r>
                      <a:endParaRPr lang="en-US" sz="2400" dirty="0">
                        <a:solidFill>
                          <a:schemeClr val="tx1"/>
                        </a:solidFill>
                      </a:endParaRPr>
                    </a:p>
                  </a:txBody>
                  <a:tcPr/>
                </a:tc>
                <a:tc>
                  <a:txBody>
                    <a:bodyPr/>
                    <a:lstStyle/>
                    <a:p>
                      <a:r>
                        <a:rPr lang="en-US" sz="2400" dirty="0" smtClean="0"/>
                        <a:t>Object </a:t>
                      </a:r>
                      <a:endParaRPr lang="en-US" sz="2400" dirty="0"/>
                    </a:p>
                  </a:txBody>
                  <a:tcPr/>
                </a:tc>
              </a:tr>
              <a:tr h="434155">
                <a:tc>
                  <a:txBody>
                    <a:bodyPr/>
                    <a:lstStyle/>
                    <a:p>
                      <a:pPr algn="l"/>
                      <a:r>
                        <a:rPr lang="en-US" sz="2400" b="1" dirty="0" smtClean="0">
                          <a:effectLst>
                            <a:outerShdw blurRad="38100" dist="38100" dir="2700000" algn="tl">
                              <a:srgbClr val="000000">
                                <a:alpha val="43137"/>
                              </a:srgbClr>
                            </a:outerShdw>
                          </a:effectLst>
                        </a:rPr>
                        <a:t>I</a:t>
                      </a:r>
                      <a:r>
                        <a:rPr lang="en-US" sz="2400" b="1" baseline="0" dirty="0" smtClean="0">
                          <a:effectLst>
                            <a:outerShdw blurRad="38100" dist="38100" dir="2700000" algn="tl">
                              <a:srgbClr val="000000">
                                <a:alpha val="43137"/>
                              </a:srgbClr>
                            </a:outerShdw>
                          </a:effectLst>
                        </a:rPr>
                        <a:t>  </a:t>
                      </a:r>
                      <a:r>
                        <a:rPr lang="bn-BD" sz="2400" b="1" baseline="0"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Me</a:t>
                      </a:r>
                      <a:endParaRPr lang="en-US" sz="2400" b="1" dirty="0">
                        <a:effectLst>
                          <a:outerShdw blurRad="38100" dist="38100" dir="2700000" algn="tl">
                            <a:srgbClr val="000000">
                              <a:alpha val="43137"/>
                            </a:srgbClr>
                          </a:outerShdw>
                        </a:effectLst>
                      </a:endParaRPr>
                    </a:p>
                  </a:txBody>
                  <a:tcPr/>
                </a:tc>
              </a:tr>
              <a:tr h="434155">
                <a:tc>
                  <a:txBody>
                    <a:bodyPr/>
                    <a:lstStyle/>
                    <a:p>
                      <a:pPr algn="l"/>
                      <a:r>
                        <a:rPr lang="en-US" sz="2400" b="1" dirty="0" smtClean="0">
                          <a:effectLst>
                            <a:outerShdw blurRad="38100" dist="38100" dir="2700000" algn="tl">
                              <a:srgbClr val="000000">
                                <a:alpha val="43137"/>
                              </a:srgbClr>
                            </a:outerShdw>
                          </a:effectLst>
                        </a:rPr>
                        <a:t>You</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You</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r>
              <a:tr h="434155">
                <a:tc>
                  <a:txBody>
                    <a:bodyPr/>
                    <a:lstStyle/>
                    <a:p>
                      <a:pPr algn="l"/>
                      <a:r>
                        <a:rPr lang="en-US" sz="2400" b="1" dirty="0" smtClean="0">
                          <a:effectLst>
                            <a:outerShdw blurRad="38100" dist="38100" dir="2700000" algn="tl">
                              <a:srgbClr val="000000">
                                <a:alpha val="43137"/>
                              </a:srgbClr>
                            </a:outerShdw>
                          </a:effectLst>
                        </a:rPr>
                        <a:t>He</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Him</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r>
              <a:tr h="434155">
                <a:tc>
                  <a:txBody>
                    <a:bodyPr/>
                    <a:lstStyle/>
                    <a:p>
                      <a:pPr algn="l"/>
                      <a:r>
                        <a:rPr lang="en-US" sz="2400" b="1" dirty="0" smtClean="0">
                          <a:effectLst>
                            <a:outerShdw blurRad="38100" dist="38100" dir="2700000" algn="tl">
                              <a:srgbClr val="000000">
                                <a:alpha val="43137"/>
                              </a:srgbClr>
                            </a:outerShdw>
                          </a:effectLst>
                        </a:rPr>
                        <a:t>She</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His</a:t>
                      </a:r>
                      <a:r>
                        <a:rPr lang="bn-BD" sz="2400" b="1" baseline="0"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r>
              <a:tr h="434155">
                <a:tc>
                  <a:txBody>
                    <a:bodyPr/>
                    <a:lstStyle/>
                    <a:p>
                      <a:pPr algn="l"/>
                      <a:r>
                        <a:rPr lang="en-US" sz="2400" b="1" dirty="0" smtClean="0">
                          <a:effectLst>
                            <a:outerShdw blurRad="38100" dist="38100" dir="2700000" algn="tl">
                              <a:srgbClr val="000000">
                                <a:alpha val="43137"/>
                              </a:srgbClr>
                            </a:outerShdw>
                          </a:effectLst>
                        </a:rPr>
                        <a:t>We</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Us</a:t>
                      </a:r>
                      <a:endParaRPr lang="en-US" sz="2400" b="1" dirty="0">
                        <a:effectLst>
                          <a:outerShdw blurRad="38100" dist="38100" dir="2700000" algn="tl">
                            <a:srgbClr val="000000">
                              <a:alpha val="43137"/>
                            </a:srgbClr>
                          </a:outerShdw>
                        </a:effectLst>
                      </a:endParaRPr>
                    </a:p>
                  </a:txBody>
                  <a:tcPr/>
                </a:tc>
              </a:tr>
              <a:tr h="434155">
                <a:tc>
                  <a:txBody>
                    <a:bodyPr/>
                    <a:lstStyle/>
                    <a:p>
                      <a:pPr algn="l"/>
                      <a:r>
                        <a:rPr lang="en-US" sz="2400" b="1" dirty="0" smtClean="0">
                          <a:effectLst>
                            <a:outerShdw blurRad="38100" dist="38100" dir="2700000" algn="tl">
                              <a:srgbClr val="000000">
                                <a:alpha val="43137"/>
                              </a:srgbClr>
                            </a:outerShdw>
                          </a:effectLst>
                        </a:rPr>
                        <a:t>They</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Them</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r>
              <a:tr h="434155">
                <a:tc>
                  <a:txBody>
                    <a:bodyPr/>
                    <a:lstStyle/>
                    <a:p>
                      <a:pPr algn="l"/>
                      <a:r>
                        <a:rPr lang="en-US" sz="2400" b="1" dirty="0" smtClean="0">
                          <a:effectLst>
                            <a:outerShdw blurRad="38100" dist="38100" dir="2700000" algn="tl">
                              <a:srgbClr val="000000">
                                <a:alpha val="43137"/>
                              </a:srgbClr>
                            </a:outerShdw>
                          </a:effectLst>
                        </a:rPr>
                        <a:t>It</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c>
                  <a:txBody>
                    <a:bodyPr/>
                    <a:lstStyle/>
                    <a:p>
                      <a:pPr algn="l"/>
                      <a:r>
                        <a:rPr lang="en-US" sz="2400" b="1" dirty="0" smtClean="0">
                          <a:effectLst>
                            <a:outerShdw blurRad="38100" dist="38100" dir="2700000" algn="tl">
                              <a:srgbClr val="000000">
                                <a:alpha val="43137"/>
                              </a:srgbClr>
                            </a:outerShdw>
                          </a:effectLst>
                        </a:rPr>
                        <a:t>It</a:t>
                      </a:r>
                      <a:r>
                        <a:rPr lang="bn-BD" sz="2400" b="1" dirty="0" smtClean="0">
                          <a:effectLst>
                            <a:outerShdw blurRad="38100" dist="38100" dir="2700000" algn="tl">
                              <a:srgbClr val="000000">
                                <a:alpha val="43137"/>
                              </a:srgbClr>
                            </a:outerShdw>
                          </a:effectLst>
                        </a:rPr>
                        <a:t> </a:t>
                      </a:r>
                      <a:endParaRPr lang="en-US" sz="2400" b="1" dirty="0">
                        <a:effectLst>
                          <a:outerShdw blurRad="38100" dist="38100" dir="2700000" algn="tl">
                            <a:srgbClr val="000000">
                              <a:alpha val="43137"/>
                            </a:srgbClr>
                          </a:outerShdw>
                        </a:effectLst>
                      </a:endParaRPr>
                    </a:p>
                  </a:txBody>
                  <a:tcPr/>
                </a:tc>
              </a:tr>
            </a:tbl>
          </a:graphicData>
        </a:graphic>
      </p:graphicFrame>
      <p:sp>
        <p:nvSpPr>
          <p:cNvPr id="5" name="Rectangle 4"/>
          <p:cNvSpPr/>
          <p:nvPr/>
        </p:nvSpPr>
        <p:spPr>
          <a:xfrm>
            <a:off x="3429000" y="110579"/>
            <a:ext cx="4491935" cy="646331"/>
          </a:xfrm>
          <a:prstGeom prst="rect">
            <a:avLst/>
          </a:prstGeom>
          <a:solidFill>
            <a:srgbClr val="00B050"/>
          </a:solidFill>
        </p:spPr>
        <p:txBody>
          <a:bodyPr wrap="none">
            <a:spAutoFit/>
          </a:bodyPr>
          <a:lstStyle/>
          <a:p>
            <a:pPr algn="ctr"/>
            <a:r>
              <a:rPr lang="en-US" sz="3600" b="1" dirty="0">
                <a:solidFill>
                  <a:schemeClr val="bg1"/>
                </a:solidFill>
                <a:effectLst>
                  <a:outerShdw blurRad="38100" dist="38100" dir="2700000" algn="tl">
                    <a:srgbClr val="000000">
                      <a:alpha val="43137"/>
                    </a:srgbClr>
                  </a:outerShdw>
                </a:effectLst>
              </a:rPr>
              <a:t>Assertive Sentence</a:t>
            </a:r>
            <a:r>
              <a:rPr lang="en-US" sz="3600" b="1" baseline="-25000" dirty="0">
                <a:solidFill>
                  <a:schemeClr val="bg1"/>
                </a:solidFill>
                <a:effectLst>
                  <a:outerShdw blurRad="38100" dist="38100" dir="2700000" algn="tl">
                    <a:srgbClr val="000000">
                      <a:alpha val="43137"/>
                    </a:srgbClr>
                  </a:outerShdw>
                </a:effectLst>
              </a:rPr>
              <a:t> </a:t>
            </a:r>
            <a:endParaRPr lang="en-US" sz="3600" b="1"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8467" y="1474232"/>
            <a:ext cx="11918766" cy="1077218"/>
          </a:xfrm>
          <a:prstGeom prst="rect">
            <a:avLst/>
          </a:prstGeom>
          <a:solidFill>
            <a:srgbClr val="00B050"/>
          </a:solidFill>
        </p:spPr>
        <p:txBody>
          <a:bodyPr wrap="square">
            <a:spAutoFit/>
          </a:bodyPr>
          <a:lstStyle/>
          <a:p>
            <a:pPr algn="ctr"/>
            <a:r>
              <a:rPr lang="en-US" sz="3200" b="1" dirty="0">
                <a:solidFill>
                  <a:schemeClr val="bg1"/>
                </a:solidFill>
                <a:effectLst>
                  <a:outerShdw blurRad="38100" dist="38100" dir="2700000" algn="tl">
                    <a:srgbClr val="000000">
                      <a:alpha val="43137"/>
                    </a:srgbClr>
                  </a:outerShdw>
                </a:effectLst>
              </a:rPr>
              <a:t>First-The Object of the verb in the Active Voice becomes the Subject of the verb in the Passive Voice. Such 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057400"/>
            <a:ext cx="10744200" cy="2800767"/>
          </a:xfrm>
          <a:prstGeom prst="rect">
            <a:avLst/>
          </a:prstGeom>
          <a:solidFill>
            <a:srgbClr val="00B050"/>
          </a:solidFill>
        </p:spPr>
        <p:txBody>
          <a:bodyPr wrap="square">
            <a:spAutoFit/>
          </a:bodyPr>
          <a:lstStyle/>
          <a:p>
            <a:r>
              <a:rPr lang="en-US" sz="4400" b="1" dirty="0">
                <a:solidFill>
                  <a:schemeClr val="bg1"/>
                </a:solidFill>
                <a:effectLst>
                  <a:outerShdw blurRad="38100" dist="38100" dir="2700000" algn="tl">
                    <a:srgbClr val="000000">
                      <a:alpha val="43137"/>
                    </a:srgbClr>
                  </a:outerShdw>
                </a:effectLst>
              </a:rPr>
              <a:t>Next-Auxiliary Verb, according to the Number &amp; Person of the new Subject or  according to the Tense of the Sentence.</a:t>
            </a:r>
          </a:p>
        </p:txBody>
      </p:sp>
    </p:spTree>
    <p:extLst>
      <p:ext uri="{BB962C8B-B14F-4D97-AF65-F5344CB8AC3E}">
        <p14:creationId xmlns:p14="http://schemas.microsoft.com/office/powerpoint/2010/main" val="3430950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90720136"/>
              </p:ext>
            </p:extLst>
          </p:nvPr>
        </p:nvGraphicFramePr>
        <p:xfrm>
          <a:off x="533400" y="685800"/>
          <a:ext cx="11049000" cy="5867400"/>
        </p:xfrm>
        <a:graphic>
          <a:graphicData uri="http://schemas.openxmlformats.org/drawingml/2006/table">
            <a:tbl>
              <a:tblPr firstRow="1" bandRow="1">
                <a:tableStyleId>{5C22544A-7EE6-4342-B048-85BDC9FD1C3A}</a:tableStyleId>
              </a:tblPr>
              <a:tblGrid>
                <a:gridCol w="5524500"/>
                <a:gridCol w="5524500"/>
              </a:tblGrid>
              <a:tr h="975360">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r h="619125">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a:solidFill>
                          <a:srgbClr val="FFFF00"/>
                        </a:solidFill>
                      </a:endParaRPr>
                    </a:p>
                  </a:txBody>
                  <a:tcPr>
                    <a:pattFill prst="pct5">
                      <a:fgClr>
                        <a:srgbClr val="92D050"/>
                      </a:fgClr>
                      <a:bgClr>
                        <a:schemeClr val="bg1"/>
                      </a:bgClr>
                    </a:pattFill>
                  </a:tcPr>
                </a:tc>
              </a:tr>
              <a:tr h="619125">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r h="619125">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r h="619125">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r h="619125">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r h="619125">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r h="1177290">
                <a:tc>
                  <a:txBody>
                    <a:bodyPr/>
                    <a:lstStyle/>
                    <a:p>
                      <a:endParaRPr lang="en-US" dirty="0">
                        <a:solidFill>
                          <a:srgbClr val="FFFF00"/>
                        </a:solidFill>
                      </a:endParaRPr>
                    </a:p>
                  </a:txBody>
                  <a:tcPr>
                    <a:pattFill prst="pct5">
                      <a:fgClr>
                        <a:srgbClr val="92D050"/>
                      </a:fgClr>
                      <a:bgClr>
                        <a:schemeClr val="bg1"/>
                      </a:bgClr>
                    </a:pattFill>
                  </a:tcPr>
                </a:tc>
                <a:tc>
                  <a:txBody>
                    <a:bodyPr/>
                    <a:lstStyle/>
                    <a:p>
                      <a:endParaRPr lang="en-US" dirty="0">
                        <a:solidFill>
                          <a:srgbClr val="FFFF00"/>
                        </a:solidFill>
                      </a:endParaRPr>
                    </a:p>
                  </a:txBody>
                  <a:tcPr>
                    <a:pattFill prst="pct5">
                      <a:fgClr>
                        <a:srgbClr val="92D050"/>
                      </a:fgClr>
                      <a:bgClr>
                        <a:schemeClr val="bg1"/>
                      </a:bgClr>
                    </a:patt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44971831"/>
              </p:ext>
            </p:extLst>
          </p:nvPr>
        </p:nvGraphicFramePr>
        <p:xfrm>
          <a:off x="381000" y="1066800"/>
          <a:ext cx="11582400" cy="5663565"/>
        </p:xfrm>
        <a:graphic>
          <a:graphicData uri="http://schemas.openxmlformats.org/drawingml/2006/table">
            <a:tbl>
              <a:tblPr firstRow="1" bandRow="1">
                <a:tableStyleId>{16D9F66E-5EB9-4882-86FB-DCBF35E3C3E4}</a:tableStyleId>
              </a:tblPr>
              <a:tblGrid>
                <a:gridCol w="5486400"/>
                <a:gridCol w="6096000"/>
              </a:tblGrid>
              <a:tr h="657225">
                <a:tc>
                  <a:txBody>
                    <a:bodyPr/>
                    <a:lstStyle/>
                    <a:p>
                      <a:pPr algn="ctr"/>
                      <a:r>
                        <a:rPr lang="en-US" sz="3600" b="1" u="sng" dirty="0" smtClean="0"/>
                        <a:t>Active</a:t>
                      </a:r>
                      <a:endParaRPr lang="en-US" sz="3600" b="1" u="sng" dirty="0"/>
                    </a:p>
                  </a:txBody>
                  <a:tcPr>
                    <a:lnR w="12700" cap="flat" cmpd="sng" algn="ctr">
                      <a:solidFill>
                        <a:schemeClr val="tx1"/>
                      </a:solidFill>
                      <a:prstDash val="solid"/>
                      <a:round/>
                      <a:headEnd type="none" w="med" len="med"/>
                      <a:tailEnd type="none" w="med" len="med"/>
                    </a:lnR>
                  </a:tcPr>
                </a:tc>
                <a:tc>
                  <a:txBody>
                    <a:bodyPr/>
                    <a:lstStyle/>
                    <a:p>
                      <a:pPr algn="ctr"/>
                      <a:r>
                        <a:rPr lang="en-US" sz="3600" b="1" u="sng" dirty="0" smtClean="0"/>
                        <a:t>Passive</a:t>
                      </a:r>
                      <a:endParaRPr lang="en-US" sz="3600" b="1" u="sng" dirty="0"/>
                    </a:p>
                  </a:txBody>
                  <a:tcPr>
                    <a:lnL w="12700" cap="flat" cmpd="sng" algn="ctr">
                      <a:solidFill>
                        <a:schemeClr val="tx1"/>
                      </a:solidFill>
                      <a:prstDash val="solid"/>
                      <a:round/>
                      <a:headEnd type="none" w="med" len="med"/>
                      <a:tailEnd type="none" w="med" len="med"/>
                    </a:lnL>
                  </a:tcPr>
                </a:tc>
              </a:tr>
              <a:tr h="657225">
                <a:tc>
                  <a:txBody>
                    <a:bodyPr/>
                    <a:lstStyle/>
                    <a:p>
                      <a:r>
                        <a:rPr lang="en-US" sz="3600" b="1" dirty="0" smtClean="0"/>
                        <a:t>V-1</a:t>
                      </a:r>
                      <a:endParaRPr lang="en-US" sz="3600" b="1" dirty="0"/>
                    </a:p>
                  </a:txBody>
                  <a:tcPr/>
                </a:tc>
                <a:tc>
                  <a:txBody>
                    <a:bodyPr/>
                    <a:lstStyle/>
                    <a:p>
                      <a:r>
                        <a:rPr lang="en-US" sz="3600" b="1" dirty="0" err="1" smtClean="0"/>
                        <a:t>Am+v3</a:t>
                      </a:r>
                      <a:r>
                        <a:rPr lang="en-US" sz="3600" b="1" dirty="0" smtClean="0"/>
                        <a:t>/is</a:t>
                      </a:r>
                      <a:r>
                        <a:rPr lang="en-US" sz="3600" b="1" baseline="0" dirty="0" smtClean="0"/>
                        <a:t> </a:t>
                      </a:r>
                      <a:r>
                        <a:rPr lang="en-US" sz="3600" b="1" baseline="0" dirty="0" err="1" smtClean="0"/>
                        <a:t>v3</a:t>
                      </a:r>
                      <a:r>
                        <a:rPr lang="en-US" sz="3600" b="1" baseline="0" dirty="0" smtClean="0"/>
                        <a:t>/</a:t>
                      </a:r>
                      <a:r>
                        <a:rPr lang="en-US" sz="3600" b="1" baseline="0" dirty="0" err="1" smtClean="0"/>
                        <a:t>are+v3</a:t>
                      </a:r>
                      <a:endParaRPr lang="en-US" sz="3600" b="1" dirty="0"/>
                    </a:p>
                  </a:txBody>
                  <a:tcPr/>
                </a:tc>
              </a:tr>
              <a:tr h="657225">
                <a:tc>
                  <a:txBody>
                    <a:bodyPr/>
                    <a:lstStyle/>
                    <a:p>
                      <a:r>
                        <a:rPr lang="en-US" sz="3600" b="1" dirty="0" err="1" smtClean="0"/>
                        <a:t>V2</a:t>
                      </a:r>
                      <a:endParaRPr lang="en-US" sz="3600" b="1" dirty="0"/>
                    </a:p>
                  </a:txBody>
                  <a:tcPr/>
                </a:tc>
                <a:tc>
                  <a:txBody>
                    <a:bodyPr/>
                    <a:lstStyle/>
                    <a:p>
                      <a:r>
                        <a:rPr lang="en-US" sz="3600" b="1" dirty="0" err="1" smtClean="0"/>
                        <a:t>was+v3</a:t>
                      </a:r>
                      <a:r>
                        <a:rPr lang="en-US" sz="3600" b="1" dirty="0" smtClean="0"/>
                        <a:t>/</a:t>
                      </a:r>
                      <a:r>
                        <a:rPr lang="en-US" sz="3600" b="1" dirty="0" err="1" smtClean="0"/>
                        <a:t>were+v3</a:t>
                      </a:r>
                      <a:endParaRPr lang="en-US" sz="3600" b="1" dirty="0"/>
                    </a:p>
                  </a:txBody>
                  <a:tcPr/>
                </a:tc>
              </a:tr>
              <a:tr h="657225">
                <a:tc>
                  <a:txBody>
                    <a:bodyPr/>
                    <a:lstStyle/>
                    <a:p>
                      <a:r>
                        <a:rPr lang="en-US" sz="3600" dirty="0" smtClean="0">
                          <a:solidFill>
                            <a:srgbClr val="FF0000"/>
                          </a:solidFill>
                          <a:latin typeface="Arial" pitchFamily="34" charset="0"/>
                          <a:ea typeface="Calibri" pitchFamily="34" charset="0"/>
                          <a:cs typeface="Times New Roman" pitchFamily="18" charset="0"/>
                        </a:rPr>
                        <a:t>am/is/</a:t>
                      </a:r>
                      <a:r>
                        <a:rPr lang="en-US" sz="3600" dirty="0" err="1" smtClean="0">
                          <a:solidFill>
                            <a:srgbClr val="FF0000"/>
                          </a:solidFill>
                          <a:latin typeface="Arial" pitchFamily="34" charset="0"/>
                          <a:ea typeface="Calibri" pitchFamily="34" charset="0"/>
                          <a:cs typeface="Times New Roman" pitchFamily="18" charset="0"/>
                        </a:rPr>
                        <a:t>are+v-1+ing</a:t>
                      </a:r>
                      <a:r>
                        <a:rPr lang="en-US" sz="3600" dirty="0" smtClean="0">
                          <a:solidFill>
                            <a:srgbClr val="FF0000"/>
                          </a:solidFill>
                          <a:latin typeface="Arial" pitchFamily="34" charset="0"/>
                          <a:ea typeface="Calibri" pitchFamily="34" charset="0"/>
                          <a:cs typeface="Times New Roman" pitchFamily="18" charset="0"/>
                        </a:rPr>
                        <a:t> </a:t>
                      </a:r>
                      <a:endParaRPr lang="en-US" sz="3600" b="1" dirty="0"/>
                    </a:p>
                  </a:txBody>
                  <a:tcPr/>
                </a:tc>
                <a:tc>
                  <a:txBody>
                    <a:bodyPr/>
                    <a:lstStyle/>
                    <a:p>
                      <a:r>
                        <a:rPr lang="en-US" sz="3600" b="1" dirty="0" smtClean="0"/>
                        <a:t>Am </a:t>
                      </a:r>
                      <a:r>
                        <a:rPr lang="en-US" sz="3600" b="1" dirty="0" err="1" smtClean="0"/>
                        <a:t>being+v3</a:t>
                      </a:r>
                      <a:r>
                        <a:rPr lang="en-US" sz="3600" b="1" dirty="0" smtClean="0"/>
                        <a:t>/are</a:t>
                      </a:r>
                      <a:r>
                        <a:rPr lang="en-US" sz="3600" b="1" baseline="0" dirty="0" smtClean="0"/>
                        <a:t> </a:t>
                      </a:r>
                      <a:r>
                        <a:rPr lang="en-US" sz="3600" b="1" baseline="0" dirty="0" err="1" smtClean="0"/>
                        <a:t>being+v3</a:t>
                      </a:r>
                      <a:endParaRPr lang="en-US" sz="3600" b="1" dirty="0"/>
                    </a:p>
                  </a:txBody>
                  <a:tcPr/>
                </a:tc>
              </a:tr>
              <a:tr h="657225">
                <a:tc>
                  <a:txBody>
                    <a:bodyPr/>
                    <a:lstStyle/>
                    <a:p>
                      <a:r>
                        <a:rPr lang="en-US" sz="3600" b="1" dirty="0" smtClean="0"/>
                        <a:t>Was/</a:t>
                      </a:r>
                      <a:r>
                        <a:rPr lang="en-US" sz="3600" b="1" dirty="0" err="1" smtClean="0"/>
                        <a:t>were+v1+ing</a:t>
                      </a:r>
                      <a:endParaRPr lang="en-US" sz="3600" b="1" dirty="0"/>
                    </a:p>
                  </a:txBody>
                  <a:tcPr/>
                </a:tc>
                <a:tc>
                  <a:txBody>
                    <a:bodyPr/>
                    <a:lstStyle/>
                    <a:p>
                      <a:r>
                        <a:rPr lang="en-US" sz="3600" b="1" dirty="0" smtClean="0"/>
                        <a:t>Was/</a:t>
                      </a:r>
                      <a:r>
                        <a:rPr lang="en-US" sz="3600" b="1" dirty="0" err="1" smtClean="0"/>
                        <a:t>were+being+v3</a:t>
                      </a:r>
                      <a:endParaRPr lang="en-US" sz="3600" b="1" dirty="0"/>
                    </a:p>
                  </a:txBody>
                  <a:tcPr/>
                </a:tc>
              </a:tr>
              <a:tr h="657225">
                <a:tc>
                  <a:txBody>
                    <a:bodyPr/>
                    <a:lstStyle/>
                    <a:p>
                      <a:r>
                        <a:rPr lang="en-US" sz="3600" b="1" dirty="0" smtClean="0"/>
                        <a:t>Have/</a:t>
                      </a:r>
                      <a:r>
                        <a:rPr lang="en-US" sz="3600" b="1" dirty="0" err="1" smtClean="0"/>
                        <a:t>has+v3</a:t>
                      </a:r>
                      <a:endParaRPr lang="en-US" sz="3600" b="1" dirty="0"/>
                    </a:p>
                  </a:txBody>
                  <a:tcPr/>
                </a:tc>
                <a:tc>
                  <a:txBody>
                    <a:bodyPr/>
                    <a:lstStyle/>
                    <a:p>
                      <a:r>
                        <a:rPr lang="en-US" sz="3600" b="1" dirty="0" smtClean="0"/>
                        <a:t>Have </a:t>
                      </a:r>
                      <a:r>
                        <a:rPr lang="en-US" sz="3600" b="1" dirty="0" err="1" smtClean="0"/>
                        <a:t>been+v3</a:t>
                      </a:r>
                      <a:r>
                        <a:rPr lang="en-US" sz="3600" b="1" dirty="0" smtClean="0"/>
                        <a:t>/has been+ </a:t>
                      </a:r>
                      <a:r>
                        <a:rPr lang="en-US" sz="3600" b="1" dirty="0" err="1" smtClean="0"/>
                        <a:t>v3</a:t>
                      </a:r>
                      <a:endParaRPr lang="en-US" sz="3600" b="1" dirty="0"/>
                    </a:p>
                  </a:txBody>
                  <a:tcPr/>
                </a:tc>
              </a:tr>
              <a:tr h="657225">
                <a:tc>
                  <a:txBody>
                    <a:bodyPr/>
                    <a:lstStyle/>
                    <a:p>
                      <a:r>
                        <a:rPr lang="en-US" sz="3600" b="1" dirty="0" err="1" smtClean="0"/>
                        <a:t>Had+V3</a:t>
                      </a:r>
                      <a:endParaRPr lang="en-US" sz="3600" b="1" dirty="0"/>
                    </a:p>
                  </a:txBody>
                  <a:tcPr/>
                </a:tc>
                <a:tc>
                  <a:txBody>
                    <a:bodyPr/>
                    <a:lstStyle/>
                    <a:p>
                      <a:r>
                        <a:rPr lang="en-US" sz="3600" b="1" dirty="0" smtClean="0"/>
                        <a:t>Had </a:t>
                      </a:r>
                      <a:r>
                        <a:rPr lang="en-US" sz="3600" b="1" dirty="0" err="1" smtClean="0"/>
                        <a:t>been+V3</a:t>
                      </a:r>
                      <a:endParaRPr lang="en-US" sz="3600" b="1" dirty="0" smtClean="0"/>
                    </a:p>
                  </a:txBody>
                  <a:tcPr/>
                </a:tc>
              </a:tr>
            </a:tbl>
          </a:graphicData>
        </a:graphic>
      </p:graphicFrame>
      <p:sp>
        <p:nvSpPr>
          <p:cNvPr id="6" name="TextBox 5"/>
          <p:cNvSpPr txBox="1"/>
          <p:nvPr/>
        </p:nvSpPr>
        <p:spPr>
          <a:xfrm>
            <a:off x="2057400" y="228600"/>
            <a:ext cx="8534400" cy="769441"/>
          </a:xfrm>
          <a:prstGeom prst="rect">
            <a:avLst/>
          </a:prstGeom>
          <a:noFill/>
        </p:spPr>
        <p:txBody>
          <a:bodyPr wrap="square" rtlCol="0">
            <a:spAutoFit/>
          </a:bodyPr>
          <a:lstStyle/>
          <a:p>
            <a:r>
              <a:rPr lang="en-US" sz="4400" b="1" u="sng" dirty="0" smtClean="0">
                <a:effectLst>
                  <a:outerShdw blurRad="38100" dist="38100" dir="2700000" algn="tl">
                    <a:srgbClr val="000000">
                      <a:alpha val="43137"/>
                    </a:srgbClr>
                  </a:outerShdw>
                </a:effectLst>
              </a:rPr>
              <a:t> Verbs </a:t>
            </a:r>
            <a:r>
              <a:rPr lang="en-US" sz="4400" b="1" u="sng" dirty="0" err="1" smtClean="0">
                <a:effectLst>
                  <a:outerShdw blurRad="38100" dist="38100" dir="2700000" algn="tl">
                    <a:srgbClr val="000000">
                      <a:alpha val="43137"/>
                    </a:srgbClr>
                  </a:outerShdw>
                </a:effectLst>
              </a:rPr>
              <a:t>accoiding</a:t>
            </a:r>
            <a:r>
              <a:rPr lang="en-US" sz="4400" b="1" u="sng" dirty="0" smtClean="0">
                <a:effectLst>
                  <a:outerShdw blurRad="38100" dist="38100" dir="2700000" algn="tl">
                    <a:srgbClr val="000000">
                      <a:alpha val="43137"/>
                    </a:srgbClr>
                  </a:outerShdw>
                </a:effectLst>
              </a:rPr>
              <a:t> to Tense</a:t>
            </a:r>
            <a:endParaRPr lang="en-US" sz="44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2057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981200"/>
            <a:ext cx="9525000" cy="3785652"/>
          </a:xfrm>
          <a:prstGeom prst="rect">
            <a:avLst/>
          </a:prstGeom>
          <a:solidFill>
            <a:schemeClr val="bg2">
              <a:lumMod val="90000"/>
            </a:schemeClr>
          </a:solidFill>
        </p:spPr>
        <p:txBody>
          <a:bodyPr wrap="square">
            <a:spAutoFit/>
          </a:bodyPr>
          <a:lstStyle/>
          <a:p>
            <a:pPr marL="857250" indent="-857250">
              <a:buFont typeface="+mj-lt"/>
              <a:buAutoNum type="romanLcPeriod"/>
            </a:pPr>
            <a:r>
              <a:rPr lang="en-US" sz="4000" b="1" dirty="0" smtClean="0">
                <a:effectLst>
                  <a:outerShdw blurRad="38100" dist="38100" dir="2700000" algn="tl">
                    <a:srgbClr val="000000">
                      <a:alpha val="43137"/>
                    </a:srgbClr>
                  </a:outerShdw>
                </a:effectLst>
              </a:rPr>
              <a:t>Object  - subject</a:t>
            </a:r>
          </a:p>
          <a:p>
            <a:pPr marL="857250" indent="-857250">
              <a:buFont typeface="+mj-lt"/>
              <a:buAutoNum type="romanLcPeriod"/>
            </a:pPr>
            <a:r>
              <a:rPr lang="en-US" sz="4000" b="1" dirty="0" smtClean="0">
                <a:effectLst>
                  <a:outerShdw blurRad="38100" dist="38100" dir="2700000" algn="tl">
                    <a:srgbClr val="000000">
                      <a:alpha val="43137"/>
                    </a:srgbClr>
                  </a:outerShdw>
                </a:effectLst>
              </a:rPr>
              <a:t>Auxiliary verb according to </a:t>
            </a:r>
            <a:r>
              <a:rPr lang="en-US" sz="4000" b="1" dirty="0" err="1" smtClean="0">
                <a:effectLst>
                  <a:outerShdw blurRad="38100" dist="38100" dir="2700000" algn="tl">
                    <a:srgbClr val="000000">
                      <a:alpha val="43137"/>
                    </a:srgbClr>
                  </a:outerShdw>
                </a:effectLst>
              </a:rPr>
              <a:t>Tense,person</a:t>
            </a:r>
            <a:r>
              <a:rPr lang="en-US" sz="4000" b="1" dirty="0" smtClean="0">
                <a:effectLst>
                  <a:outerShdw blurRad="38100" dist="38100" dir="2700000" algn="tl">
                    <a:srgbClr val="000000">
                      <a:alpha val="43137"/>
                    </a:srgbClr>
                  </a:outerShdw>
                </a:effectLst>
              </a:rPr>
              <a:t> and number .</a:t>
            </a:r>
          </a:p>
          <a:p>
            <a:pPr marL="857250" indent="-857250">
              <a:buFont typeface="+mj-lt"/>
              <a:buAutoNum type="romanLcPeriod"/>
            </a:pPr>
            <a:r>
              <a:rPr lang="en-US" sz="4000" b="1" dirty="0">
                <a:effectLst>
                  <a:outerShdw blurRad="38100" dist="38100" dir="2700000" algn="tl">
                    <a:srgbClr val="000000">
                      <a:alpha val="43137"/>
                    </a:srgbClr>
                  </a:outerShdw>
                </a:effectLst>
              </a:rPr>
              <a:t> </a:t>
            </a:r>
            <a:r>
              <a:rPr lang="en-US" sz="4000" b="1" dirty="0" err="1" smtClean="0">
                <a:effectLst>
                  <a:outerShdw blurRad="38100" dist="38100" dir="2700000" algn="tl">
                    <a:srgbClr val="000000">
                      <a:alpha val="43137"/>
                    </a:srgbClr>
                  </a:outerShdw>
                </a:effectLst>
              </a:rPr>
              <a:t>V3+ext</a:t>
            </a:r>
            <a:r>
              <a:rPr lang="en-US" sz="4000" b="1" dirty="0" smtClean="0">
                <a:effectLst>
                  <a:outerShdw blurRad="38100" dist="38100" dir="2700000" algn="tl">
                    <a:srgbClr val="000000">
                      <a:alpha val="43137"/>
                    </a:srgbClr>
                  </a:outerShdw>
                </a:effectLst>
              </a:rPr>
              <a:t>.</a:t>
            </a:r>
          </a:p>
          <a:p>
            <a:pPr marL="857250" indent="-857250">
              <a:buFont typeface="+mj-lt"/>
              <a:buAutoNum type="romanLcPeriod"/>
            </a:pPr>
            <a:r>
              <a:rPr lang="en-US" sz="4000" b="1" dirty="0" smtClean="0">
                <a:effectLst>
                  <a:outerShdw blurRad="38100" dist="38100" dir="2700000" algn="tl">
                    <a:srgbClr val="000000">
                      <a:alpha val="43137"/>
                    </a:srgbClr>
                  </a:outerShdw>
                </a:effectLst>
              </a:rPr>
              <a:t>By/to/with/for/in/at/ about</a:t>
            </a:r>
          </a:p>
          <a:p>
            <a:pPr marL="857250" indent="-857250">
              <a:buFont typeface="+mj-lt"/>
              <a:buAutoNum type="romanLcPeriod"/>
            </a:pPr>
            <a:r>
              <a:rPr lang="en-US" sz="4000" b="1" dirty="0" smtClean="0">
                <a:effectLst>
                  <a:outerShdw blurRad="38100" dist="38100" dir="2700000" algn="tl">
                    <a:srgbClr val="000000">
                      <a:alpha val="43137"/>
                    </a:srgbClr>
                  </a:outerShdw>
                </a:effectLst>
              </a:rPr>
              <a:t>Subject – object </a:t>
            </a:r>
          </a:p>
        </p:txBody>
      </p:sp>
      <p:sp>
        <p:nvSpPr>
          <p:cNvPr id="5" name="Title 1"/>
          <p:cNvSpPr>
            <a:spLocks noGrp="1"/>
          </p:cNvSpPr>
          <p:nvPr>
            <p:ph type="title"/>
          </p:nvPr>
        </p:nvSpPr>
        <p:spPr>
          <a:xfrm>
            <a:off x="1058334" y="756910"/>
            <a:ext cx="11125199" cy="609600"/>
          </a:xfrm>
        </p:spPr>
        <p:txBody>
          <a:bodyPr>
            <a:noAutofit/>
          </a:bodyPr>
          <a:lstStyle/>
          <a:p>
            <a:pPr algn="ctr"/>
            <a:r>
              <a:rPr lang="en-US" sz="3200" b="1" u="sng" dirty="0">
                <a:solidFill>
                  <a:schemeClr val="tx1"/>
                </a:solidFill>
                <a:effectLst>
                  <a:outerShdw blurRad="38100" dist="38100" dir="2700000" algn="tl">
                    <a:srgbClr val="000000">
                      <a:alpha val="43137"/>
                    </a:srgbClr>
                  </a:outerShdw>
                </a:effectLst>
              </a:rPr>
              <a:t>Rules for changing Active Voice into Passive </a:t>
            </a:r>
            <a:r>
              <a:rPr lang="en-US" sz="3200" b="1" u="sng" dirty="0" smtClean="0">
                <a:solidFill>
                  <a:schemeClr val="tx1"/>
                </a:solidFill>
                <a:effectLst>
                  <a:outerShdw blurRad="38100" dist="38100" dir="2700000" algn="tl">
                    <a:srgbClr val="000000">
                      <a:alpha val="43137"/>
                    </a:srgbClr>
                  </a:outerShdw>
                </a:effectLst>
              </a:rPr>
              <a:t>Voice in short </a:t>
            </a:r>
            <a:endParaRPr lang="en-US" sz="3200" b="1"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406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5"/>
                                        </p:tgtEl>
                                        <p:attrNameLst>
                                          <p:attrName>ppt_x</p:attrName>
                                        </p:attrNameLst>
                                      </p:cBhvr>
                                      <p:tavLst>
                                        <p:tav tm="0">
                                          <p:val>
                                            <p:strVal val="ppt_x"/>
                                          </p:val>
                                        </p:tav>
                                        <p:tav tm="100000">
                                          <p:val>
                                            <p:strVal val="ppt_x"/>
                                          </p:val>
                                        </p:tav>
                                      </p:tavLst>
                                    </p:anim>
                                    <p:anim calcmode="lin" valueType="num">
                                      <p:cBhvr additive="base">
                                        <p:cTn id="12" dur="500"/>
                                        <p:tgtEl>
                                          <p:spTgt spid="5"/>
                                        </p:tgtEl>
                                        <p:attrNameLst>
                                          <p:attrName>ppt_y</p:attrName>
                                        </p:attrNameLst>
                                      </p:cBhvr>
                                      <p:tavLst>
                                        <p:tav tm="0">
                                          <p:val>
                                            <p:strVal val="ppt_y"/>
                                          </p:val>
                                        </p:tav>
                                        <p:tav tm="100000">
                                          <p:val>
                                            <p:strVal val="1+ppt_h/2"/>
                                          </p:val>
                                        </p:tav>
                                      </p:tavLst>
                                    </p:anim>
                                    <p:set>
                                      <p:cBhvr>
                                        <p:cTn id="1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0" y="393918"/>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lang="en-US" sz="2800" dirty="0">
                <a:latin typeface="Arial" pitchFamily="34" charset="0"/>
                <a:ea typeface="Calibri" pitchFamily="34" charset="0"/>
                <a:cs typeface="Times New Roman" pitchFamily="18" charset="0"/>
              </a:rPr>
              <a:t>Rule: </a:t>
            </a:r>
            <a:r>
              <a:rPr lang="en-US" sz="2800" dirty="0">
                <a:solidFill>
                  <a:srgbClr val="00B050"/>
                </a:solidFill>
                <a:latin typeface="Arial" pitchFamily="34" charset="0"/>
                <a:ea typeface="Calibri" pitchFamily="34" charset="0"/>
                <a:cs typeface="Times New Roman" pitchFamily="18" charset="0"/>
              </a:rPr>
              <a:t>If an Active Voice includes with</a:t>
            </a:r>
            <a:r>
              <a:rPr lang="en-US" sz="2800" dirty="0">
                <a:latin typeface="Arial" pitchFamily="34" charset="0"/>
                <a:ea typeface="Calibri" pitchFamily="34" charset="0"/>
                <a:cs typeface="Times New Roman" pitchFamily="18" charset="0"/>
              </a:rPr>
              <a:t> </a:t>
            </a:r>
            <a:r>
              <a:rPr lang="en-US" sz="2800" dirty="0">
                <a:solidFill>
                  <a:srgbClr val="FF0000"/>
                </a:solidFill>
                <a:latin typeface="Arial" pitchFamily="34" charset="0"/>
                <a:ea typeface="Calibri" pitchFamily="34" charset="0"/>
                <a:cs typeface="Times New Roman" pitchFamily="18" charset="0"/>
              </a:rPr>
              <a:t>may, might, can, could, should, would, must, ought to, used to</a:t>
            </a:r>
            <a:r>
              <a:rPr lang="en-US" sz="2800" dirty="0">
                <a:latin typeface="Arial" pitchFamily="34" charset="0"/>
                <a:ea typeface="Calibri" pitchFamily="34" charset="0"/>
                <a:cs typeface="Times New Roman" pitchFamily="18" charset="0"/>
              </a:rPr>
              <a:t>, </a:t>
            </a:r>
            <a:r>
              <a:rPr lang="en-US" sz="2800" dirty="0">
                <a:solidFill>
                  <a:srgbClr val="00B050"/>
                </a:solidFill>
                <a:latin typeface="Arial" pitchFamily="34" charset="0"/>
                <a:ea typeface="Calibri" pitchFamily="34" charset="0"/>
                <a:cs typeface="Times New Roman" pitchFamily="18" charset="0"/>
              </a:rPr>
              <a:t>at the time changing into Passive Voice</a:t>
            </a:r>
            <a:r>
              <a:rPr lang="en-US" sz="2800" dirty="0">
                <a:latin typeface="Arial" pitchFamily="34" charset="0"/>
                <a:ea typeface="Calibri" pitchFamily="34" charset="0"/>
                <a:cs typeface="Times New Roman" pitchFamily="18" charset="0"/>
              </a:rPr>
              <a:t> “ </a:t>
            </a:r>
            <a:r>
              <a:rPr lang="en-US" sz="2800" dirty="0">
                <a:solidFill>
                  <a:srgbClr val="7030A0"/>
                </a:solidFill>
                <a:latin typeface="Arial" pitchFamily="34" charset="0"/>
                <a:ea typeface="Calibri" pitchFamily="34" charset="0"/>
                <a:cs typeface="Times New Roman" pitchFamily="18" charset="0"/>
              </a:rPr>
              <a:t>be</a:t>
            </a:r>
            <a:r>
              <a:rPr lang="en-US" sz="2800" dirty="0">
                <a:latin typeface="Arial" pitchFamily="34" charset="0"/>
                <a:ea typeface="Calibri" pitchFamily="34" charset="0"/>
                <a:cs typeface="Times New Roman" pitchFamily="18" charset="0"/>
              </a:rPr>
              <a:t>” </a:t>
            </a:r>
            <a:r>
              <a:rPr lang="en-US" sz="2800" dirty="0">
                <a:solidFill>
                  <a:srgbClr val="00B050"/>
                </a:solidFill>
                <a:latin typeface="Arial" pitchFamily="34" charset="0"/>
                <a:ea typeface="Calibri" pitchFamily="34" charset="0"/>
                <a:cs typeface="Times New Roman" pitchFamily="18" charset="0"/>
              </a:rPr>
              <a:t>will be added after that auxiliary.</a:t>
            </a:r>
            <a:endParaRPr lang="en-US" sz="3200" dirty="0">
              <a:latin typeface="Arial" pitchFamily="34" charset="0"/>
              <a:cs typeface="Arial" pitchFamily="34" charset="0"/>
            </a:endParaRPr>
          </a:p>
        </p:txBody>
      </p:sp>
      <p:sp>
        <p:nvSpPr>
          <p:cNvPr id="1026" name="Rectangle 2"/>
          <p:cNvSpPr>
            <a:spLocks noChangeArrowheads="1"/>
          </p:cNvSpPr>
          <p:nvPr/>
        </p:nvSpPr>
        <p:spPr bwMode="auto">
          <a:xfrm>
            <a:off x="2362200" y="2209800"/>
            <a:ext cx="7315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dirty="0">
                <a:solidFill>
                  <a:srgbClr val="0070C0"/>
                </a:solidFill>
                <a:latin typeface="Arial" pitchFamily="34" charset="0"/>
                <a:ea typeface="Calibri" pitchFamily="34" charset="0"/>
                <a:cs typeface="Times New Roman" pitchFamily="18" charset="0"/>
              </a:rPr>
              <a:t>Active</a:t>
            </a:r>
            <a:r>
              <a:rPr lang="en-US" sz="2400" dirty="0">
                <a:latin typeface="Arial" pitchFamily="34" charset="0"/>
                <a:ea typeface="Calibri" pitchFamily="34" charset="0"/>
                <a:cs typeface="Times New Roman" pitchFamily="18" charset="0"/>
              </a:rPr>
              <a:t>- </a:t>
            </a:r>
            <a:r>
              <a:rPr lang="en-US" sz="2400" dirty="0">
                <a:solidFill>
                  <a:srgbClr val="7030A0"/>
                </a:solidFill>
                <a:latin typeface="Arial" pitchFamily="34" charset="0"/>
                <a:ea typeface="Calibri" pitchFamily="34" charset="0"/>
                <a:cs typeface="Times New Roman" pitchFamily="18" charset="0"/>
              </a:rPr>
              <a:t>We should love our country</a:t>
            </a:r>
            <a:r>
              <a:rPr lang="en-US" sz="2400" dirty="0">
                <a:latin typeface="Arial" pitchFamily="34" charset="0"/>
                <a:ea typeface="Calibri" pitchFamily="34" charset="0"/>
                <a:cs typeface="Times New Roman" pitchFamily="18" charset="0"/>
              </a:rPr>
              <a:t>.</a:t>
            </a:r>
            <a:endParaRPr lang="en-US" sz="1050" dirty="0">
              <a:latin typeface="Arial" pitchFamily="34" charset="0"/>
              <a:cs typeface="Arial" pitchFamily="34" charset="0"/>
            </a:endParaRPr>
          </a:p>
          <a:p>
            <a:pPr eaLnBrk="0" fontAlgn="base" hangingPunct="0">
              <a:spcBef>
                <a:spcPct val="0"/>
              </a:spcBef>
              <a:spcAft>
                <a:spcPct val="0"/>
              </a:spcAft>
            </a:pPr>
            <a:r>
              <a:rPr lang="en-US" sz="2400" dirty="0">
                <a:latin typeface="Arial" pitchFamily="34" charset="0"/>
                <a:ea typeface="Calibri" pitchFamily="34" charset="0"/>
                <a:cs typeface="Times New Roman" pitchFamily="18" charset="0"/>
              </a:rPr>
              <a:t>Passive- </a:t>
            </a:r>
            <a:r>
              <a:rPr lang="en-US" sz="2400" dirty="0">
                <a:solidFill>
                  <a:srgbClr val="002060"/>
                </a:solidFill>
                <a:latin typeface="Arial" pitchFamily="34" charset="0"/>
                <a:ea typeface="Calibri" pitchFamily="34" charset="0"/>
                <a:cs typeface="Times New Roman" pitchFamily="18" charset="0"/>
              </a:rPr>
              <a:t>Our country should be loved by us</a:t>
            </a:r>
            <a:r>
              <a:rPr lang="en-US" sz="2400" dirty="0">
                <a:latin typeface="Arial" pitchFamily="34" charset="0"/>
                <a:ea typeface="Calibri" pitchFamily="34" charset="0"/>
                <a:cs typeface="Times New Roman" pitchFamily="18" charset="0"/>
              </a:rPr>
              <a:t>.</a:t>
            </a:r>
            <a:endParaRPr lang="en-US" sz="2800" dirty="0">
              <a:latin typeface="Arial" pitchFamily="34" charset="0"/>
              <a:cs typeface="Arial" pitchFamily="34" charset="0"/>
            </a:endParaRPr>
          </a:p>
        </p:txBody>
      </p:sp>
      <p:sp>
        <p:nvSpPr>
          <p:cNvPr id="1027" name="Rectangle 3"/>
          <p:cNvSpPr>
            <a:spLocks noChangeArrowheads="1"/>
          </p:cNvSpPr>
          <p:nvPr/>
        </p:nvSpPr>
        <p:spPr bwMode="auto">
          <a:xfrm>
            <a:off x="1905000" y="3239632"/>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dirty="0">
                <a:latin typeface="Arial" pitchFamily="34" charset="0"/>
                <a:ea typeface="Calibri" pitchFamily="34" charset="0"/>
                <a:cs typeface="Times New Roman" pitchFamily="18" charset="0"/>
              </a:rPr>
              <a:t>Rule: </a:t>
            </a:r>
            <a:r>
              <a:rPr lang="en-US" sz="2800" dirty="0">
                <a:solidFill>
                  <a:srgbClr val="00B050"/>
                </a:solidFill>
                <a:latin typeface="Arial" pitchFamily="34" charset="0"/>
                <a:ea typeface="Calibri" pitchFamily="34" charset="0"/>
                <a:cs typeface="Times New Roman" pitchFamily="18" charset="0"/>
              </a:rPr>
              <a:t>If an Active Voice includes with</a:t>
            </a:r>
            <a:r>
              <a:rPr lang="en-US" sz="2800" dirty="0">
                <a:latin typeface="Arial" pitchFamily="34" charset="0"/>
                <a:ea typeface="Calibri" pitchFamily="34" charset="0"/>
                <a:cs typeface="Times New Roman" pitchFamily="18" charset="0"/>
              </a:rPr>
              <a:t> </a:t>
            </a:r>
            <a:r>
              <a:rPr lang="en-US" sz="2800" dirty="0">
                <a:solidFill>
                  <a:srgbClr val="FF0000"/>
                </a:solidFill>
                <a:latin typeface="Arial" pitchFamily="34" charset="0"/>
                <a:ea typeface="Calibri" pitchFamily="34" charset="0"/>
                <a:cs typeface="Times New Roman" pitchFamily="18" charset="0"/>
              </a:rPr>
              <a:t>am to/is to/are to, have to/has to, had to, am going to/is going to/are going to, was going to/were going to</a:t>
            </a:r>
            <a:r>
              <a:rPr lang="en-US" sz="2800" dirty="0">
                <a:latin typeface="Arial" pitchFamily="34" charset="0"/>
                <a:ea typeface="Calibri" pitchFamily="34" charset="0"/>
                <a:cs typeface="Times New Roman" pitchFamily="18" charset="0"/>
              </a:rPr>
              <a:t>, </a:t>
            </a:r>
            <a:r>
              <a:rPr lang="en-US" sz="2800" dirty="0">
                <a:solidFill>
                  <a:srgbClr val="00B050"/>
                </a:solidFill>
                <a:latin typeface="Arial" pitchFamily="34" charset="0"/>
                <a:ea typeface="Calibri" pitchFamily="34" charset="0"/>
                <a:cs typeface="Times New Roman" pitchFamily="18" charset="0"/>
              </a:rPr>
              <a:t>at the time changing into Passive Voice</a:t>
            </a:r>
            <a:r>
              <a:rPr lang="en-US" sz="2800" dirty="0">
                <a:latin typeface="Arial" pitchFamily="34" charset="0"/>
                <a:ea typeface="Calibri" pitchFamily="34" charset="0"/>
                <a:cs typeface="Times New Roman" pitchFamily="18" charset="0"/>
              </a:rPr>
              <a:t> “ </a:t>
            </a:r>
            <a:r>
              <a:rPr lang="en-US" sz="2800" dirty="0">
                <a:solidFill>
                  <a:srgbClr val="7030A0"/>
                </a:solidFill>
                <a:latin typeface="Arial" pitchFamily="34" charset="0"/>
                <a:ea typeface="Calibri" pitchFamily="34" charset="0"/>
                <a:cs typeface="Times New Roman" pitchFamily="18" charset="0"/>
              </a:rPr>
              <a:t>be</a:t>
            </a:r>
            <a:r>
              <a:rPr lang="en-US" sz="2800" dirty="0">
                <a:latin typeface="Arial" pitchFamily="34" charset="0"/>
                <a:ea typeface="Calibri" pitchFamily="34" charset="0"/>
                <a:cs typeface="Times New Roman" pitchFamily="18" charset="0"/>
              </a:rPr>
              <a:t>” </a:t>
            </a:r>
            <a:r>
              <a:rPr lang="en-US" sz="2800" dirty="0">
                <a:solidFill>
                  <a:srgbClr val="00B050"/>
                </a:solidFill>
                <a:latin typeface="Arial" pitchFamily="34" charset="0"/>
                <a:ea typeface="Calibri" pitchFamily="34" charset="0"/>
                <a:cs typeface="Times New Roman" pitchFamily="18" charset="0"/>
              </a:rPr>
              <a:t>will be </a:t>
            </a:r>
            <a:r>
              <a:rPr lang="en-US" sz="2800" dirty="0">
                <a:solidFill>
                  <a:schemeClr val="tx1">
                    <a:lumMod val="95000"/>
                    <a:lumOff val="5000"/>
                  </a:schemeClr>
                </a:solidFill>
                <a:latin typeface="Arial" pitchFamily="34" charset="0"/>
                <a:ea typeface="Calibri" pitchFamily="34" charset="0"/>
                <a:cs typeface="Times New Roman" pitchFamily="18" charset="0"/>
              </a:rPr>
              <a:t>added after that.</a:t>
            </a:r>
            <a:endParaRPr lang="en-US" sz="3200" dirty="0">
              <a:solidFill>
                <a:schemeClr val="tx1">
                  <a:lumMod val="95000"/>
                  <a:lumOff val="5000"/>
                </a:schemeClr>
              </a:solidFill>
              <a:latin typeface="Arial" pitchFamily="34" charset="0"/>
              <a:cs typeface="Arial" pitchFamily="34" charset="0"/>
            </a:endParaRPr>
          </a:p>
        </p:txBody>
      </p:sp>
      <p:sp>
        <p:nvSpPr>
          <p:cNvPr id="1028" name="Rectangle 4"/>
          <p:cNvSpPr>
            <a:spLocks noChangeArrowheads="1"/>
          </p:cNvSpPr>
          <p:nvPr/>
        </p:nvSpPr>
        <p:spPr bwMode="auto">
          <a:xfrm>
            <a:off x="2209800" y="5599094"/>
            <a:ext cx="7620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dirty="0">
                <a:solidFill>
                  <a:srgbClr val="000000"/>
                </a:solidFill>
                <a:latin typeface="Arial" pitchFamily="34" charset="0"/>
                <a:ea typeface="Calibri" pitchFamily="34" charset="0"/>
                <a:cs typeface="Times New Roman" pitchFamily="18" charset="0"/>
              </a:rPr>
              <a:t>Active</a:t>
            </a:r>
            <a:r>
              <a:rPr lang="en-US" sz="2800" dirty="0">
                <a:solidFill>
                  <a:srgbClr val="00B050"/>
                </a:solidFill>
                <a:latin typeface="Arial" pitchFamily="34" charset="0"/>
                <a:ea typeface="Calibri" pitchFamily="34" charset="0"/>
                <a:cs typeface="Times New Roman" pitchFamily="18" charset="0"/>
              </a:rPr>
              <a:t>: </a:t>
            </a:r>
            <a:r>
              <a:rPr lang="en-US" sz="2800" dirty="0">
                <a:solidFill>
                  <a:srgbClr val="002060"/>
                </a:solidFill>
                <a:latin typeface="Arial" pitchFamily="34" charset="0"/>
                <a:ea typeface="Calibri" pitchFamily="34" charset="0"/>
                <a:cs typeface="Times New Roman" pitchFamily="18" charset="0"/>
              </a:rPr>
              <a:t>I have to do it</a:t>
            </a:r>
            <a:r>
              <a:rPr lang="en-US" sz="2800" dirty="0">
                <a:solidFill>
                  <a:srgbClr val="00B050"/>
                </a:solidFill>
                <a:latin typeface="Arial" pitchFamily="34" charset="0"/>
                <a:ea typeface="Calibri" pitchFamily="34" charset="0"/>
                <a:cs typeface="Times New Roman" pitchFamily="18" charset="0"/>
              </a:rPr>
              <a:t>.</a:t>
            </a:r>
            <a:endParaRPr lang="en-US" sz="2800" dirty="0">
              <a:solidFill>
                <a:srgbClr val="00B05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800" dirty="0">
                <a:solidFill>
                  <a:srgbClr val="000000"/>
                </a:solidFill>
                <a:latin typeface="Times New Roman" pitchFamily="18" charset="0"/>
                <a:ea typeface="Calibri" pitchFamily="34" charset="0"/>
                <a:cs typeface="Times New Roman" pitchFamily="18" charset="0"/>
              </a:rPr>
              <a:t>Passive</a:t>
            </a:r>
            <a:r>
              <a:rPr lang="en-US" sz="2800" dirty="0">
                <a:solidFill>
                  <a:srgbClr val="00B050"/>
                </a:solidFill>
                <a:latin typeface="Times New Roman" pitchFamily="18" charset="0"/>
                <a:ea typeface="Calibri" pitchFamily="34" charset="0"/>
                <a:cs typeface="Times New Roman" pitchFamily="18" charset="0"/>
              </a:rPr>
              <a:t>: </a:t>
            </a:r>
            <a:r>
              <a:rPr lang="en-US" sz="2800" dirty="0">
                <a:solidFill>
                  <a:srgbClr val="FFFF00"/>
                </a:solidFill>
                <a:latin typeface="Times New Roman" pitchFamily="18" charset="0"/>
                <a:ea typeface="Calibri" pitchFamily="34" charset="0"/>
                <a:cs typeface="Times New Roman" pitchFamily="18" charset="0"/>
              </a:rPr>
              <a:t>It has to be done by me</a:t>
            </a:r>
            <a:r>
              <a:rPr lang="en-US" sz="1100" dirty="0">
                <a:solidFill>
                  <a:srgbClr val="FFFF00"/>
                </a:solidFill>
                <a:latin typeface="Arial" pitchFamily="34" charset="0"/>
                <a:cs typeface="Arial" pitchFamily="34" charset="0"/>
              </a:rPr>
              <a:t> </a:t>
            </a:r>
            <a:endParaRPr lang="en-US" sz="32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to="" calcmode="lin" valueType="num">
                                      <p:cBhvr>
                                        <p:cTn id="7" dur="1" fill="hold"/>
                                        <p:tgtEl>
                                          <p:spTgt spid="102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xEl>
                                              <p:pRg st="0" end="0"/>
                                            </p:txEl>
                                          </p:spTgt>
                                        </p:tgtEl>
                                        <p:attrNameLst>
                                          <p:attrName>style.visibility</p:attrName>
                                        </p:attrNameLst>
                                      </p:cBhvr>
                                      <p:to>
                                        <p:strVal val="visible"/>
                                      </p:to>
                                    </p:set>
                                    <p:anim calcmode="lin" valueType="num">
                                      <p:cBhvr additive="base">
                                        <p:cTn id="12" dur="500" fill="hold"/>
                                        <p:tgtEl>
                                          <p:spTgt spid="102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6">
                                            <p:txEl>
                                              <p:pRg st="1" end="1"/>
                                            </p:txEl>
                                          </p:spTgt>
                                        </p:tgtEl>
                                        <p:attrNameLst>
                                          <p:attrName>style.visibility</p:attrName>
                                        </p:attrNameLst>
                                      </p:cBhvr>
                                      <p:to>
                                        <p:strVal val="visible"/>
                                      </p:to>
                                    </p:set>
                                    <p:anim calcmode="lin" valueType="num">
                                      <p:cBhvr additive="base">
                                        <p:cTn id="18" dur="500" fill="hold"/>
                                        <p:tgtEl>
                                          <p:spTgt spid="102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1027">
                                            <p:txEl>
                                              <p:pRg st="0" end="0"/>
                                            </p:txEl>
                                          </p:spTgt>
                                        </p:tgtEl>
                                        <p:attrNameLst>
                                          <p:attrName>style.visibility</p:attrName>
                                        </p:attrNameLst>
                                      </p:cBhvr>
                                      <p:to>
                                        <p:strVal val="visible"/>
                                      </p:to>
                                    </p:set>
                                    <p:anim to="" calcmode="lin" valueType="num">
                                      <p:cBhvr>
                                        <p:cTn id="24" dur="1" fill="hold"/>
                                        <p:tgtEl>
                                          <p:spTgt spid="1027">
                                            <p:txEl>
                                              <p:pRg st="0" end="0"/>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8">
                                            <p:txEl>
                                              <p:pRg st="0" end="0"/>
                                            </p:txEl>
                                          </p:spTgt>
                                        </p:tgtEl>
                                        <p:attrNameLst>
                                          <p:attrName>style.visibility</p:attrName>
                                        </p:attrNameLst>
                                      </p:cBhvr>
                                      <p:to>
                                        <p:strVal val="visible"/>
                                      </p:to>
                                    </p:set>
                                    <p:anim calcmode="lin" valueType="num">
                                      <p:cBhvr additive="base">
                                        <p:cTn id="29" dur="500" fill="hold"/>
                                        <p:tgtEl>
                                          <p:spTgt spid="102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1028">
                                            <p:txEl>
                                              <p:pRg st="1" end="1"/>
                                            </p:txEl>
                                          </p:spTgt>
                                        </p:tgtEl>
                                        <p:attrNameLst>
                                          <p:attrName>style.visibility</p:attrName>
                                        </p:attrNameLst>
                                      </p:cBhvr>
                                      <p:to>
                                        <p:strVal val="visible"/>
                                      </p:to>
                                    </p:set>
                                    <p:anim to="" calcmode="lin" valueType="num">
                                      <p:cBhvr>
                                        <p:cTn id="35" dur="1" fill="hold"/>
                                        <p:tgtEl>
                                          <p:spTgt spid="1028">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49377"/>
            <a:ext cx="11887200" cy="2057400"/>
          </a:xfrm>
          <a:solidFill>
            <a:srgbClr val="00B050"/>
          </a:solidFill>
        </p:spPr>
        <p:txBody>
          <a:bodyPr>
            <a:noAutofit/>
          </a:bodyPr>
          <a:lstStyle/>
          <a:p>
            <a:pPr algn="l"/>
            <a:r>
              <a:rPr lang="en-US" sz="2800" b="1" dirty="0" smtClean="0">
                <a:solidFill>
                  <a:schemeClr val="bg1"/>
                </a:solidFill>
                <a:effectLst>
                  <a:outerShdw blurRad="38100" dist="38100" dir="2700000" algn="tl">
                    <a:srgbClr val="000000">
                      <a:alpha val="43137"/>
                    </a:srgbClr>
                  </a:outerShdw>
                </a:effectLst>
              </a:rPr>
              <a:t>Rule</a:t>
            </a:r>
            <a:r>
              <a:rPr lang="en-US" sz="2800" b="1" cap="none" dirty="0" smtClean="0">
                <a:solidFill>
                  <a:schemeClr val="bg1"/>
                </a:solidFill>
                <a:effectLst>
                  <a:outerShdw blurRad="38100" dist="38100" dir="2700000" algn="tl">
                    <a:srgbClr val="000000">
                      <a:alpha val="43137"/>
                    </a:srgbClr>
                  </a:outerShdw>
                </a:effectLst>
              </a:rPr>
              <a:t>: If an active voice includes with present participle, at the time changing into passive voice, there will be no change of the present participle. Object after the principal verb will be the subject of the passive voice</a:t>
            </a:r>
            <a:r>
              <a:rPr lang="en-US" b="1" cap="none" dirty="0" smtClean="0">
                <a:solidFill>
                  <a:schemeClr val="bg1"/>
                </a:solidFill>
                <a:effectLst>
                  <a:outerShdw blurRad="38100" dist="38100" dir="2700000" algn="tl">
                    <a:srgbClr val="000000">
                      <a:alpha val="43137"/>
                    </a:srgbClr>
                  </a:outerShdw>
                </a:effectLst>
              </a:rPr>
              <a:t>. </a:t>
            </a:r>
            <a:br>
              <a:rPr lang="en-US" b="1" cap="none"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4" name="Rectangle 3"/>
          <p:cNvSpPr/>
          <p:nvPr/>
        </p:nvSpPr>
        <p:spPr>
          <a:xfrm>
            <a:off x="1447800" y="3253025"/>
            <a:ext cx="7162800" cy="954107"/>
          </a:xfrm>
          <a:prstGeom prst="rect">
            <a:avLst/>
          </a:prstGeom>
        </p:spPr>
        <p:txBody>
          <a:bodyPr wrap="square">
            <a:spAutoFit/>
          </a:bodyPr>
          <a:lstStyle/>
          <a:p>
            <a:r>
              <a:rPr lang="en-US" sz="2800" dirty="0"/>
              <a:t>Active: </a:t>
            </a:r>
            <a:r>
              <a:rPr lang="en-US" sz="2800" dirty="0">
                <a:solidFill>
                  <a:srgbClr val="FF0000"/>
                </a:solidFill>
              </a:rPr>
              <a:t>I saw her reading a book</a:t>
            </a:r>
            <a:r>
              <a:rPr lang="en-US" sz="2800" dirty="0"/>
              <a:t>.</a:t>
            </a:r>
            <a:br>
              <a:rPr lang="en-US" sz="2800" dirty="0"/>
            </a:br>
            <a:endParaRPr lang="en-US" sz="2800" dirty="0"/>
          </a:p>
        </p:txBody>
      </p:sp>
      <p:sp>
        <p:nvSpPr>
          <p:cNvPr id="5" name="Rectangle 4"/>
          <p:cNvSpPr/>
          <p:nvPr/>
        </p:nvSpPr>
        <p:spPr>
          <a:xfrm>
            <a:off x="1752600" y="4064082"/>
            <a:ext cx="9296400" cy="523220"/>
          </a:xfrm>
          <a:prstGeom prst="rect">
            <a:avLst/>
          </a:prstGeom>
        </p:spPr>
        <p:txBody>
          <a:bodyPr wrap="square">
            <a:spAutoFit/>
          </a:bodyPr>
          <a:lstStyle/>
          <a:p>
            <a:r>
              <a:rPr lang="en-US" sz="2800" dirty="0"/>
              <a:t>Passive: </a:t>
            </a:r>
            <a:r>
              <a:rPr lang="en-US" sz="2800" dirty="0">
                <a:solidFill>
                  <a:srgbClr val="00B0F0"/>
                </a:solidFill>
              </a:rPr>
              <a:t>She was seen reading a book by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533400"/>
            <a:ext cx="11430000" cy="4191000"/>
          </a:xfrm>
          <a:prstGeom prst="rect">
            <a:avLst/>
          </a:prstGeom>
          <a:solidFill>
            <a:schemeClr val="accent4">
              <a:lumMod val="20000"/>
              <a:lumOff val="80000"/>
            </a:schemeClr>
          </a:solidFill>
          <a:ln w="57150">
            <a:solidFill>
              <a:schemeClr val="accent6">
                <a:lumMod val="75000"/>
              </a:schemeClr>
            </a:solidFill>
          </a:ln>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solidFill>
                  <a:schemeClr val="tx1">
                    <a:lumMod val="95000"/>
                    <a:lumOff val="5000"/>
                  </a:schemeClr>
                </a:solidFill>
              </a:rPr>
              <a:t>Rule: </a:t>
            </a:r>
            <a:r>
              <a:rPr lang="en-US" sz="3200" dirty="0" smtClean="0">
                <a:solidFill>
                  <a:srgbClr val="002060"/>
                </a:solidFill>
              </a:rPr>
              <a:t>If an Active Voice has two Objects, at the time</a:t>
            </a:r>
          </a:p>
          <a:p>
            <a:r>
              <a:rPr lang="en-US" sz="3200" dirty="0" smtClean="0">
                <a:solidFill>
                  <a:srgbClr val="002060"/>
                </a:solidFill>
              </a:rPr>
              <a:t>of changing into Passive, any object can be taken to</a:t>
            </a:r>
          </a:p>
          <a:p>
            <a:r>
              <a:rPr lang="en-US" sz="3200" dirty="0" smtClean="0">
                <a:solidFill>
                  <a:srgbClr val="002060"/>
                </a:solidFill>
              </a:rPr>
              <a:t>use as a Subject. But it is better to take the </a:t>
            </a:r>
            <a:r>
              <a:rPr lang="en-US" sz="3200" dirty="0" smtClean="0">
                <a:solidFill>
                  <a:srgbClr val="C00000"/>
                </a:solidFill>
              </a:rPr>
              <a:t>Personal</a:t>
            </a:r>
          </a:p>
          <a:p>
            <a:r>
              <a:rPr lang="en-US" sz="3200" dirty="0" smtClean="0">
                <a:solidFill>
                  <a:srgbClr val="C00000"/>
                </a:solidFill>
              </a:rPr>
              <a:t>object/Pronominal object </a:t>
            </a:r>
            <a:r>
              <a:rPr lang="en-US" sz="3200" dirty="0" smtClean="0">
                <a:solidFill>
                  <a:srgbClr val="002060"/>
                </a:solidFill>
              </a:rPr>
              <a:t>to use as a Subject of the</a:t>
            </a:r>
          </a:p>
          <a:p>
            <a:r>
              <a:rPr lang="en-US" sz="3200" dirty="0" smtClean="0">
                <a:solidFill>
                  <a:srgbClr val="002060"/>
                </a:solidFill>
              </a:rPr>
              <a:t>Passive Voice. The other/unused object is called </a:t>
            </a:r>
            <a:r>
              <a:rPr lang="en-US" sz="3200" dirty="0" smtClean="0">
                <a:solidFill>
                  <a:srgbClr val="C00000"/>
                </a:solidFill>
              </a:rPr>
              <a:t>Retained</a:t>
            </a:r>
          </a:p>
          <a:p>
            <a:r>
              <a:rPr lang="en-US" sz="3200" dirty="0" smtClean="0">
                <a:solidFill>
                  <a:srgbClr val="C00000"/>
                </a:solidFill>
              </a:rPr>
              <a:t>Object</a:t>
            </a:r>
            <a:r>
              <a:rPr lang="en-US" sz="3200" dirty="0" smtClean="0">
                <a:solidFill>
                  <a:srgbClr val="002060"/>
                </a:solidFill>
              </a:rPr>
              <a:t>. It will be replaced after the Verb</a:t>
            </a:r>
            <a:r>
              <a:rPr lang="en-US" sz="3200" dirty="0" smtClean="0"/>
              <a:t>.</a:t>
            </a:r>
          </a:p>
          <a:p>
            <a:endParaRPr lang="en-US" sz="3200" dirty="0"/>
          </a:p>
        </p:txBody>
      </p:sp>
      <p:sp>
        <p:nvSpPr>
          <p:cNvPr id="5" name="Rectangle 1"/>
          <p:cNvSpPr>
            <a:spLocks noChangeArrowheads="1"/>
          </p:cNvSpPr>
          <p:nvPr/>
        </p:nvSpPr>
        <p:spPr bwMode="auto">
          <a:xfrm>
            <a:off x="838200" y="5257800"/>
            <a:ext cx="9753600" cy="1200329"/>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lang="en-US" sz="3600" dirty="0">
                <a:solidFill>
                  <a:schemeClr val="tx1">
                    <a:lumMod val="95000"/>
                    <a:lumOff val="5000"/>
                  </a:schemeClr>
                </a:solidFill>
                <a:latin typeface="Arial" pitchFamily="34" charset="0"/>
                <a:ea typeface="Calibri" pitchFamily="34" charset="0"/>
                <a:cs typeface="Times New Roman" pitchFamily="18" charset="0"/>
              </a:rPr>
              <a:t>Active: Mr. Roy teaches us English.</a:t>
            </a:r>
            <a:endParaRPr lang="en-US" sz="1400" dirty="0">
              <a:solidFill>
                <a:schemeClr val="tx1">
                  <a:lumMod val="95000"/>
                  <a:lumOff val="5000"/>
                </a:schemeClr>
              </a:solidFill>
              <a:latin typeface="Arial" pitchFamily="34" charset="0"/>
              <a:cs typeface="Arial" pitchFamily="34" charset="0"/>
            </a:endParaRPr>
          </a:p>
          <a:p>
            <a:pPr indent="457200" eaLnBrk="0" fontAlgn="base" hangingPunct="0">
              <a:spcBef>
                <a:spcPct val="0"/>
              </a:spcBef>
              <a:spcAft>
                <a:spcPct val="0"/>
              </a:spcAft>
            </a:pPr>
            <a:r>
              <a:rPr lang="en-US" sz="3600" dirty="0">
                <a:solidFill>
                  <a:schemeClr val="tx1">
                    <a:lumMod val="95000"/>
                    <a:lumOff val="5000"/>
                  </a:schemeClr>
                </a:solidFill>
                <a:latin typeface="Arial" pitchFamily="34" charset="0"/>
                <a:ea typeface="Calibri" pitchFamily="34" charset="0"/>
                <a:cs typeface="Times New Roman" pitchFamily="18" charset="0"/>
              </a:rPr>
              <a:t>Passive: We are taught English by Mr. Roy.</a:t>
            </a:r>
            <a:endParaRPr lang="en-US" sz="4000"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75398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 to="" calcmode="lin" valueType="num">
                                      <p:cBhvr>
                                        <p:cTn id="10" dur="1" fill="hold"/>
                                        <p:tgtEl>
                                          <p:spTgt spid="4">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to="" calcmode="lin" valueType="num">
                                      <p:cBhvr>
                                        <p:cTn id="13" dur="1" fill="hold"/>
                                        <p:tgtEl>
                                          <p:spTgt spid="4">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 to="" calcmode="lin" valueType="num">
                                      <p:cBhvr>
                                        <p:cTn id="16" dur="1" fill="hold"/>
                                        <p:tgtEl>
                                          <p:spTgt spid="4">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to="" calcmode="lin" valueType="num">
                                      <p:cBhvr>
                                        <p:cTn id="19" dur="1" fill="hold"/>
                                        <p:tgtEl>
                                          <p:spTgt spid="4">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 to="" calcmode="lin" valueType="num">
                                      <p:cBhvr>
                                        <p:cTn id="22" dur="1" fill="hold"/>
                                        <p:tgtEl>
                                          <p:spTgt spid="4">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iterate type="lt">
                                    <p:tmPct val="10000"/>
                                  </p:iterate>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anim calcmode="lin" valueType="num">
                                      <p:cBhvr>
                                        <p:cTn id="2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2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iterate type="lt">
                                    <p:tmPct val="10000"/>
                                  </p:iterate>
                                  <p:childTnLst>
                                    <p:set>
                                      <p:cBhvr>
                                        <p:cTn id="33" dur="1" fill="hold">
                                          <p:stCondLst>
                                            <p:cond delay="0"/>
                                          </p:stCondLst>
                                        </p:cTn>
                                        <p:tgtEl>
                                          <p:spTgt spid="5">
                                            <p:txEl>
                                              <p:pRg st="1" end="1"/>
                                            </p:txEl>
                                          </p:spTgt>
                                        </p:tgtEl>
                                        <p:attrNameLst>
                                          <p:attrName>style.visibility</p:attrName>
                                        </p:attrNameLst>
                                      </p:cBhvr>
                                      <p:to>
                                        <p:strVal val="visible"/>
                                      </p:to>
                                    </p:set>
                                    <p:animEffect transition="in" filter="fade">
                                      <p:cBhvr>
                                        <p:cTn id="34" dur="2000"/>
                                        <p:tgtEl>
                                          <p:spTgt spid="5">
                                            <p:txEl>
                                              <p:pRg st="1" end="1"/>
                                            </p:txEl>
                                          </p:spTgt>
                                        </p:tgtEl>
                                      </p:cBhvr>
                                    </p:animEffect>
                                    <p:anim calcmode="lin" valueType="num">
                                      <p:cBhvr>
                                        <p:cTn id="35"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36"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581799"/>
            <a:ext cx="11887200" cy="2308324"/>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600" b="1" dirty="0">
                <a:effectLst>
                  <a:outerShdw blurRad="38100" dist="38100" dir="2700000" algn="tl">
                    <a:srgbClr val="000000">
                      <a:alpha val="43137"/>
                    </a:srgbClr>
                  </a:outerShdw>
                </a:effectLst>
                <a:latin typeface="Arial" pitchFamily="34" charset="0"/>
                <a:ea typeface="Calibri" pitchFamily="34" charset="0"/>
                <a:cs typeface="Times New Roman" pitchFamily="18" charset="0"/>
              </a:rPr>
              <a:t>Rule: If an Active Voice takes an Reflexive Object (myself, himself, herself, yourself, yourselves, ourselves, themselves), at the time changing into Passive, Subject and Object will not be changed.</a:t>
            </a:r>
            <a:endParaRPr lang="en-US" sz="4000" b="1" dirty="0">
              <a:effectLst>
                <a:outerShdw blurRad="38100" dist="38100" dir="2700000" algn="tl">
                  <a:srgbClr val="000000">
                    <a:alpha val="43137"/>
                  </a:srgbClr>
                </a:outerShdw>
              </a:effectLst>
              <a:latin typeface="Arial" pitchFamily="34" charset="0"/>
              <a:cs typeface="Arial" pitchFamily="34" charset="0"/>
            </a:endParaRPr>
          </a:p>
        </p:txBody>
      </p:sp>
      <p:sp>
        <p:nvSpPr>
          <p:cNvPr id="25602" name="Rectangle 2"/>
          <p:cNvSpPr>
            <a:spLocks noChangeArrowheads="1"/>
          </p:cNvSpPr>
          <p:nvPr/>
        </p:nvSpPr>
        <p:spPr bwMode="auto">
          <a:xfrm>
            <a:off x="33866" y="3974814"/>
            <a:ext cx="629073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lang="en-US" sz="3200" b="1" dirty="0">
                <a:effectLst>
                  <a:outerShdw blurRad="38100" dist="38100" dir="2700000" algn="tl">
                    <a:srgbClr val="000000">
                      <a:alpha val="43137"/>
                    </a:srgbClr>
                  </a:outerShdw>
                </a:effectLst>
                <a:latin typeface="Arial" pitchFamily="34" charset="0"/>
                <a:ea typeface="Calibri" pitchFamily="34" charset="0"/>
                <a:cs typeface="Times New Roman" pitchFamily="18" charset="0"/>
              </a:rPr>
              <a:t>Active: The girl fans herself.</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25603" name="Rectangle 3"/>
          <p:cNvSpPr>
            <a:spLocks noChangeArrowheads="1"/>
          </p:cNvSpPr>
          <p:nvPr/>
        </p:nvSpPr>
        <p:spPr bwMode="auto">
          <a:xfrm>
            <a:off x="-228600" y="5388115"/>
            <a:ext cx="8077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lang="en-US" sz="3200" b="1" dirty="0">
                <a:solidFill>
                  <a:srgbClr val="7030A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Passive: </a:t>
            </a:r>
            <a:r>
              <a:rPr lang="en-US" sz="3200" b="1" dirty="0">
                <a:solidFill>
                  <a:srgbClr val="FF000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The girl is fanned by herself.</a:t>
            </a:r>
            <a:endPar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2890123"/>
            <a:ext cx="3529709" cy="36415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 to="" calcmode="lin" valueType="num">
                                      <p:cBhvr>
                                        <p:cTn id="7" dur="1" fill="hold"/>
                                        <p:tgtEl>
                                          <p:spTgt spid="2560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602"/>
                                        </p:tgtEl>
                                        <p:attrNameLst>
                                          <p:attrName>style.visibility</p:attrName>
                                        </p:attrNameLst>
                                      </p:cBhvr>
                                      <p:to>
                                        <p:strVal val="visible"/>
                                      </p:to>
                                    </p:set>
                                    <p:anim calcmode="lin" valueType="num">
                                      <p:cBhvr additive="base">
                                        <p:cTn id="17" dur="500" fill="hold"/>
                                        <p:tgtEl>
                                          <p:spTgt spid="25602"/>
                                        </p:tgtEl>
                                        <p:attrNameLst>
                                          <p:attrName>ppt_x</p:attrName>
                                        </p:attrNameLst>
                                      </p:cBhvr>
                                      <p:tavLst>
                                        <p:tav tm="0">
                                          <p:val>
                                            <p:strVal val="#ppt_x"/>
                                          </p:val>
                                        </p:tav>
                                        <p:tav tm="100000">
                                          <p:val>
                                            <p:strVal val="#ppt_x"/>
                                          </p:val>
                                        </p:tav>
                                      </p:tavLst>
                                    </p:anim>
                                    <p:anim calcmode="lin" valueType="num">
                                      <p:cBhvr additive="base">
                                        <p:cTn id="1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5603"/>
                                        </p:tgtEl>
                                        <p:attrNameLst>
                                          <p:attrName>style.visibility</p:attrName>
                                        </p:attrNameLst>
                                      </p:cBhvr>
                                      <p:to>
                                        <p:strVal val="visible"/>
                                      </p:to>
                                    </p:set>
                                    <p:anim to="" calcmode="lin" valueType="num">
                                      <p:cBhvr>
                                        <p:cTn id="23" dur="1" fill="hold"/>
                                        <p:tgtEl>
                                          <p:spTgt spid="256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animBg="1"/>
      <p:bldP spid="25602" grpId="0"/>
      <p:bldP spid="2560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12039600" cy="3539430"/>
          </a:xfrm>
          <a:prstGeom prst="rect">
            <a:avLst/>
          </a:prstGeom>
          <a:solidFill>
            <a:schemeClr val="accent5">
              <a:lumMod val="75000"/>
            </a:schemeClr>
          </a:solidFill>
        </p:spPr>
        <p:txBody>
          <a:bodyPr wrap="square">
            <a:spAutoFit/>
          </a:bodyPr>
          <a:lstStyle/>
          <a:p>
            <a:r>
              <a:rPr lang="en-US" sz="3200" b="1" dirty="0">
                <a:solidFill>
                  <a:schemeClr val="bg1"/>
                </a:solidFill>
                <a:effectLst>
                  <a:outerShdw blurRad="38100" dist="38100" dir="2700000" algn="tl">
                    <a:srgbClr val="000000">
                      <a:alpha val="43137"/>
                    </a:srgbClr>
                  </a:outerShdw>
                </a:effectLst>
              </a:rPr>
              <a:t>Rule: In spite of having Object, Some Transitive Verb (elect, select, nominate, make, call, think, appoint) cannot express the complete meaning. To express the Complete meaning it needs another/extra Object. This kinds of Objects are called Factitive Object. At the time of changing into Passive Voice this Factitive Object </a:t>
            </a:r>
            <a:r>
              <a:rPr lang="en-US" sz="3200" b="1" dirty="0" err="1">
                <a:solidFill>
                  <a:schemeClr val="bg1"/>
                </a:solidFill>
                <a:effectLst>
                  <a:outerShdw blurRad="38100" dist="38100" dir="2700000" algn="tl">
                    <a:srgbClr val="000000">
                      <a:alpha val="43137"/>
                    </a:srgbClr>
                  </a:outerShdw>
                </a:effectLst>
              </a:rPr>
              <a:t>willnot</a:t>
            </a:r>
            <a:r>
              <a:rPr lang="en-US" sz="3200" b="1" dirty="0">
                <a:solidFill>
                  <a:schemeClr val="bg1"/>
                </a:solidFill>
                <a:effectLst>
                  <a:outerShdw blurRad="38100" dist="38100" dir="2700000" algn="tl">
                    <a:srgbClr val="000000">
                      <a:alpha val="43137"/>
                    </a:srgbClr>
                  </a:outerShdw>
                </a:effectLst>
              </a:rPr>
              <a:t> be the Subject. Then the Pronominal Object before the  Factitive is to used</a:t>
            </a:r>
          </a:p>
        </p:txBody>
      </p:sp>
      <p:sp>
        <p:nvSpPr>
          <p:cNvPr id="26625" name="Rectangle 1"/>
          <p:cNvSpPr>
            <a:spLocks noChangeArrowheads="1"/>
          </p:cNvSpPr>
          <p:nvPr/>
        </p:nvSpPr>
        <p:spPr bwMode="auto">
          <a:xfrm>
            <a:off x="457200" y="4555868"/>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600" b="1" dirty="0">
                <a:solidFill>
                  <a:srgbClr val="00B0F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Active: </a:t>
            </a:r>
            <a:r>
              <a:rPr lang="en-US" sz="3600" b="1" dirty="0">
                <a:solidFill>
                  <a:srgbClr val="FF000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We made him Captain.</a:t>
            </a:r>
            <a:endParaRPr lang="en-US" sz="40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6626" name="Rectangle 2"/>
          <p:cNvSpPr>
            <a:spLocks noChangeArrowheads="1"/>
          </p:cNvSpPr>
          <p:nvPr/>
        </p:nvSpPr>
        <p:spPr bwMode="auto">
          <a:xfrm>
            <a:off x="-228600" y="5605167"/>
            <a:ext cx="90678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lang="en-US" sz="3600" b="1" dirty="0">
                <a:solidFill>
                  <a:srgbClr val="00B0F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Passive: </a:t>
            </a:r>
            <a:r>
              <a:rPr lang="en-US" sz="3600" b="1" dirty="0">
                <a:solidFill>
                  <a:srgbClr val="00206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He was made Captain by us</a:t>
            </a:r>
            <a:r>
              <a:rPr lang="en-US" sz="3600" b="1" dirty="0">
                <a:solidFill>
                  <a:srgbClr val="00B0F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a:t>
            </a:r>
            <a:endParaRPr lang="en-US" sz="1400"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a:p>
            <a:pPr indent="457200" eaLnBrk="0" fontAlgn="base" hangingPunct="0">
              <a:spcBef>
                <a:spcPct val="0"/>
              </a:spcBef>
              <a:spcAft>
                <a:spcPct val="0"/>
              </a:spcAft>
            </a:pPr>
            <a:endParaRPr lang="en-US" sz="4000"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pic>
        <p:nvPicPr>
          <p:cNvPr id="5" name="Picture 4" descr="https://encrypted-tbn0.gstatic.com/images?q=tbn:ANd9GcQX9jWFBkfRHtsi-tQ5pDuKfR0KPLO-DGsDBT9OT0R8H5MrMXHc"/>
          <p:cNvPicPr/>
          <p:nvPr/>
        </p:nvPicPr>
        <p:blipFill>
          <a:blip r:embed="rId2"/>
          <a:srcRect/>
          <a:stretch>
            <a:fillRect/>
          </a:stretch>
        </p:blipFill>
        <p:spPr bwMode="auto">
          <a:xfrm>
            <a:off x="8610600" y="4271666"/>
            <a:ext cx="3276599" cy="266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625"/>
                                        </p:tgtEl>
                                        <p:attrNameLst>
                                          <p:attrName>style.visibility</p:attrName>
                                        </p:attrNameLst>
                                      </p:cBhvr>
                                      <p:to>
                                        <p:strVal val="visible"/>
                                      </p:to>
                                    </p:set>
                                    <p:anim calcmode="lin" valueType="num">
                                      <p:cBhvr additive="base">
                                        <p:cTn id="17" dur="500" fill="hold"/>
                                        <p:tgtEl>
                                          <p:spTgt spid="26625"/>
                                        </p:tgtEl>
                                        <p:attrNameLst>
                                          <p:attrName>ppt_x</p:attrName>
                                        </p:attrNameLst>
                                      </p:cBhvr>
                                      <p:tavLst>
                                        <p:tav tm="0">
                                          <p:val>
                                            <p:strVal val="#ppt_x"/>
                                          </p:val>
                                        </p:tav>
                                        <p:tav tm="100000">
                                          <p:val>
                                            <p:strVal val="#ppt_x"/>
                                          </p:val>
                                        </p:tav>
                                      </p:tavLst>
                                    </p:anim>
                                    <p:anim calcmode="lin" valueType="num">
                                      <p:cBhvr additive="base">
                                        <p:cTn id="18" dur="500" fill="hold"/>
                                        <p:tgtEl>
                                          <p:spTgt spid="266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6626"/>
                                        </p:tgtEl>
                                        <p:attrNameLst>
                                          <p:attrName>style.visibility</p:attrName>
                                        </p:attrNameLst>
                                      </p:cBhvr>
                                      <p:to>
                                        <p:strVal val="visible"/>
                                      </p:to>
                                    </p:set>
                                    <p:anim to="" calcmode="lin" valueType="num">
                                      <p:cBhvr>
                                        <p:cTn id="23" dur="1" fill="hold"/>
                                        <p:tgtEl>
                                          <p:spTgt spid="266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625" grpId="0"/>
      <p:bldP spid="266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11811000" cy="2800767"/>
          </a:xfrm>
          <a:prstGeom prst="rect">
            <a:avLst/>
          </a:prstGeom>
          <a:solidFill>
            <a:schemeClr val="accent6">
              <a:lumMod val="75000"/>
            </a:schemeClr>
          </a:solidFill>
        </p:spPr>
        <p:txBody>
          <a:bodyPr wrap="square">
            <a:spAutoFit/>
          </a:bodyPr>
          <a:lstStyle/>
          <a:p>
            <a:r>
              <a:rPr lang="en-US" sz="4400" b="1" dirty="0">
                <a:solidFill>
                  <a:schemeClr val="bg1"/>
                </a:solidFill>
                <a:effectLst>
                  <a:outerShdw blurRad="38100" dist="38100" dir="2700000" algn="tl">
                    <a:srgbClr val="000000">
                      <a:alpha val="43137"/>
                    </a:srgbClr>
                  </a:outerShdw>
                </a:effectLst>
              </a:rPr>
              <a:t>Rule: Taking some supporting Object, some Intransitive Verb is used as a Transitive Verb. This kinds of are called Cognate Object</a:t>
            </a:r>
          </a:p>
        </p:txBody>
      </p:sp>
      <p:sp>
        <p:nvSpPr>
          <p:cNvPr id="3" name="Rectangle 2"/>
          <p:cNvSpPr/>
          <p:nvPr/>
        </p:nvSpPr>
        <p:spPr>
          <a:xfrm>
            <a:off x="0" y="4555168"/>
            <a:ext cx="7924800" cy="646331"/>
          </a:xfrm>
          <a:prstGeom prst="rect">
            <a:avLst/>
          </a:prstGeom>
        </p:spPr>
        <p:txBody>
          <a:bodyPr wrap="square">
            <a:spAutoFit/>
          </a:bodyPr>
          <a:lstStyle/>
          <a:p>
            <a:r>
              <a:rPr lang="en-US" sz="3600" b="1" dirty="0">
                <a:solidFill>
                  <a:srgbClr val="002060"/>
                </a:solidFill>
                <a:effectLst>
                  <a:outerShdw blurRad="38100" dist="38100" dir="2700000" algn="tl">
                    <a:srgbClr val="000000">
                      <a:alpha val="43137"/>
                    </a:srgbClr>
                  </a:outerShdw>
                </a:effectLst>
              </a:rPr>
              <a:t>Active- She slept a sound sleep.</a:t>
            </a:r>
          </a:p>
        </p:txBody>
      </p:sp>
      <p:sp>
        <p:nvSpPr>
          <p:cNvPr id="2049" name="Rectangle 1"/>
          <p:cNvSpPr>
            <a:spLocks noChangeArrowheads="1"/>
          </p:cNvSpPr>
          <p:nvPr/>
        </p:nvSpPr>
        <p:spPr bwMode="auto">
          <a:xfrm>
            <a:off x="0" y="5876762"/>
            <a:ext cx="9067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200" b="1" dirty="0">
                <a:solidFill>
                  <a:srgbClr val="7030A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Passive: A sound sleep was slept by her.</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295" y="4108286"/>
            <a:ext cx="3536305" cy="27497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049"/>
                                        </p:tgtEl>
                                        <p:attrNameLst>
                                          <p:attrName>style.visibility</p:attrName>
                                        </p:attrNameLst>
                                      </p:cBhvr>
                                      <p:to>
                                        <p:strVal val="visible"/>
                                      </p:to>
                                    </p:set>
                                    <p:anim to="" calcmode="lin" valueType="num">
                                      <p:cBhvr>
                                        <p:cTn id="17" dur="1" fill="hold"/>
                                        <p:tgtEl>
                                          <p:spTgt spid="2049"/>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65760"/>
            <a:ext cx="9906000" cy="6263640"/>
          </a:xfrm>
        </p:spPr>
        <p:txBody>
          <a:bodyPr>
            <a:normAutofit/>
          </a:bodyPr>
          <a:lstStyle/>
          <a:p>
            <a:pPr algn="ctr"/>
            <a:r>
              <a:rPr lang="en-US" sz="5400" b="1" u="sng" dirty="0">
                <a:solidFill>
                  <a:srgbClr val="7030A0"/>
                </a:solidFill>
              </a:rPr>
              <a:t>Teacher’s Identity</a:t>
            </a:r>
            <a:r>
              <a:rPr lang="en-US" sz="5400" b="1" u="sng" dirty="0">
                <a:solidFill>
                  <a:srgbClr val="FF0000"/>
                </a:solidFill>
              </a:rPr>
              <a:t/>
            </a:r>
            <a:br>
              <a:rPr lang="en-US" sz="5400" b="1" u="sng" dirty="0">
                <a:solidFill>
                  <a:srgbClr val="FF0000"/>
                </a:solidFill>
              </a:rPr>
            </a:br>
            <a:r>
              <a:rPr lang="en-US" sz="5400" dirty="0">
                <a:solidFill>
                  <a:srgbClr val="FF0000"/>
                </a:solidFill>
              </a:rPr>
              <a:t/>
            </a:r>
            <a:br>
              <a:rPr lang="en-US" sz="5400" dirty="0">
                <a:solidFill>
                  <a:srgbClr val="FF0000"/>
                </a:solidFill>
              </a:rPr>
            </a:br>
            <a:r>
              <a:rPr lang="en-US" sz="6600" dirty="0" err="1" smtClean="0">
                <a:solidFill>
                  <a:srgbClr val="FF00FF"/>
                </a:solidFill>
              </a:rPr>
              <a:t>MD.BELAL</a:t>
            </a:r>
            <a:r>
              <a:rPr lang="en-US" sz="6600" dirty="0" smtClean="0">
                <a:solidFill>
                  <a:srgbClr val="FF00FF"/>
                </a:solidFill>
              </a:rPr>
              <a:t> HOSSAIN</a:t>
            </a:r>
            <a:br>
              <a:rPr lang="en-US" sz="6600" dirty="0" smtClean="0">
                <a:solidFill>
                  <a:srgbClr val="FF00FF"/>
                </a:solidFill>
              </a:rPr>
            </a:br>
            <a:r>
              <a:rPr lang="en-US" sz="3200" dirty="0" smtClean="0">
                <a:solidFill>
                  <a:srgbClr val="FF0000"/>
                </a:solidFill>
              </a:rPr>
              <a:t>(Assistant Teacher)</a:t>
            </a:r>
            <a:br>
              <a:rPr lang="en-US" sz="3200" dirty="0" smtClean="0">
                <a:solidFill>
                  <a:srgbClr val="FF0000"/>
                </a:solidFill>
              </a:rPr>
            </a:br>
            <a:r>
              <a:rPr lang="en-US" sz="3200" dirty="0" err="1" smtClean="0">
                <a:solidFill>
                  <a:srgbClr val="FF0000"/>
                </a:solidFill>
              </a:rPr>
              <a:t>Dhamti</a:t>
            </a:r>
            <a:r>
              <a:rPr lang="en-US" sz="3200" dirty="0" smtClean="0">
                <a:solidFill>
                  <a:srgbClr val="FF0000"/>
                </a:solidFill>
              </a:rPr>
              <a:t> </a:t>
            </a:r>
            <a:r>
              <a:rPr lang="en-US" sz="3200" dirty="0" err="1" smtClean="0">
                <a:solidFill>
                  <a:srgbClr val="FF0000"/>
                </a:solidFill>
              </a:rPr>
              <a:t>Habibur</a:t>
            </a:r>
            <a:r>
              <a:rPr lang="en-US" sz="3200" dirty="0" smtClean="0">
                <a:solidFill>
                  <a:srgbClr val="FF0000"/>
                </a:solidFill>
              </a:rPr>
              <a:t> Rahman HIGH SCHOOL</a:t>
            </a:r>
            <a:br>
              <a:rPr lang="en-US" sz="3200" dirty="0" smtClean="0">
                <a:solidFill>
                  <a:srgbClr val="FF0000"/>
                </a:solidFill>
              </a:rPr>
            </a:br>
            <a:r>
              <a:rPr lang="en-US" sz="3200" dirty="0" err="1" smtClean="0">
                <a:solidFill>
                  <a:srgbClr val="FF0000"/>
                </a:solidFill>
              </a:rPr>
              <a:t>Debidwar,comilla</a:t>
            </a:r>
            <a:r>
              <a:rPr lang="en-US" sz="3200" dirty="0" smtClean="0">
                <a:solidFill>
                  <a:srgbClr val="FF0000"/>
                </a:solidFill>
              </a:rPr>
              <a:t/>
            </a:r>
            <a:br>
              <a:rPr lang="en-US" sz="3200" dirty="0" smtClean="0">
                <a:solidFill>
                  <a:srgbClr val="FF0000"/>
                </a:solidFill>
              </a:rPr>
            </a:br>
            <a:r>
              <a:rPr lang="en-US" sz="3200" dirty="0" smtClean="0">
                <a:solidFill>
                  <a:srgbClr val="FF0000"/>
                </a:solidFill>
              </a:rPr>
              <a:t>MOBILE -01812205031</a:t>
            </a:r>
            <a:r>
              <a:rPr lang="en-US" sz="3200" dirty="0" smtClean="0"/>
              <a:t/>
            </a:r>
            <a:br>
              <a:rPr lang="en-US" sz="3200" dirty="0" smtClean="0"/>
            </a:br>
            <a:endParaRPr lang="en-US" sz="5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276762"/>
            <a:ext cx="11506200" cy="1323439"/>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chemeClr val="bg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Rule: A Quasi Passive Voice is Active in form but passive in form. Such as</a:t>
            </a:r>
            <a:endParaRPr lang="en-US" sz="44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28674" name="Rectangle 2"/>
          <p:cNvSpPr>
            <a:spLocks noChangeArrowheads="1"/>
          </p:cNvSpPr>
          <p:nvPr/>
        </p:nvSpPr>
        <p:spPr bwMode="auto">
          <a:xfrm>
            <a:off x="4953000" y="2768769"/>
            <a:ext cx="7010400" cy="923330"/>
          </a:xfrm>
          <a:prstGeom prst="rect">
            <a:avLst/>
          </a:prstGeom>
          <a:solidFill>
            <a:srgbClr val="00B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fontAlgn="base">
              <a:spcBef>
                <a:spcPct val="0"/>
              </a:spcBef>
              <a:spcAft>
                <a:spcPct val="0"/>
              </a:spcAft>
            </a:pPr>
            <a:r>
              <a:rPr lang="en-US" sz="5400" b="1" dirty="0">
                <a:effectLst>
                  <a:outerShdw blurRad="38100" dist="38100" dir="2700000" algn="tl">
                    <a:srgbClr val="000000">
                      <a:alpha val="43137"/>
                    </a:srgbClr>
                  </a:outerShdw>
                </a:effectLst>
                <a:latin typeface="Arial" pitchFamily="34" charset="0"/>
                <a:ea typeface="Calibri" pitchFamily="34" charset="0"/>
                <a:cs typeface="Times New Roman" pitchFamily="18" charset="0"/>
              </a:rPr>
              <a:t>Honey tastes sweet</a:t>
            </a:r>
            <a:r>
              <a:rPr lang="en-US" sz="3200" b="1" dirty="0">
                <a:effectLst>
                  <a:outerShdw blurRad="38100" dist="38100" dir="2700000" algn="tl">
                    <a:srgbClr val="000000">
                      <a:alpha val="43137"/>
                    </a:srgbClr>
                  </a:outerShdw>
                </a:effectLst>
                <a:latin typeface="Arial" pitchFamily="34" charset="0"/>
                <a:ea typeface="Calibri" pitchFamily="34" charset="0"/>
                <a:cs typeface="Times New Roman" pitchFamily="18" charset="0"/>
              </a:rPr>
              <a:t>.</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28675" name="Rectangle 3"/>
          <p:cNvSpPr>
            <a:spLocks noChangeArrowheads="1"/>
          </p:cNvSpPr>
          <p:nvPr/>
        </p:nvSpPr>
        <p:spPr bwMode="auto">
          <a:xfrm>
            <a:off x="5029200" y="4860668"/>
            <a:ext cx="6858000" cy="830997"/>
          </a:xfrm>
          <a:prstGeom prst="rect">
            <a:avLst/>
          </a:prstGeom>
          <a:solidFill>
            <a:srgbClr val="00B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800" b="1" dirty="0">
                <a:solidFill>
                  <a:srgbClr val="FFFF00"/>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The book is printing.</a:t>
            </a:r>
            <a:endParaRPr lang="en-US" sz="54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pic>
        <p:nvPicPr>
          <p:cNvPr id="5" name="Picture 4" descr="C:\Users\hp\Desktop\images.jpg"/>
          <p:cNvPicPr/>
          <p:nvPr/>
        </p:nvPicPr>
        <p:blipFill>
          <a:blip r:embed="rId2"/>
          <a:srcRect/>
          <a:stretch>
            <a:fillRect/>
          </a:stretch>
        </p:blipFill>
        <p:spPr bwMode="auto">
          <a:xfrm>
            <a:off x="1828800" y="1676400"/>
            <a:ext cx="3048000" cy="2514600"/>
          </a:xfrm>
          <a:prstGeom prst="rect">
            <a:avLst/>
          </a:prstGeom>
          <a:noFill/>
          <a:ln w="9525">
            <a:noFill/>
            <a:miter lim="800000"/>
            <a:headEnd/>
            <a:tailEnd/>
          </a:ln>
        </p:spPr>
      </p:pic>
      <p:pic>
        <p:nvPicPr>
          <p:cNvPr id="6" name="Picture 5" descr="https://encrypted-tbn0.gstatic.com/images?q=tbn:ANd9GcSpMbuf5heTyUNRb9rLd20fU2ZXH4sOksGuabjzexjLjgIdsCpkIVnAxRdj"/>
          <p:cNvPicPr/>
          <p:nvPr/>
        </p:nvPicPr>
        <p:blipFill>
          <a:blip r:embed="rId3"/>
          <a:srcRect/>
          <a:stretch>
            <a:fillRect/>
          </a:stretch>
        </p:blipFill>
        <p:spPr bwMode="auto">
          <a:xfrm>
            <a:off x="1905000" y="4532532"/>
            <a:ext cx="2971800"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 to="" calcmode="lin" valueType="num">
                                      <p:cBhvr>
                                        <p:cTn id="7" dur="1" fill="hold"/>
                                        <p:tgtEl>
                                          <p:spTgt spid="2867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8674"/>
                                        </p:tgtEl>
                                        <p:attrNameLst>
                                          <p:attrName>style.visibility</p:attrName>
                                        </p:attrNameLst>
                                      </p:cBhvr>
                                      <p:to>
                                        <p:strVal val="visible"/>
                                      </p:to>
                                    </p:set>
                                    <p:anim to="" calcmode="lin" valueType="num">
                                      <p:cBhvr>
                                        <p:cTn id="17" dur="1" fill="hold"/>
                                        <p:tgtEl>
                                          <p:spTgt spid="2867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4)">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8675"/>
                                        </p:tgtEl>
                                        <p:attrNameLst>
                                          <p:attrName>style.visibility</p:attrName>
                                        </p:attrNameLst>
                                      </p:cBhvr>
                                      <p:to>
                                        <p:strVal val="visible"/>
                                      </p:to>
                                    </p:set>
                                    <p:anim to="" calcmode="lin" valueType="num">
                                      <p:cBhvr>
                                        <p:cTn id="27" dur="1" fill="hold"/>
                                        <p:tgtEl>
                                          <p:spTgt spid="286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animBg="1"/>
      <p:bldP spid="28674" grpId="0" animBg="1"/>
      <p:bldP spid="2867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0" y="1524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200" dirty="0">
                <a:solidFill>
                  <a:srgbClr val="FF0000"/>
                </a:solidFill>
                <a:latin typeface="Arial" pitchFamily="34" charset="0"/>
                <a:ea typeface="Calibri" pitchFamily="34" charset="0"/>
                <a:cs typeface="Times New Roman" pitchFamily="18" charset="0"/>
              </a:rPr>
              <a:t>If the Quasi Passive includes a </a:t>
            </a:r>
            <a:r>
              <a:rPr lang="en-US" sz="3200" dirty="0">
                <a:solidFill>
                  <a:srgbClr val="FFC000"/>
                </a:solidFill>
                <a:latin typeface="Arial" pitchFamily="34" charset="0"/>
                <a:ea typeface="Calibri" pitchFamily="34" charset="0"/>
                <a:cs typeface="Times New Roman" pitchFamily="18" charset="0"/>
              </a:rPr>
              <a:t>complement</a:t>
            </a:r>
            <a:r>
              <a:rPr lang="en-US" sz="3200" dirty="0">
                <a:solidFill>
                  <a:srgbClr val="FF0000"/>
                </a:solidFill>
                <a:latin typeface="Arial" pitchFamily="34" charset="0"/>
                <a:ea typeface="Calibri" pitchFamily="34" charset="0"/>
                <a:cs typeface="Times New Roman" pitchFamily="18" charset="0"/>
              </a:rPr>
              <a:t> in its Active form, the rule of the Passive form will be</a:t>
            </a:r>
            <a:endParaRPr lang="en-US" sz="3600" dirty="0">
              <a:solidFill>
                <a:srgbClr val="FF0000"/>
              </a:solidFill>
              <a:latin typeface="Arial" pitchFamily="34" charset="0"/>
              <a:cs typeface="Arial" pitchFamily="34" charset="0"/>
            </a:endParaRPr>
          </a:p>
        </p:txBody>
      </p:sp>
      <p:sp>
        <p:nvSpPr>
          <p:cNvPr id="3" name="Rectangle 2"/>
          <p:cNvSpPr/>
          <p:nvPr/>
        </p:nvSpPr>
        <p:spPr>
          <a:xfrm>
            <a:off x="1905000" y="1688068"/>
            <a:ext cx="8077200" cy="523220"/>
          </a:xfrm>
          <a:prstGeom prst="rect">
            <a:avLst/>
          </a:prstGeom>
        </p:spPr>
        <p:txBody>
          <a:bodyPr wrap="square">
            <a:spAutoFit/>
          </a:bodyPr>
          <a:lstStyle/>
          <a:p>
            <a:r>
              <a:rPr lang="en-US" sz="2800" dirty="0">
                <a:solidFill>
                  <a:srgbClr val="FF0000"/>
                </a:solidFill>
              </a:rPr>
              <a:t>Subject + </a:t>
            </a:r>
            <a:r>
              <a:rPr lang="en-US" sz="2800" dirty="0" err="1">
                <a:solidFill>
                  <a:srgbClr val="FF0000"/>
                </a:solidFill>
              </a:rPr>
              <a:t>Aux.V</a:t>
            </a:r>
            <a:r>
              <a:rPr lang="en-US" sz="2800" dirty="0">
                <a:solidFill>
                  <a:srgbClr val="FF0000"/>
                </a:solidFill>
              </a:rPr>
              <a:t> + PV</a:t>
            </a:r>
            <a:r>
              <a:rPr lang="en-US" sz="2800" baseline="-25000" dirty="0">
                <a:solidFill>
                  <a:srgbClr val="FF0000"/>
                </a:solidFill>
              </a:rPr>
              <a:t>3</a:t>
            </a:r>
            <a:r>
              <a:rPr lang="en-US" sz="2800" dirty="0">
                <a:solidFill>
                  <a:srgbClr val="FF0000"/>
                </a:solidFill>
              </a:rPr>
              <a:t> + </a:t>
            </a:r>
            <a:r>
              <a:rPr lang="en-US" sz="2800" dirty="0" err="1">
                <a:solidFill>
                  <a:srgbClr val="FF0000"/>
                </a:solidFill>
              </a:rPr>
              <a:t>Complment</a:t>
            </a:r>
            <a:r>
              <a:rPr lang="en-US" sz="2800" dirty="0">
                <a:solidFill>
                  <a:srgbClr val="FF0000"/>
                </a:solidFill>
              </a:rPr>
              <a:t>/Adjective</a:t>
            </a:r>
          </a:p>
        </p:txBody>
      </p:sp>
      <p:sp>
        <p:nvSpPr>
          <p:cNvPr id="29698" name="Rectangle 2"/>
          <p:cNvSpPr>
            <a:spLocks noChangeArrowheads="1"/>
          </p:cNvSpPr>
          <p:nvPr/>
        </p:nvSpPr>
        <p:spPr bwMode="auto">
          <a:xfrm>
            <a:off x="1524000" y="2286000"/>
            <a:ext cx="8686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dirty="0">
                <a:solidFill>
                  <a:srgbClr val="7030A0"/>
                </a:solidFill>
                <a:latin typeface="Arial" pitchFamily="34" charset="0"/>
                <a:ea typeface="Calibri" pitchFamily="34" charset="0"/>
                <a:cs typeface="Times New Roman" pitchFamily="18" charset="0"/>
              </a:rPr>
              <a:t>Or</a:t>
            </a:r>
            <a:endParaRPr lang="en-US" sz="800" dirty="0">
              <a:latin typeface="Arial" pitchFamily="34" charset="0"/>
              <a:cs typeface="Arial" pitchFamily="34" charset="0"/>
            </a:endParaRPr>
          </a:p>
          <a:p>
            <a:pPr eaLnBrk="0" fontAlgn="base" hangingPunct="0">
              <a:spcBef>
                <a:spcPct val="0"/>
              </a:spcBef>
              <a:spcAft>
                <a:spcPct val="0"/>
              </a:spcAft>
            </a:pPr>
            <a:r>
              <a:rPr lang="en-US" sz="1600" dirty="0">
                <a:solidFill>
                  <a:srgbClr val="C00000"/>
                </a:solidFill>
                <a:latin typeface="Arial" pitchFamily="34" charset="0"/>
                <a:ea typeface="Calibri" pitchFamily="34" charset="0"/>
                <a:cs typeface="Times New Roman" pitchFamily="18" charset="0"/>
              </a:rPr>
              <a:t>       </a:t>
            </a:r>
            <a:r>
              <a:rPr lang="en-US" sz="2400" dirty="0">
                <a:solidFill>
                  <a:srgbClr val="C00000"/>
                </a:solidFill>
                <a:latin typeface="Arial" pitchFamily="34" charset="0"/>
                <a:ea typeface="Calibri" pitchFamily="34" charset="0"/>
                <a:cs typeface="Times New Roman" pitchFamily="18" charset="0"/>
              </a:rPr>
              <a:t>Subject + </a:t>
            </a:r>
            <a:r>
              <a:rPr lang="en-US" sz="2400" dirty="0" err="1">
                <a:solidFill>
                  <a:srgbClr val="C00000"/>
                </a:solidFill>
                <a:latin typeface="Arial" pitchFamily="34" charset="0"/>
                <a:ea typeface="Calibri" pitchFamily="34" charset="0"/>
                <a:cs typeface="Times New Roman" pitchFamily="18" charset="0"/>
              </a:rPr>
              <a:t>Aux.V</a:t>
            </a:r>
            <a:r>
              <a:rPr lang="en-US" sz="2400" dirty="0">
                <a:solidFill>
                  <a:srgbClr val="C00000"/>
                </a:solidFill>
                <a:latin typeface="Arial" pitchFamily="34" charset="0"/>
                <a:ea typeface="Calibri" pitchFamily="34" charset="0"/>
                <a:cs typeface="Times New Roman" pitchFamily="18" charset="0"/>
              </a:rPr>
              <a:t> + Adjective/Complement + when it is + PV</a:t>
            </a:r>
            <a:r>
              <a:rPr lang="en-US" sz="2400" baseline="-30000" dirty="0">
                <a:solidFill>
                  <a:srgbClr val="C00000"/>
                </a:solidFill>
                <a:latin typeface="Arial" pitchFamily="34" charset="0"/>
                <a:ea typeface="Calibri" pitchFamily="34" charset="0"/>
                <a:cs typeface="Times New Roman" pitchFamily="18" charset="0"/>
              </a:rPr>
              <a:t>3</a:t>
            </a:r>
            <a:endParaRPr lang="en-US" sz="2800" dirty="0">
              <a:solidFill>
                <a:srgbClr val="C00000"/>
              </a:solidFill>
              <a:latin typeface="Arial" pitchFamily="34" charset="0"/>
              <a:cs typeface="Arial" pitchFamily="34" charset="0"/>
            </a:endParaRPr>
          </a:p>
        </p:txBody>
      </p:sp>
      <p:sp>
        <p:nvSpPr>
          <p:cNvPr id="5" name="Rectangle 4"/>
          <p:cNvSpPr/>
          <p:nvPr/>
        </p:nvSpPr>
        <p:spPr>
          <a:xfrm>
            <a:off x="1981200" y="3276601"/>
            <a:ext cx="5715000" cy="584775"/>
          </a:xfrm>
          <a:prstGeom prst="rect">
            <a:avLst/>
          </a:prstGeom>
        </p:spPr>
        <p:txBody>
          <a:bodyPr wrap="square">
            <a:spAutoFit/>
          </a:bodyPr>
          <a:lstStyle/>
          <a:p>
            <a:r>
              <a:rPr lang="en-US" sz="3200" dirty="0"/>
              <a:t>Active: </a:t>
            </a:r>
            <a:r>
              <a:rPr lang="en-US" sz="3200" dirty="0">
                <a:solidFill>
                  <a:srgbClr val="00B0F0"/>
                </a:solidFill>
              </a:rPr>
              <a:t>The </a:t>
            </a:r>
            <a:r>
              <a:rPr lang="en-US" sz="3200" dirty="0">
                <a:solidFill>
                  <a:srgbClr val="FF0000"/>
                </a:solidFill>
              </a:rPr>
              <a:t>rose</a:t>
            </a:r>
            <a:r>
              <a:rPr lang="en-US" sz="3200" dirty="0">
                <a:solidFill>
                  <a:srgbClr val="FFFF00"/>
                </a:solidFill>
              </a:rPr>
              <a:t> </a:t>
            </a:r>
            <a:r>
              <a:rPr lang="en-US" sz="3200" dirty="0">
                <a:solidFill>
                  <a:srgbClr val="00B0F0"/>
                </a:solidFill>
              </a:rPr>
              <a:t>smells sweet</a:t>
            </a:r>
          </a:p>
        </p:txBody>
      </p:sp>
      <p:pic>
        <p:nvPicPr>
          <p:cNvPr id="6" name="Picture 5" descr="C:\Users\hp\Desktop\images.jpg"/>
          <p:cNvPicPr/>
          <p:nvPr/>
        </p:nvPicPr>
        <p:blipFill>
          <a:blip r:embed="rId2"/>
          <a:srcRect/>
          <a:stretch>
            <a:fillRect/>
          </a:stretch>
        </p:blipFill>
        <p:spPr bwMode="auto">
          <a:xfrm>
            <a:off x="8028940" y="2971800"/>
            <a:ext cx="1877060" cy="2667000"/>
          </a:xfrm>
          <a:prstGeom prst="rect">
            <a:avLst/>
          </a:prstGeom>
          <a:noFill/>
          <a:ln w="9525">
            <a:noFill/>
            <a:miter lim="800000"/>
            <a:headEnd/>
            <a:tailEnd/>
          </a:ln>
        </p:spPr>
      </p:pic>
      <p:sp>
        <p:nvSpPr>
          <p:cNvPr id="7" name="Rectangle 6"/>
          <p:cNvSpPr/>
          <p:nvPr/>
        </p:nvSpPr>
        <p:spPr>
          <a:xfrm>
            <a:off x="2057400" y="4191001"/>
            <a:ext cx="6019800" cy="584775"/>
          </a:xfrm>
          <a:prstGeom prst="rect">
            <a:avLst/>
          </a:prstGeom>
        </p:spPr>
        <p:txBody>
          <a:bodyPr wrap="square">
            <a:spAutoFit/>
          </a:bodyPr>
          <a:lstStyle/>
          <a:p>
            <a:r>
              <a:rPr lang="en-US" sz="3200" dirty="0"/>
              <a:t>Passive: </a:t>
            </a:r>
            <a:r>
              <a:rPr lang="en-US" sz="3200" dirty="0">
                <a:solidFill>
                  <a:srgbClr val="00B0F0"/>
                </a:solidFill>
              </a:rPr>
              <a:t>The rose is smelt sweet </a:t>
            </a:r>
          </a:p>
        </p:txBody>
      </p:sp>
      <p:sp>
        <p:nvSpPr>
          <p:cNvPr id="8" name="Rectangle 7"/>
          <p:cNvSpPr/>
          <p:nvPr/>
        </p:nvSpPr>
        <p:spPr>
          <a:xfrm>
            <a:off x="1937490" y="5726669"/>
            <a:ext cx="7968511" cy="584775"/>
          </a:xfrm>
          <a:prstGeom prst="rect">
            <a:avLst/>
          </a:prstGeom>
        </p:spPr>
        <p:txBody>
          <a:bodyPr wrap="square">
            <a:spAutoFit/>
          </a:bodyPr>
          <a:lstStyle/>
          <a:p>
            <a:r>
              <a:rPr lang="en-US" sz="3200" dirty="0">
                <a:solidFill>
                  <a:srgbClr val="002060"/>
                </a:solidFill>
              </a:rPr>
              <a:t>Or—The rose is sweet when it is smelt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 to="" calcmode="lin" valueType="num">
                                      <p:cBhvr>
                                        <p:cTn id="7" dur="1" fill="hold"/>
                                        <p:tgtEl>
                                          <p:spTgt spid="2969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9698">
                                            <p:txEl>
                                              <p:pRg st="0" end="0"/>
                                            </p:txEl>
                                          </p:spTgt>
                                        </p:tgtEl>
                                        <p:attrNameLst>
                                          <p:attrName>style.visibility</p:attrName>
                                        </p:attrNameLst>
                                      </p:cBhvr>
                                      <p:to>
                                        <p:strVal val="visible"/>
                                      </p:to>
                                    </p:set>
                                    <p:anim to="" calcmode="lin" valueType="num">
                                      <p:cBhvr>
                                        <p:cTn id="17" dur="1" fill="hold"/>
                                        <p:tgtEl>
                                          <p:spTgt spid="29698">
                                            <p:txEl>
                                              <p:pRg st="0" end="0"/>
                                            </p:txEl>
                                          </p:spTgt>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29698">
                                            <p:txEl>
                                              <p:pRg st="1" end="1"/>
                                            </p:txEl>
                                          </p:spTgt>
                                        </p:tgtEl>
                                        <p:attrNameLst>
                                          <p:attrName>style.visibility</p:attrName>
                                        </p:attrNameLst>
                                      </p:cBhvr>
                                      <p:to>
                                        <p:strVal val="visible"/>
                                      </p:to>
                                    </p:set>
                                    <p:anim to="" calcmode="lin" valueType="num">
                                      <p:cBhvr>
                                        <p:cTn id="20" dur="1" fill="hold"/>
                                        <p:tgtEl>
                                          <p:spTgt spid="29698">
                                            <p:txEl>
                                              <p:pRg st="1" end="1"/>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edge">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to="" calcmode="lin" valueType="num">
                                      <p:cBhvr>
                                        <p:cTn id="30" dur="1" fill="hold"/>
                                        <p:tgtEl>
                                          <p:spTgt spid="5"/>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to="" calcmode="lin" valueType="num">
                                      <p:cBhvr>
                                        <p:cTn id="35" dur="1" fill="hold"/>
                                        <p:tgtEl>
                                          <p:spTgt spid="7"/>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to="" calcmode="lin" valueType="num">
                                      <p:cBhvr>
                                        <p:cTn id="40"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5"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981200" y="194608"/>
            <a:ext cx="8305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dirty="0">
                <a:solidFill>
                  <a:srgbClr val="FF0000"/>
                </a:solidFill>
                <a:latin typeface="Arial" pitchFamily="34" charset="0"/>
                <a:ea typeface="Calibri" pitchFamily="34" charset="0"/>
                <a:cs typeface="Times New Roman" pitchFamily="18" charset="0"/>
              </a:rPr>
              <a:t>If the Quasi Passive includes no complement in its Active form, the rule of the Passive form will be</a:t>
            </a:r>
            <a:endParaRPr lang="en-US" sz="4400" dirty="0">
              <a:solidFill>
                <a:srgbClr val="FF0000"/>
              </a:solidFill>
              <a:latin typeface="Arial" pitchFamily="34" charset="0"/>
              <a:cs typeface="Arial" pitchFamily="34" charset="0"/>
            </a:endParaRPr>
          </a:p>
        </p:txBody>
      </p:sp>
      <p:sp>
        <p:nvSpPr>
          <p:cNvPr id="30722" name="Rectangle 2"/>
          <p:cNvSpPr>
            <a:spLocks noChangeArrowheads="1"/>
          </p:cNvSpPr>
          <p:nvPr/>
        </p:nvSpPr>
        <p:spPr bwMode="auto">
          <a:xfrm>
            <a:off x="1524000" y="2209800"/>
            <a:ext cx="84582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lang="en-US" sz="3600" dirty="0">
                <a:solidFill>
                  <a:srgbClr val="7030A0"/>
                </a:solidFill>
                <a:latin typeface="Arial" pitchFamily="34" charset="0"/>
                <a:ea typeface="Calibri" pitchFamily="34" charset="0"/>
                <a:cs typeface="Times New Roman" pitchFamily="18" charset="0"/>
              </a:rPr>
              <a:t>Subject + Verb + being + PV</a:t>
            </a:r>
            <a:r>
              <a:rPr lang="en-US" sz="3600" baseline="-30000" dirty="0">
                <a:solidFill>
                  <a:srgbClr val="7030A0"/>
                </a:solidFill>
                <a:latin typeface="Arial" pitchFamily="34" charset="0"/>
                <a:ea typeface="Calibri" pitchFamily="34" charset="0"/>
                <a:cs typeface="Times New Roman" pitchFamily="18" charset="0"/>
              </a:rPr>
              <a:t>3</a:t>
            </a:r>
            <a:endParaRPr lang="en-US" sz="1400" dirty="0">
              <a:latin typeface="Arial" pitchFamily="34" charset="0"/>
              <a:cs typeface="Arial" pitchFamily="34" charset="0"/>
            </a:endParaRPr>
          </a:p>
          <a:p>
            <a:pPr indent="457200" eaLnBrk="0" fontAlgn="base" hangingPunct="0">
              <a:spcBef>
                <a:spcPct val="0"/>
              </a:spcBef>
              <a:spcAft>
                <a:spcPct val="0"/>
              </a:spcAft>
            </a:pPr>
            <a:endParaRPr lang="en-US" sz="4000" dirty="0">
              <a:latin typeface="Arial" pitchFamily="34" charset="0"/>
              <a:cs typeface="Arial" pitchFamily="34" charset="0"/>
            </a:endParaRPr>
          </a:p>
        </p:txBody>
      </p:sp>
      <p:sp>
        <p:nvSpPr>
          <p:cNvPr id="5" name="Rectangle 4"/>
          <p:cNvSpPr/>
          <p:nvPr/>
        </p:nvSpPr>
        <p:spPr>
          <a:xfrm>
            <a:off x="5931032" y="3244334"/>
            <a:ext cx="4005712" cy="523220"/>
          </a:xfrm>
          <a:prstGeom prst="rect">
            <a:avLst/>
          </a:prstGeom>
        </p:spPr>
        <p:txBody>
          <a:bodyPr wrap="none">
            <a:spAutoFit/>
          </a:bodyPr>
          <a:lstStyle/>
          <a:p>
            <a:r>
              <a:rPr lang="en-US" sz="2800" dirty="0"/>
              <a:t>Active: </a:t>
            </a:r>
            <a:r>
              <a:rPr lang="en-US" sz="2800" dirty="0">
                <a:solidFill>
                  <a:srgbClr val="00B0F0"/>
                </a:solidFill>
              </a:rPr>
              <a:t>The cow is milking</a:t>
            </a:r>
          </a:p>
        </p:txBody>
      </p:sp>
      <p:sp>
        <p:nvSpPr>
          <p:cNvPr id="6" name="Rectangle 5"/>
          <p:cNvSpPr/>
          <p:nvPr/>
        </p:nvSpPr>
        <p:spPr>
          <a:xfrm>
            <a:off x="6204230" y="4572001"/>
            <a:ext cx="4463770" cy="954107"/>
          </a:xfrm>
          <a:prstGeom prst="rect">
            <a:avLst/>
          </a:prstGeom>
        </p:spPr>
        <p:txBody>
          <a:bodyPr wrap="square">
            <a:spAutoFit/>
          </a:bodyPr>
          <a:lstStyle/>
          <a:p>
            <a:r>
              <a:rPr lang="en-US" sz="2800" dirty="0"/>
              <a:t>Passive: </a:t>
            </a:r>
            <a:r>
              <a:rPr lang="en-US" sz="2800" dirty="0">
                <a:solidFill>
                  <a:srgbClr val="FF0000"/>
                </a:solidFill>
              </a:rPr>
              <a:t>The cow is being milked</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269734"/>
            <a:ext cx="3779925" cy="24359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0721">
                                            <p:txEl>
                                              <p:pRg st="0" end="0"/>
                                            </p:txEl>
                                          </p:spTgt>
                                        </p:tgtEl>
                                        <p:attrNameLst>
                                          <p:attrName>style.visibility</p:attrName>
                                        </p:attrNameLst>
                                      </p:cBhvr>
                                      <p:to>
                                        <p:strVal val="visible"/>
                                      </p:to>
                                    </p:set>
                                    <p:anim to="" calcmode="lin" valueType="num">
                                      <p:cBhvr>
                                        <p:cTn id="7" dur="1" fill="hold"/>
                                        <p:tgtEl>
                                          <p:spTgt spid="3072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22"/>
                                        </p:tgtEl>
                                        <p:attrNameLst>
                                          <p:attrName>style.visibility</p:attrName>
                                        </p:attrNameLst>
                                      </p:cBhvr>
                                      <p:to>
                                        <p:strVal val="visible"/>
                                      </p:to>
                                    </p:set>
                                    <p:anim to="" calcmode="lin" valueType="num">
                                      <p:cBhvr>
                                        <p:cTn id="12" dur="1" fill="hold"/>
                                        <p:tgtEl>
                                          <p:spTgt spid="3072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to="" calcmode="lin" valueType="num">
                                      <p:cBhvr>
                                        <p:cTn id="22" dur="1" fill="hold"/>
                                        <p:tgtEl>
                                          <p:spTgt spid="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6030" y="228600"/>
            <a:ext cx="8229600" cy="1143000"/>
          </a:xfrm>
        </p:spPr>
        <p:txBody>
          <a:bodyPr>
            <a:noAutofit/>
          </a:bodyPr>
          <a:lstStyle/>
          <a:p>
            <a:r>
              <a:rPr lang="en-US" sz="9600" dirty="0">
                <a:solidFill>
                  <a:srgbClr val="FF0000"/>
                </a:solidFill>
                <a:latin typeface="Algerian" pitchFamily="82" charset="0"/>
              </a:rPr>
              <a:t>Evaluation</a:t>
            </a:r>
          </a:p>
        </p:txBody>
      </p:sp>
      <p:sp>
        <p:nvSpPr>
          <p:cNvPr id="3" name="Subtitle 2"/>
          <p:cNvSpPr>
            <a:spLocks noGrp="1"/>
          </p:cNvSpPr>
          <p:nvPr>
            <p:ph type="subTitle" idx="1"/>
          </p:nvPr>
        </p:nvSpPr>
        <p:spPr>
          <a:xfrm>
            <a:off x="2667000" y="2057400"/>
            <a:ext cx="7086600" cy="457200"/>
          </a:xfrm>
        </p:spPr>
        <p:txBody>
          <a:bodyPr>
            <a:normAutofit fontScale="92500" lnSpcReduction="10000"/>
          </a:bodyPr>
          <a:lstStyle/>
          <a:p>
            <a:pPr marL="514350" indent="-514350"/>
            <a:r>
              <a:rPr lang="en-US" sz="2800" dirty="0"/>
              <a:t>1</a:t>
            </a:r>
            <a:r>
              <a:rPr lang="en-US" sz="2800" b="1" dirty="0">
                <a:solidFill>
                  <a:schemeClr val="tx1">
                    <a:lumMod val="95000"/>
                    <a:lumOff val="5000"/>
                  </a:schemeClr>
                </a:solidFill>
              </a:rPr>
              <a:t>They </a:t>
            </a:r>
            <a:r>
              <a:rPr sz="2800" b="1">
                <a:solidFill>
                  <a:schemeClr val="tx1">
                    <a:lumMod val="95000"/>
                    <a:lumOff val="5000"/>
                  </a:schemeClr>
                </a:solidFill>
              </a:rPr>
              <a:t>ARE</a:t>
            </a:r>
            <a:r>
              <a:rPr lang="en-US" sz="2800" b="1" dirty="0">
                <a:solidFill>
                  <a:schemeClr val="tx1">
                    <a:lumMod val="95000"/>
                    <a:lumOff val="5000"/>
                  </a:schemeClr>
                </a:solidFill>
              </a:rPr>
              <a:t> playing football.</a:t>
            </a:r>
          </a:p>
          <a:p>
            <a:pPr marL="971550" lvl="1" indent="-514350" algn="l"/>
            <a:endParaRPr lang="en-US" dirty="0">
              <a:solidFill>
                <a:srgbClr val="7030A0"/>
              </a:solidFill>
            </a:endParaRPr>
          </a:p>
        </p:txBody>
      </p:sp>
      <p:sp>
        <p:nvSpPr>
          <p:cNvPr id="31745" name="Rectangle 1"/>
          <p:cNvSpPr>
            <a:spLocks noChangeArrowheads="1"/>
          </p:cNvSpPr>
          <p:nvPr/>
        </p:nvSpPr>
        <p:spPr bwMode="auto">
          <a:xfrm>
            <a:off x="2667000" y="2438400"/>
            <a:ext cx="5029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dirty="0">
                <a:solidFill>
                  <a:schemeClr val="tx1">
                    <a:lumMod val="95000"/>
                    <a:lumOff val="5000"/>
                  </a:schemeClr>
                </a:solidFill>
                <a:latin typeface="Arial" pitchFamily="34" charset="0"/>
                <a:ea typeface="Calibri" pitchFamily="34" charset="0"/>
                <a:cs typeface="Times New Roman" pitchFamily="18" charset="0"/>
              </a:rPr>
              <a:t>2. We elected him Chairman</a:t>
            </a:r>
            <a:r>
              <a:rPr lang="en-US" sz="2400" dirty="0">
                <a:solidFill>
                  <a:srgbClr val="00B0F0"/>
                </a:solidFill>
                <a:latin typeface="Arial" pitchFamily="34" charset="0"/>
                <a:ea typeface="Calibri" pitchFamily="34" charset="0"/>
                <a:cs typeface="Times New Roman" pitchFamily="18" charset="0"/>
              </a:rPr>
              <a:t>.</a:t>
            </a:r>
            <a:endParaRPr lang="en-US" sz="2800" dirty="0">
              <a:latin typeface="Arial" pitchFamily="34" charset="0"/>
              <a:cs typeface="Arial" pitchFamily="34" charset="0"/>
            </a:endParaRPr>
          </a:p>
        </p:txBody>
      </p:sp>
      <p:sp>
        <p:nvSpPr>
          <p:cNvPr id="5" name="Rectangle 4"/>
          <p:cNvSpPr/>
          <p:nvPr/>
        </p:nvSpPr>
        <p:spPr>
          <a:xfrm>
            <a:off x="2701364" y="2895600"/>
            <a:ext cx="4613837" cy="523220"/>
          </a:xfrm>
          <a:prstGeom prst="rect">
            <a:avLst/>
          </a:prstGeom>
        </p:spPr>
        <p:txBody>
          <a:bodyPr wrap="square">
            <a:spAutoFit/>
          </a:bodyPr>
          <a:lstStyle/>
          <a:p>
            <a:r>
              <a:rPr lang="en-US" sz="2800" dirty="0"/>
              <a:t>3. </a:t>
            </a:r>
            <a:r>
              <a:rPr lang="en-US" sz="2800" b="1" dirty="0" err="1">
                <a:solidFill>
                  <a:schemeClr val="tx1">
                    <a:lumMod val="95000"/>
                    <a:lumOff val="5000"/>
                  </a:schemeClr>
                </a:solidFill>
              </a:rPr>
              <a:t>Rana</a:t>
            </a:r>
            <a:r>
              <a:rPr lang="en-US" sz="2800" b="1" dirty="0">
                <a:solidFill>
                  <a:schemeClr val="tx1">
                    <a:lumMod val="95000"/>
                    <a:lumOff val="5000"/>
                  </a:schemeClr>
                </a:solidFill>
              </a:rPr>
              <a:t> killed himself</a:t>
            </a:r>
            <a:r>
              <a:rPr lang="en-US" sz="2800" dirty="0">
                <a:solidFill>
                  <a:schemeClr val="tx1">
                    <a:lumMod val="95000"/>
                    <a:lumOff val="5000"/>
                  </a:schemeClr>
                </a:solidFill>
              </a:rPr>
              <a:t>.</a:t>
            </a:r>
          </a:p>
        </p:txBody>
      </p:sp>
      <p:sp>
        <p:nvSpPr>
          <p:cNvPr id="31746" name="Rectangle 2"/>
          <p:cNvSpPr>
            <a:spLocks noChangeArrowheads="1"/>
          </p:cNvSpPr>
          <p:nvPr/>
        </p:nvSpPr>
        <p:spPr bwMode="auto">
          <a:xfrm>
            <a:off x="2667000" y="3200400"/>
            <a:ext cx="4495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dirty="0">
                <a:solidFill>
                  <a:schemeClr val="tx1">
                    <a:lumMod val="95000"/>
                    <a:lumOff val="5000"/>
                  </a:schemeClr>
                </a:solidFill>
                <a:latin typeface="Arial" pitchFamily="34" charset="0"/>
                <a:ea typeface="Calibri" pitchFamily="34" charset="0"/>
                <a:cs typeface="Times New Roman" pitchFamily="18" charset="0"/>
              </a:rPr>
              <a:t>4. The cow gives us milk.</a:t>
            </a:r>
            <a:endParaRPr lang="en-US" sz="2800" dirty="0">
              <a:solidFill>
                <a:schemeClr val="tx1">
                  <a:lumMod val="95000"/>
                  <a:lumOff val="5000"/>
                </a:schemeClr>
              </a:solidFill>
              <a:latin typeface="Arial" pitchFamily="34" charset="0"/>
              <a:cs typeface="Arial" pitchFamily="34" charset="0"/>
            </a:endParaRPr>
          </a:p>
        </p:txBody>
      </p:sp>
      <p:sp>
        <p:nvSpPr>
          <p:cNvPr id="31747" name="Rectangle 3"/>
          <p:cNvSpPr>
            <a:spLocks noChangeArrowheads="1"/>
          </p:cNvSpPr>
          <p:nvPr/>
        </p:nvSpPr>
        <p:spPr bwMode="auto">
          <a:xfrm>
            <a:off x="5105400" y="4429780"/>
            <a:ext cx="1676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800" dirty="0">
                <a:solidFill>
                  <a:srgbClr val="002060"/>
                </a:solidFill>
              </a:rPr>
              <a:t>Answer</a:t>
            </a:r>
            <a:endParaRPr lang="en-US" sz="3200" dirty="0">
              <a:solidFill>
                <a:srgbClr val="002060"/>
              </a:solidFill>
              <a:latin typeface="Arial" pitchFamily="34" charset="0"/>
              <a:cs typeface="Arial" pitchFamily="34" charset="0"/>
            </a:endParaRPr>
          </a:p>
        </p:txBody>
      </p:sp>
      <p:sp>
        <p:nvSpPr>
          <p:cNvPr id="31748" name="Rectangle 4"/>
          <p:cNvSpPr>
            <a:spLocks noChangeArrowheads="1"/>
          </p:cNvSpPr>
          <p:nvPr/>
        </p:nvSpPr>
        <p:spPr bwMode="auto">
          <a:xfrm>
            <a:off x="2667000" y="3962400"/>
            <a:ext cx="5638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dirty="0">
                <a:solidFill>
                  <a:schemeClr val="tx1">
                    <a:lumMod val="95000"/>
                    <a:lumOff val="5000"/>
                  </a:schemeClr>
                </a:solidFill>
                <a:latin typeface="Arial" pitchFamily="34" charset="0"/>
                <a:ea typeface="Calibri" pitchFamily="34" charset="0"/>
                <a:cs typeface="Times New Roman" pitchFamily="18" charset="0"/>
              </a:rPr>
              <a:t>6. The book is printing</a:t>
            </a:r>
            <a:r>
              <a:rPr lang="en-US" sz="2800" dirty="0">
                <a:solidFill>
                  <a:srgbClr val="FF0000"/>
                </a:solidFill>
                <a:latin typeface="Arial" pitchFamily="34" charset="0"/>
                <a:ea typeface="Calibri" pitchFamily="34" charset="0"/>
                <a:cs typeface="Times New Roman" pitchFamily="18" charset="0"/>
              </a:rPr>
              <a:t>.</a:t>
            </a:r>
            <a:endParaRPr lang="en-US" sz="3200" dirty="0">
              <a:solidFill>
                <a:srgbClr val="FF0000"/>
              </a:solidFill>
              <a:latin typeface="Arial" pitchFamily="34" charset="0"/>
              <a:cs typeface="Arial" pitchFamily="34" charset="0"/>
            </a:endParaRPr>
          </a:p>
        </p:txBody>
      </p:sp>
      <p:sp>
        <p:nvSpPr>
          <p:cNvPr id="3073" name="Rectangle 1"/>
          <p:cNvSpPr>
            <a:spLocks noChangeArrowheads="1"/>
          </p:cNvSpPr>
          <p:nvPr/>
        </p:nvSpPr>
        <p:spPr bwMode="auto">
          <a:xfrm>
            <a:off x="2362200" y="5040868"/>
            <a:ext cx="4267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dirty="0">
                <a:solidFill>
                  <a:schemeClr val="tx1">
                    <a:lumMod val="95000"/>
                    <a:lumOff val="5000"/>
                  </a:schemeClr>
                </a:solidFill>
                <a:latin typeface="Arial" pitchFamily="34" charset="0"/>
                <a:ea typeface="Calibri" pitchFamily="34" charset="0"/>
                <a:cs typeface="Times New Roman" pitchFamily="18" charset="0"/>
              </a:rPr>
              <a:t>    1</a:t>
            </a:r>
            <a:r>
              <a:rPr lang="en-US" dirty="0">
                <a:solidFill>
                  <a:schemeClr val="tx1">
                    <a:lumMod val="95000"/>
                    <a:lumOff val="5000"/>
                  </a:schemeClr>
                </a:solidFill>
                <a:latin typeface="Arial" pitchFamily="34" charset="0"/>
                <a:ea typeface="Calibri" pitchFamily="34" charset="0"/>
                <a:cs typeface="Times New Roman" pitchFamily="18" charset="0"/>
              </a:rPr>
              <a:t>.Football is being played by them</a:t>
            </a:r>
            <a:r>
              <a:rPr lang="en-US" sz="1600" dirty="0">
                <a:solidFill>
                  <a:schemeClr val="tx1">
                    <a:lumMod val="95000"/>
                    <a:lumOff val="5000"/>
                  </a:schemeClr>
                </a:solidFill>
                <a:latin typeface="Arial" pitchFamily="34" charset="0"/>
                <a:ea typeface="Calibri" pitchFamily="34" charset="0"/>
                <a:cs typeface="Times New Roman" pitchFamily="18" charset="0"/>
              </a:rPr>
              <a:t>.</a:t>
            </a:r>
            <a:endParaRPr lang="en-US" dirty="0">
              <a:solidFill>
                <a:schemeClr val="tx1">
                  <a:lumMod val="95000"/>
                  <a:lumOff val="5000"/>
                </a:schemeClr>
              </a:solidFill>
              <a:latin typeface="Arial" pitchFamily="34" charset="0"/>
              <a:cs typeface="Arial" pitchFamily="34" charset="0"/>
            </a:endParaRPr>
          </a:p>
        </p:txBody>
      </p:sp>
      <p:sp>
        <p:nvSpPr>
          <p:cNvPr id="3074" name="Rectangle 2"/>
          <p:cNvSpPr>
            <a:spLocks noChangeArrowheads="1"/>
          </p:cNvSpPr>
          <p:nvPr/>
        </p:nvSpPr>
        <p:spPr bwMode="auto">
          <a:xfrm>
            <a:off x="6096000" y="5071646"/>
            <a:ext cx="36576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dirty="0">
                <a:solidFill>
                  <a:schemeClr val="tx1">
                    <a:lumMod val="95000"/>
                    <a:lumOff val="5000"/>
                  </a:schemeClr>
                </a:solidFill>
                <a:latin typeface="Arial" pitchFamily="34" charset="0"/>
                <a:ea typeface="Calibri" pitchFamily="34" charset="0"/>
                <a:cs typeface="Times New Roman" pitchFamily="18" charset="0"/>
              </a:rPr>
              <a:t>  2. He was elected Chainman by us.</a:t>
            </a:r>
            <a:endParaRPr lang="en-US" dirty="0">
              <a:solidFill>
                <a:schemeClr val="tx1">
                  <a:lumMod val="95000"/>
                  <a:lumOff val="5000"/>
                </a:schemeClr>
              </a:solidFill>
              <a:latin typeface="Arial" pitchFamily="34" charset="0"/>
              <a:cs typeface="Arial" pitchFamily="34" charset="0"/>
            </a:endParaRPr>
          </a:p>
        </p:txBody>
      </p:sp>
      <p:sp>
        <p:nvSpPr>
          <p:cNvPr id="11" name="Rectangle 10"/>
          <p:cNvSpPr/>
          <p:nvPr/>
        </p:nvSpPr>
        <p:spPr>
          <a:xfrm>
            <a:off x="2667000" y="5498068"/>
            <a:ext cx="3200400" cy="369332"/>
          </a:xfrm>
          <a:prstGeom prst="rect">
            <a:avLst/>
          </a:prstGeom>
        </p:spPr>
        <p:txBody>
          <a:bodyPr wrap="square">
            <a:spAutoFit/>
          </a:bodyPr>
          <a:lstStyle/>
          <a:p>
            <a:r>
              <a:rPr lang="en-US" dirty="0">
                <a:solidFill>
                  <a:schemeClr val="tx1">
                    <a:lumMod val="95000"/>
                    <a:lumOff val="5000"/>
                  </a:schemeClr>
                </a:solidFill>
              </a:rPr>
              <a:t>3. </a:t>
            </a:r>
            <a:r>
              <a:rPr lang="en-US" dirty="0" err="1">
                <a:solidFill>
                  <a:schemeClr val="tx1">
                    <a:lumMod val="95000"/>
                    <a:lumOff val="5000"/>
                  </a:schemeClr>
                </a:solidFill>
              </a:rPr>
              <a:t>Rana</a:t>
            </a:r>
            <a:r>
              <a:rPr lang="en-US" dirty="0">
                <a:solidFill>
                  <a:schemeClr val="tx1">
                    <a:lumMod val="95000"/>
                    <a:lumOff val="5000"/>
                  </a:schemeClr>
                </a:solidFill>
              </a:rPr>
              <a:t> was killed by himself.</a:t>
            </a:r>
          </a:p>
        </p:txBody>
      </p:sp>
      <p:sp>
        <p:nvSpPr>
          <p:cNvPr id="3075" name="Rectangle 3"/>
          <p:cNvSpPr>
            <a:spLocks noChangeArrowheads="1"/>
          </p:cNvSpPr>
          <p:nvPr/>
        </p:nvSpPr>
        <p:spPr bwMode="auto">
          <a:xfrm>
            <a:off x="6172200" y="5486400"/>
            <a:ext cx="3733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dirty="0">
                <a:solidFill>
                  <a:srgbClr val="002060"/>
                </a:solidFill>
                <a:latin typeface="Arial" pitchFamily="34" charset="0"/>
                <a:ea typeface="Calibri" pitchFamily="34" charset="0"/>
                <a:cs typeface="Times New Roman" pitchFamily="18" charset="0"/>
              </a:rPr>
              <a:t>4.We are given milk by the cow</a:t>
            </a:r>
            <a:r>
              <a:rPr lang="en-US" sz="1600" dirty="0">
                <a:solidFill>
                  <a:srgbClr val="002060"/>
                </a:solidFill>
                <a:latin typeface="Arial" pitchFamily="34" charset="0"/>
                <a:ea typeface="Calibri" pitchFamily="34" charset="0"/>
                <a:cs typeface="Times New Roman" pitchFamily="18" charset="0"/>
              </a:rPr>
              <a:t>.</a:t>
            </a:r>
            <a:endParaRPr lang="en-US" dirty="0">
              <a:solidFill>
                <a:srgbClr val="002060"/>
              </a:solidFill>
              <a:latin typeface="Arial" pitchFamily="34" charset="0"/>
              <a:cs typeface="Arial" pitchFamily="34" charset="0"/>
            </a:endParaRPr>
          </a:p>
        </p:txBody>
      </p:sp>
      <p:sp>
        <p:nvSpPr>
          <p:cNvPr id="3076" name="Rectangle 4"/>
          <p:cNvSpPr>
            <a:spLocks noChangeArrowheads="1"/>
          </p:cNvSpPr>
          <p:nvPr/>
        </p:nvSpPr>
        <p:spPr bwMode="auto">
          <a:xfrm>
            <a:off x="2667000" y="5955268"/>
            <a:ext cx="3429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dirty="0">
                <a:solidFill>
                  <a:schemeClr val="tx1">
                    <a:lumMod val="95000"/>
                    <a:lumOff val="5000"/>
                  </a:schemeClr>
                </a:solidFill>
                <a:latin typeface="Arial" pitchFamily="34" charset="0"/>
                <a:ea typeface="Calibri" pitchFamily="34" charset="0"/>
                <a:cs typeface="Times New Roman" pitchFamily="18" charset="0"/>
              </a:rPr>
              <a:t>5. The mango is tasted sweet</a:t>
            </a:r>
            <a:r>
              <a:rPr lang="en-US" sz="1600" dirty="0">
                <a:solidFill>
                  <a:schemeClr val="tx1">
                    <a:lumMod val="95000"/>
                    <a:lumOff val="5000"/>
                  </a:schemeClr>
                </a:solidFill>
                <a:latin typeface="Arial" pitchFamily="34" charset="0"/>
                <a:ea typeface="Calibri" pitchFamily="34" charset="0"/>
                <a:cs typeface="Times New Roman" pitchFamily="18" charset="0"/>
              </a:rPr>
              <a:t>.</a:t>
            </a:r>
            <a:endParaRPr lang="en-US" dirty="0">
              <a:solidFill>
                <a:schemeClr val="tx1">
                  <a:lumMod val="95000"/>
                  <a:lumOff val="5000"/>
                </a:schemeClr>
              </a:solidFill>
              <a:latin typeface="Arial" pitchFamily="34" charset="0"/>
              <a:cs typeface="Arial" pitchFamily="34" charset="0"/>
            </a:endParaRPr>
          </a:p>
        </p:txBody>
      </p:sp>
      <p:sp>
        <p:nvSpPr>
          <p:cNvPr id="14" name="Rectangle 13"/>
          <p:cNvSpPr/>
          <p:nvPr/>
        </p:nvSpPr>
        <p:spPr>
          <a:xfrm>
            <a:off x="6202284" y="5955268"/>
            <a:ext cx="3475117" cy="369332"/>
          </a:xfrm>
          <a:prstGeom prst="rect">
            <a:avLst/>
          </a:prstGeom>
        </p:spPr>
        <p:txBody>
          <a:bodyPr wrap="square">
            <a:spAutoFit/>
          </a:bodyPr>
          <a:lstStyle/>
          <a:p>
            <a:r>
              <a:rPr lang="en-US" dirty="0">
                <a:solidFill>
                  <a:schemeClr val="tx1">
                    <a:lumMod val="95000"/>
                    <a:lumOff val="5000"/>
                  </a:schemeClr>
                </a:solidFill>
              </a:rPr>
              <a:t>6. The book is being printed.</a:t>
            </a:r>
          </a:p>
        </p:txBody>
      </p:sp>
      <p:sp>
        <p:nvSpPr>
          <p:cNvPr id="15" name="Rectangle 14"/>
          <p:cNvSpPr/>
          <p:nvPr/>
        </p:nvSpPr>
        <p:spPr>
          <a:xfrm>
            <a:off x="2618596" y="3593068"/>
            <a:ext cx="4315605" cy="523220"/>
          </a:xfrm>
          <a:prstGeom prst="rect">
            <a:avLst/>
          </a:prstGeom>
        </p:spPr>
        <p:txBody>
          <a:bodyPr wrap="none">
            <a:spAutoFit/>
          </a:bodyPr>
          <a:lstStyle/>
          <a:p>
            <a:r>
              <a:rPr lang="en-US" sz="2800" dirty="0">
                <a:solidFill>
                  <a:schemeClr val="tx1">
                    <a:lumMod val="95000"/>
                    <a:lumOff val="5000"/>
                  </a:schemeClr>
                </a:solidFill>
              </a:rPr>
              <a:t>5. The mango tastes sweet</a:t>
            </a:r>
          </a:p>
        </p:txBody>
      </p:sp>
      <p:sp>
        <p:nvSpPr>
          <p:cNvPr id="16" name="Rectangle 15"/>
          <p:cNvSpPr/>
          <p:nvPr/>
        </p:nvSpPr>
        <p:spPr>
          <a:xfrm>
            <a:off x="2514601" y="1371601"/>
            <a:ext cx="4553781" cy="646331"/>
          </a:xfrm>
          <a:prstGeom prst="rect">
            <a:avLst/>
          </a:prstGeom>
        </p:spPr>
        <p:txBody>
          <a:bodyPr wrap="square">
            <a:spAutoFit/>
          </a:bodyPr>
          <a:lstStyle/>
          <a:p>
            <a:r>
              <a:rPr lang="en-US" sz="3600" dirty="0">
                <a:solidFill>
                  <a:srgbClr val="002060"/>
                </a:solidFill>
              </a:rPr>
              <a:t>Change the voice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to="" calcmode="lin" valueType="num">
                                      <p:cBhvr>
                                        <p:cTn id="12" dur="1" fill="hold"/>
                                        <p:tgtEl>
                                          <p:spTgt spid="1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1745"/>
                                        </p:tgtEl>
                                        <p:attrNameLst>
                                          <p:attrName>style.visibility</p:attrName>
                                        </p:attrNameLst>
                                      </p:cBhvr>
                                      <p:to>
                                        <p:strVal val="visible"/>
                                      </p:to>
                                    </p:set>
                                    <p:anim to="" calcmode="lin" valueType="num">
                                      <p:cBhvr>
                                        <p:cTn id="22" dur="1" fill="hold"/>
                                        <p:tgtEl>
                                          <p:spTgt spid="31745"/>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to="" calcmode="lin" valueType="num">
                                      <p:cBhvr>
                                        <p:cTn id="27" dur="1" fill="hold"/>
                                        <p:tgtEl>
                                          <p:spTgt spid="5"/>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1746"/>
                                        </p:tgtEl>
                                        <p:attrNameLst>
                                          <p:attrName>style.visibility</p:attrName>
                                        </p:attrNameLst>
                                      </p:cBhvr>
                                      <p:to>
                                        <p:strVal val="visible"/>
                                      </p:to>
                                    </p:set>
                                    <p:anim to="" calcmode="lin" valueType="num">
                                      <p:cBhvr>
                                        <p:cTn id="32" dur="1" fill="hold"/>
                                        <p:tgtEl>
                                          <p:spTgt spid="31746"/>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to="" calcmode="lin" valueType="num">
                                      <p:cBhvr>
                                        <p:cTn id="37" dur="1" fill="hold"/>
                                        <p:tgtEl>
                                          <p:spTgt spid="15"/>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1748"/>
                                        </p:tgtEl>
                                        <p:attrNameLst>
                                          <p:attrName>style.visibility</p:attrName>
                                        </p:attrNameLst>
                                      </p:cBhvr>
                                      <p:to>
                                        <p:strVal val="visible"/>
                                      </p:to>
                                    </p:set>
                                    <p:anim to="" calcmode="lin" valueType="num">
                                      <p:cBhvr>
                                        <p:cTn id="42" dur="1" fill="hold"/>
                                        <p:tgtEl>
                                          <p:spTgt spid="31748"/>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1747"/>
                                        </p:tgtEl>
                                        <p:attrNameLst>
                                          <p:attrName>style.visibility</p:attrName>
                                        </p:attrNameLst>
                                      </p:cBhvr>
                                      <p:to>
                                        <p:strVal val="visible"/>
                                      </p:to>
                                    </p:set>
                                    <p:anim to="" calcmode="lin" valueType="num">
                                      <p:cBhvr>
                                        <p:cTn id="47" dur="1" fill="hold"/>
                                        <p:tgtEl>
                                          <p:spTgt spid="31747"/>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073"/>
                                        </p:tgtEl>
                                        <p:attrNameLst>
                                          <p:attrName>style.visibility</p:attrName>
                                        </p:attrNameLst>
                                      </p:cBhvr>
                                      <p:to>
                                        <p:strVal val="visible"/>
                                      </p:to>
                                    </p:set>
                                    <p:anim to="" calcmode="lin" valueType="num">
                                      <p:cBhvr>
                                        <p:cTn id="52" dur="1" fill="hold"/>
                                        <p:tgtEl>
                                          <p:spTgt spid="3073"/>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074"/>
                                        </p:tgtEl>
                                        <p:attrNameLst>
                                          <p:attrName>style.visibility</p:attrName>
                                        </p:attrNameLst>
                                      </p:cBhvr>
                                      <p:to>
                                        <p:strVal val="visible"/>
                                      </p:to>
                                    </p:set>
                                    <p:anim to="" calcmode="lin" valueType="num">
                                      <p:cBhvr>
                                        <p:cTn id="57" dur="1" fill="hold"/>
                                        <p:tgtEl>
                                          <p:spTgt spid="3074"/>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 to="" calcmode="lin" valueType="num">
                                      <p:cBhvr>
                                        <p:cTn id="62" dur="1" fill="hold"/>
                                        <p:tgtEl>
                                          <p:spTgt spid="11"/>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075"/>
                                        </p:tgtEl>
                                        <p:attrNameLst>
                                          <p:attrName>style.visibility</p:attrName>
                                        </p:attrNameLst>
                                      </p:cBhvr>
                                      <p:to>
                                        <p:strVal val="visible"/>
                                      </p:to>
                                    </p:set>
                                    <p:anim to="" calcmode="lin" valueType="num">
                                      <p:cBhvr>
                                        <p:cTn id="67" dur="1" fill="hold"/>
                                        <p:tgtEl>
                                          <p:spTgt spid="3075"/>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3076"/>
                                        </p:tgtEl>
                                        <p:attrNameLst>
                                          <p:attrName>style.visibility</p:attrName>
                                        </p:attrNameLst>
                                      </p:cBhvr>
                                      <p:to>
                                        <p:strVal val="visible"/>
                                      </p:to>
                                    </p:set>
                                    <p:anim to="" calcmode="lin" valueType="num">
                                      <p:cBhvr>
                                        <p:cTn id="72" dur="1" fill="hold"/>
                                        <p:tgtEl>
                                          <p:spTgt spid="3076"/>
                                        </p:tgtEl>
                                        <p:attrNameLst>
                                          <p:attrName/>
                                        </p:attrNameLst>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 to="" calcmode="lin" valueType="num">
                                      <p:cBhvr>
                                        <p:cTn id="77" dur="1" fill="hold"/>
                                        <p:tgtEl>
                                          <p:spTgt spid="1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1745" grpId="0"/>
      <p:bldP spid="5" grpId="0"/>
      <p:bldP spid="31746" grpId="0"/>
      <p:bldP spid="31747" grpId="0"/>
      <p:bldP spid="31748" grpId="0"/>
      <p:bldP spid="3073" grpId="0"/>
      <p:bldP spid="3074" grpId="0"/>
      <p:bldP spid="11" grpId="0"/>
      <p:bldP spid="3075" grpId="0"/>
      <p:bldP spid="3076" grpId="0"/>
      <p:bldP spid="14" grpId="0"/>
      <p:bldP spid="15"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Autofit/>
          </a:bodyPr>
          <a:lstStyle/>
          <a:p>
            <a:r>
              <a:rPr lang="en-US" sz="9600" dirty="0">
                <a:solidFill>
                  <a:srgbClr val="FF0000"/>
                </a:solidFill>
                <a:latin typeface="Algerian" pitchFamily="82" charset="0"/>
              </a:rPr>
              <a:t>HOME WORK</a:t>
            </a:r>
          </a:p>
        </p:txBody>
      </p:sp>
      <p:sp>
        <p:nvSpPr>
          <p:cNvPr id="3" name="Content Placeholder 2"/>
          <p:cNvSpPr>
            <a:spLocks noGrp="1"/>
          </p:cNvSpPr>
          <p:nvPr>
            <p:ph idx="1"/>
          </p:nvPr>
        </p:nvSpPr>
        <p:spPr>
          <a:xfrm>
            <a:off x="1947333" y="2272716"/>
            <a:ext cx="8915400" cy="4553130"/>
          </a:xfrm>
        </p:spPr>
        <p:txBody>
          <a:bodyPr>
            <a:normAutofit fontScale="92500" lnSpcReduction="10000"/>
          </a:bodyPr>
          <a:lstStyle/>
          <a:p>
            <a:r>
              <a:rPr lang="en-US" sz="3000" dirty="0" smtClean="0">
                <a:solidFill>
                  <a:srgbClr val="FF0000"/>
                </a:solidFill>
              </a:rPr>
              <a:t> </a:t>
            </a:r>
            <a:r>
              <a:rPr lang="en-US" sz="3000" b="1" dirty="0" smtClean="0">
                <a:solidFill>
                  <a:schemeClr val="tx1"/>
                </a:solidFill>
              </a:rPr>
              <a:t>His failure surprised </a:t>
            </a:r>
            <a:r>
              <a:rPr lang="en-US" sz="3000" b="1" dirty="0" smtClean="0">
                <a:solidFill>
                  <a:schemeClr val="tx1"/>
                </a:solidFill>
              </a:rPr>
              <a:t>me</a:t>
            </a:r>
            <a:endParaRPr lang="en-US" b="1" dirty="0" smtClean="0">
              <a:solidFill>
                <a:schemeClr val="tx1"/>
              </a:solidFill>
            </a:endParaRPr>
          </a:p>
          <a:p>
            <a:r>
              <a:rPr lang="en-US" sz="2800" b="1" dirty="0" err="1" smtClean="0">
                <a:solidFill>
                  <a:schemeClr val="tx1"/>
                </a:solidFill>
              </a:rPr>
              <a:t>Arifa</a:t>
            </a:r>
            <a:r>
              <a:rPr lang="en-US" sz="2800" b="1" dirty="0" smtClean="0">
                <a:solidFill>
                  <a:schemeClr val="tx1"/>
                </a:solidFill>
              </a:rPr>
              <a:t> is </a:t>
            </a:r>
            <a:r>
              <a:rPr lang="en-US" sz="2800" b="1" dirty="0">
                <a:solidFill>
                  <a:schemeClr val="tx1"/>
                </a:solidFill>
              </a:rPr>
              <a:t>singing a song.</a:t>
            </a:r>
          </a:p>
          <a:p>
            <a:r>
              <a:rPr lang="en-US" sz="2800" b="1" dirty="0">
                <a:solidFill>
                  <a:schemeClr val="tx1"/>
                </a:solidFill>
              </a:rPr>
              <a:t>He called me a fool.</a:t>
            </a:r>
          </a:p>
          <a:p>
            <a:r>
              <a:rPr lang="en-US" sz="2800" b="1" dirty="0">
                <a:solidFill>
                  <a:schemeClr val="tx1"/>
                </a:solidFill>
              </a:rPr>
              <a:t>The girl dreamt a sweet dream.</a:t>
            </a:r>
          </a:p>
          <a:p>
            <a:r>
              <a:rPr lang="en-US" sz="2800" b="1" dirty="0">
                <a:solidFill>
                  <a:schemeClr val="tx1"/>
                </a:solidFill>
              </a:rPr>
              <a:t>The sun gives us light.</a:t>
            </a:r>
          </a:p>
          <a:p>
            <a:r>
              <a:rPr lang="en-US" sz="2800" b="1" dirty="0">
                <a:solidFill>
                  <a:schemeClr val="tx1"/>
                </a:solidFill>
              </a:rPr>
              <a:t>The boy annoyed me.</a:t>
            </a:r>
          </a:p>
          <a:p>
            <a:r>
              <a:rPr lang="en-US" sz="2800" b="1" dirty="0">
                <a:solidFill>
                  <a:schemeClr val="tx1"/>
                </a:solidFill>
              </a:rPr>
              <a:t>I know him well.</a:t>
            </a:r>
          </a:p>
          <a:p>
            <a:r>
              <a:rPr lang="en-US" sz="2800" b="1" dirty="0">
                <a:solidFill>
                  <a:schemeClr val="tx1"/>
                </a:solidFill>
              </a:rPr>
              <a:t>Rice sells cheap.</a:t>
            </a:r>
          </a:p>
          <a:p>
            <a:r>
              <a:rPr lang="en-US" sz="2800" b="1" dirty="0">
                <a:solidFill>
                  <a:schemeClr val="tx1"/>
                </a:solidFill>
              </a:rPr>
              <a:t>They have done the work.</a:t>
            </a:r>
          </a:p>
          <a:p>
            <a:endParaRPr lang="en-US" dirty="0" smtClean="0"/>
          </a:p>
          <a:p>
            <a:endParaRPr lang="en-US" dirty="0"/>
          </a:p>
        </p:txBody>
      </p:sp>
      <p:sp>
        <p:nvSpPr>
          <p:cNvPr id="4" name="Rectangle 3"/>
          <p:cNvSpPr/>
          <p:nvPr/>
        </p:nvSpPr>
        <p:spPr>
          <a:xfrm>
            <a:off x="2286000" y="1525713"/>
            <a:ext cx="6553200" cy="523220"/>
          </a:xfrm>
          <a:prstGeom prst="rect">
            <a:avLst/>
          </a:prstGeom>
          <a:solidFill>
            <a:srgbClr val="FF0000"/>
          </a:solidFill>
        </p:spPr>
        <p:txBody>
          <a:bodyPr wrap="square">
            <a:spAutoFit/>
          </a:bodyPr>
          <a:lstStyle/>
          <a:p>
            <a:r>
              <a:rPr lang="en-US" sz="2800" b="1" dirty="0">
                <a:solidFill>
                  <a:srgbClr val="002060"/>
                </a:solidFill>
                <a:effectLst>
                  <a:outerShdw blurRad="38100" dist="38100" dir="2700000" algn="tl">
                    <a:srgbClr val="000000">
                      <a:alpha val="43137"/>
                    </a:srgbClr>
                  </a:outerShdw>
                </a:effectLst>
              </a:rPr>
              <a:t>Change the voice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to="" calcmode="lin" valueType="num">
                                      <p:cBhvr>
                                        <p:cTn id="42" dur="1" fill="hold"/>
                                        <p:tgtEl>
                                          <p:spTgt spid="3">
                                            <p:txEl>
                                              <p:pRg st="5" end="5"/>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to="" calcmode="lin" valueType="num">
                                      <p:cBhvr>
                                        <p:cTn id="47" dur="1" fill="hold"/>
                                        <p:tgtEl>
                                          <p:spTgt spid="3">
                                            <p:txEl>
                                              <p:pRg st="6" end="6"/>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to="" calcmode="lin" valueType="num">
                                      <p:cBhvr>
                                        <p:cTn id="52" dur="1" fill="hold"/>
                                        <p:tgtEl>
                                          <p:spTgt spid="3">
                                            <p:txEl>
                                              <p:pRg st="7" end="7"/>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to="" calcmode="lin" valueType="num">
                                      <p:cBhvr>
                                        <p:cTn id="5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New folder\rose\r5.jpg"/>
          <p:cNvPicPr>
            <a:picLocks noChangeAspect="1" noChangeArrowheads="1"/>
          </p:cNvPicPr>
          <p:nvPr/>
        </p:nvPicPr>
        <p:blipFill>
          <a:blip r:embed="rId2"/>
          <a:stretch>
            <a:fillRect/>
          </a:stretch>
        </p:blipFill>
        <p:spPr bwMode="auto">
          <a:xfrm>
            <a:off x="2590800" y="685800"/>
            <a:ext cx="6185429" cy="4639072"/>
          </a:xfrm>
          <a:prstGeom prst="rect">
            <a:avLst/>
          </a:prstGeom>
          <a:noFill/>
        </p:spPr>
      </p:pic>
      <p:sp>
        <p:nvSpPr>
          <p:cNvPr id="2" name="TextBox 1"/>
          <p:cNvSpPr txBox="1"/>
          <p:nvPr/>
        </p:nvSpPr>
        <p:spPr>
          <a:xfrm>
            <a:off x="2209800" y="1447800"/>
            <a:ext cx="7924800" cy="4648200"/>
          </a:xfrm>
          <a:prstGeom prst="rect">
            <a:avLst/>
          </a:prstGeom>
          <a:noFill/>
        </p:spPr>
        <p:txBody>
          <a:bodyPr wrap="square" rtlCol="0">
            <a:prstTxWarp prst="textWave1">
              <a:avLst>
                <a:gd name="adj1" fmla="val 12500"/>
                <a:gd name="adj2" fmla="val -583"/>
              </a:avLst>
            </a:prstTxWarp>
            <a:spAutoFit/>
          </a:bodyPr>
          <a:lstStyle/>
          <a:p>
            <a:pPr algn="ctr"/>
            <a:r>
              <a:rPr lang="en-US" sz="4800" b="1" dirty="0">
                <a:solidFill>
                  <a:srgbClr val="FF0000"/>
                </a:solidFill>
                <a:latin typeface="Book Antiqua" pitchFamily="18" charset="0"/>
              </a:rPr>
              <a:t>Allah Hafez.</a:t>
            </a:r>
          </a:p>
          <a:p>
            <a:pPr algn="ctr"/>
            <a:r>
              <a:rPr lang="en-US" sz="4800" b="1" dirty="0">
                <a:solidFill>
                  <a:srgbClr val="FF0000"/>
                </a:solidFill>
                <a:latin typeface="Book Antiqua" pitchFamily="18" charset="0"/>
              </a:rPr>
              <a:t>See you again.</a:t>
            </a:r>
          </a:p>
        </p:txBody>
      </p:sp>
    </p:spTree>
    <p:extLst>
      <p:ext uri="{BB962C8B-B14F-4D97-AF65-F5344CB8AC3E}">
        <p14:creationId xmlns:p14="http://schemas.microsoft.com/office/powerpoint/2010/main" val="2955706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repeatCount="indefinite" fill="hold" grpId="0" nodeType="clickEffect">
                                  <p:stCondLst>
                                    <p:cond delay="0"/>
                                  </p:stCondLst>
                                  <p:endCondLst>
                                    <p:cond evt="onNext" delay="0">
                                      <p:tgtEl>
                                        <p:sldTgt/>
                                      </p:tgtEl>
                                    </p:cond>
                                  </p:end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par>
                                <p:cTn id="10" presetID="28" presetClass="emph" presetSubtype="0" repeatCount="indefinite" fill="hold" grpId="1" nodeType="withEffect">
                                  <p:stCondLst>
                                    <p:cond delay="0"/>
                                  </p:stCondLst>
                                  <p:endCondLst>
                                    <p:cond evt="onNext" delay="0">
                                      <p:tgtEl>
                                        <p:sldTgt/>
                                      </p:tgtEl>
                                    </p:cond>
                                  </p:endCondLst>
                                  <p:iterate type="lt">
                                    <p:tmPct val="10000"/>
                                  </p:iterate>
                                  <p:childTnLst>
                                    <p:animClr clrSpc="rgb" dir="cw">
                                      <p:cBhvr override="childStyle">
                                        <p:cTn id="11" dur="2000" fill="hold"/>
                                        <p:tgtEl>
                                          <p:spTgt spid="2"/>
                                        </p:tgtEl>
                                        <p:attrNameLst>
                                          <p:attrName>style.color</p:attrName>
                                        </p:attrNameLst>
                                      </p:cBhvr>
                                      <p:to>
                                        <a:schemeClr val="accent2"/>
                                      </p:to>
                                    </p:animClr>
                                    <p:animClr clrSpc="rgb" dir="cw">
                                      <p:cBhvr>
                                        <p:cTn id="12" dur="2000" fill="hold"/>
                                        <p:tgtEl>
                                          <p:spTgt spid="2"/>
                                        </p:tgtEl>
                                        <p:attrNameLst>
                                          <p:attrName>fillcolor</p:attrName>
                                        </p:attrNameLst>
                                      </p:cBhvr>
                                      <p:to>
                                        <a:schemeClr val="accent2"/>
                                      </p:to>
                                    </p:animClr>
                                    <p:set>
                                      <p:cBhvr>
                                        <p:cTn id="13" dur="2000" fill="hold"/>
                                        <p:tgtEl>
                                          <p:spTgt spid="2"/>
                                        </p:tgtEl>
                                        <p:attrNameLst>
                                          <p:attrName>fill.type</p:attrName>
                                        </p:attrNameLst>
                                      </p:cBhvr>
                                      <p:to>
                                        <p:strVal val="solid"/>
                                      </p:to>
                                    </p:set>
                                    <p:anim to="1.5" calcmode="lin" valueType="num">
                                      <p:cBhvr override="childStyle">
                                        <p:cTn id="14" dur="2000" fill="hold"/>
                                        <p:tgtEl>
                                          <p:spTgt spid="2"/>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edge">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760"/>
            <a:ext cx="10058400" cy="5120640"/>
          </a:xfrm>
        </p:spPr>
        <p:txBody>
          <a:bodyPr>
            <a:noAutofit/>
          </a:bodyPr>
          <a:lstStyle/>
          <a:p>
            <a:pPr algn="ctr"/>
            <a:r>
              <a:rPr lang="en-US" sz="4400" b="1" dirty="0">
                <a:solidFill>
                  <a:srgbClr val="FF0000"/>
                </a:solidFill>
                <a:effectLst>
                  <a:outerShdw blurRad="38100" dist="38100" dir="2700000" algn="tl">
                    <a:srgbClr val="000000">
                      <a:alpha val="43137"/>
                    </a:srgbClr>
                  </a:outerShdw>
                </a:effectLst>
              </a:rPr>
              <a:t/>
            </a:r>
            <a:br>
              <a:rPr lang="en-US" sz="4400" b="1" dirty="0">
                <a:solidFill>
                  <a:srgbClr val="FF0000"/>
                </a:solidFill>
                <a:effectLst>
                  <a:outerShdw blurRad="38100" dist="38100" dir="2700000" algn="tl">
                    <a:srgbClr val="000000">
                      <a:alpha val="43137"/>
                    </a:srgbClr>
                  </a:outerShdw>
                </a:effectLst>
              </a:rPr>
            </a:br>
            <a:r>
              <a:rPr lang="en-US" sz="5400" b="1" dirty="0" smtClean="0">
                <a:solidFill>
                  <a:srgbClr val="FF0000"/>
                </a:solidFill>
                <a:effectLst>
                  <a:outerShdw blurRad="38100" dist="38100" dir="2700000" algn="tl">
                    <a:srgbClr val="000000">
                      <a:alpha val="43137"/>
                    </a:srgbClr>
                  </a:outerShdw>
                </a:effectLst>
              </a:rPr>
              <a:t>Lesson Introduction</a:t>
            </a:r>
            <a:br>
              <a:rPr lang="en-US" sz="5400" b="1" dirty="0" smtClean="0">
                <a:solidFill>
                  <a:srgbClr val="FF0000"/>
                </a:solidFill>
                <a:effectLst>
                  <a:outerShdw blurRad="38100" dist="38100" dir="2700000" algn="tl">
                    <a:srgbClr val="000000">
                      <a:alpha val="43137"/>
                    </a:srgbClr>
                  </a:outerShdw>
                </a:effectLst>
              </a:rPr>
            </a:br>
            <a:r>
              <a:rPr lang="en-US" sz="4400" b="1" dirty="0" smtClean="0">
                <a:solidFill>
                  <a:srgbClr val="FF0000"/>
                </a:solidFill>
                <a:effectLst>
                  <a:outerShdw blurRad="38100" dist="38100" dir="2700000" algn="tl">
                    <a:srgbClr val="000000">
                      <a:alpha val="43137"/>
                    </a:srgbClr>
                  </a:outerShdw>
                </a:effectLst>
              </a:rPr>
              <a:t>Class –Eight</a:t>
            </a:r>
            <a:br>
              <a:rPr lang="en-US" sz="4400" b="1" dirty="0" smtClean="0">
                <a:solidFill>
                  <a:srgbClr val="FF0000"/>
                </a:solidFill>
                <a:effectLst>
                  <a:outerShdw blurRad="38100" dist="38100" dir="2700000" algn="tl">
                    <a:srgbClr val="000000">
                      <a:alpha val="43137"/>
                    </a:srgbClr>
                  </a:outerShdw>
                </a:effectLst>
              </a:rPr>
            </a:br>
            <a:r>
              <a:rPr lang="en-US" sz="4400" b="1" dirty="0" smtClean="0">
                <a:solidFill>
                  <a:srgbClr val="FF0000"/>
                </a:solidFill>
                <a:effectLst>
                  <a:outerShdw blurRad="38100" dist="38100" dir="2700000" algn="tl">
                    <a:srgbClr val="000000">
                      <a:alpha val="43137"/>
                    </a:srgbClr>
                  </a:outerShdw>
                </a:effectLst>
              </a:rPr>
              <a:t>Subject – English Second Paper</a:t>
            </a:r>
            <a:br>
              <a:rPr lang="en-US" sz="4400" b="1" dirty="0" smtClean="0">
                <a:solidFill>
                  <a:srgbClr val="FF0000"/>
                </a:solidFill>
                <a:effectLst>
                  <a:outerShdw blurRad="38100" dist="38100" dir="2700000" algn="tl">
                    <a:srgbClr val="000000">
                      <a:alpha val="43137"/>
                    </a:srgbClr>
                  </a:outerShdw>
                </a:effectLst>
              </a:rPr>
            </a:br>
            <a:r>
              <a:rPr lang="en-US" sz="4400" b="1" dirty="0" err="1" smtClean="0">
                <a:solidFill>
                  <a:srgbClr val="FF0000"/>
                </a:solidFill>
                <a:effectLst>
                  <a:outerShdw blurRad="38100" dist="38100" dir="2700000" algn="tl">
                    <a:srgbClr val="000000">
                      <a:alpha val="43137"/>
                    </a:srgbClr>
                  </a:outerShdw>
                </a:effectLst>
              </a:rPr>
              <a:t>Lession</a:t>
            </a:r>
            <a:r>
              <a:rPr lang="en-US" sz="4400" b="1" dirty="0" smtClean="0">
                <a:solidFill>
                  <a:srgbClr val="FF0000"/>
                </a:solidFill>
                <a:effectLst>
                  <a:outerShdw blurRad="38100" dist="38100" dir="2700000" algn="tl">
                    <a:srgbClr val="000000">
                      <a:alpha val="43137"/>
                    </a:srgbClr>
                  </a:outerShdw>
                </a:effectLst>
              </a:rPr>
              <a:t> – Voice</a:t>
            </a:r>
            <a:br>
              <a:rPr lang="en-US" sz="4400" b="1" dirty="0" smtClean="0">
                <a:solidFill>
                  <a:srgbClr val="FF0000"/>
                </a:solidFill>
                <a:effectLst>
                  <a:outerShdw blurRad="38100" dist="38100" dir="2700000" algn="tl">
                    <a:srgbClr val="000000">
                      <a:alpha val="43137"/>
                    </a:srgbClr>
                  </a:outerShdw>
                </a:effectLst>
              </a:rPr>
            </a:br>
            <a:r>
              <a:rPr lang="en-US" sz="4400" b="1" dirty="0" smtClean="0">
                <a:solidFill>
                  <a:srgbClr val="FF0000"/>
                </a:solidFill>
                <a:effectLst>
                  <a:outerShdw blurRad="38100" dist="38100" dir="2700000" algn="tl">
                    <a:srgbClr val="000000">
                      <a:alpha val="43137"/>
                    </a:srgbClr>
                  </a:outerShdw>
                </a:effectLst>
              </a:rPr>
              <a:t>Time – 50 Minutes</a:t>
            </a:r>
            <a:br>
              <a:rPr lang="en-US" sz="4400" b="1" dirty="0" smtClean="0">
                <a:solidFill>
                  <a:srgbClr val="FF0000"/>
                </a:solidFill>
                <a:effectLst>
                  <a:outerShdw blurRad="38100" dist="38100" dir="2700000" algn="tl">
                    <a:srgbClr val="000000">
                      <a:alpha val="43137"/>
                    </a:srgbClr>
                  </a:outerShdw>
                </a:effectLst>
              </a:rPr>
            </a:br>
            <a:r>
              <a:rPr lang="en-US" sz="4400" b="1" dirty="0" smtClean="0">
                <a:solidFill>
                  <a:srgbClr val="FF0000"/>
                </a:solidFill>
                <a:effectLst>
                  <a:outerShdw blurRad="38100" dist="38100" dir="2700000" algn="tl">
                    <a:srgbClr val="000000">
                      <a:alpha val="43137"/>
                    </a:srgbClr>
                  </a:outerShdw>
                </a:effectLst>
              </a:rPr>
              <a:t>Date – 29/02/2020</a:t>
            </a:r>
            <a:br>
              <a:rPr lang="en-US" sz="4400" b="1" dirty="0" smtClean="0">
                <a:solidFill>
                  <a:srgbClr val="FF0000"/>
                </a:solidFill>
                <a:effectLst>
                  <a:outerShdw blurRad="38100" dist="38100" dir="2700000" algn="tl">
                    <a:srgbClr val="000000">
                      <a:alpha val="43137"/>
                    </a:srgbClr>
                  </a:outerShdw>
                </a:effectLst>
              </a:rPr>
            </a:br>
            <a:endParaRPr lang="en-US" sz="4400" b="1" dirty="0">
              <a:solidFill>
                <a:srgbClr val="FF000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760"/>
            <a:ext cx="11125200" cy="6187440"/>
          </a:xfrm>
        </p:spPr>
        <p:txBody>
          <a:bodyPr>
            <a:noAutofit/>
          </a:bodyPr>
          <a:lstStyle/>
          <a:p>
            <a:r>
              <a:rPr lang="en-US" sz="6600" dirty="0" smtClean="0">
                <a:solidFill>
                  <a:srgbClr val="FF0000"/>
                </a:solidFill>
              </a:rPr>
              <a:t>Learning outcome</a:t>
            </a:r>
            <a:br>
              <a:rPr lang="en-US" sz="6600" dirty="0" smtClean="0">
                <a:solidFill>
                  <a:srgbClr val="FF0000"/>
                </a:solidFill>
              </a:rPr>
            </a:br>
            <a:r>
              <a:rPr lang="en-US" sz="4400" dirty="0" smtClean="0">
                <a:solidFill>
                  <a:srgbClr val="FF0000"/>
                </a:solidFill>
              </a:rPr>
              <a:t>at the end of the lesson students will be able to :</a:t>
            </a:r>
            <a:br>
              <a:rPr lang="en-US" sz="4400" dirty="0" smtClean="0">
                <a:solidFill>
                  <a:srgbClr val="FF0000"/>
                </a:solidFill>
              </a:rPr>
            </a:br>
            <a:r>
              <a:rPr lang="en-US" sz="4400" dirty="0" smtClean="0">
                <a:solidFill>
                  <a:srgbClr val="FF0000"/>
                </a:solidFill>
              </a:rPr>
              <a:t>#  tell about  voice.</a:t>
            </a:r>
            <a:br>
              <a:rPr lang="en-US" sz="4400" dirty="0" smtClean="0">
                <a:solidFill>
                  <a:srgbClr val="FF0000"/>
                </a:solidFill>
              </a:rPr>
            </a:br>
            <a:r>
              <a:rPr lang="en-US" sz="4400" dirty="0" smtClean="0">
                <a:solidFill>
                  <a:srgbClr val="FF0000"/>
                </a:solidFill>
              </a:rPr>
              <a:t># tell about the  classification of Voice.</a:t>
            </a:r>
            <a:br>
              <a:rPr lang="en-US" sz="4400" dirty="0" smtClean="0">
                <a:solidFill>
                  <a:srgbClr val="FF0000"/>
                </a:solidFill>
              </a:rPr>
            </a:br>
            <a:r>
              <a:rPr lang="en-US" sz="4400" dirty="0" smtClean="0">
                <a:solidFill>
                  <a:srgbClr val="FF0000"/>
                </a:solidFill>
              </a:rPr>
              <a:t># change the voice .</a:t>
            </a:r>
            <a:br>
              <a:rPr lang="en-US" sz="4400" dirty="0" smtClean="0">
                <a:solidFill>
                  <a:srgbClr val="FF0000"/>
                </a:solidFill>
              </a:rPr>
            </a:br>
            <a:endParaRPr lang="en-US" sz="6600" dirty="0">
              <a:solidFill>
                <a:srgbClr val="FF000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33043"/>
            <a:ext cx="8911687" cy="1280890"/>
          </a:xfrm>
        </p:spPr>
        <p:txBody>
          <a:bodyPr>
            <a:normAutofit/>
          </a:bodyPr>
          <a:lstStyle/>
          <a:p>
            <a:r>
              <a:rPr lang="en-US" sz="6000" dirty="0">
                <a:solidFill>
                  <a:srgbClr val="00B0F0"/>
                </a:solidFill>
              </a:rPr>
              <a:t>Look at the picture </a:t>
            </a:r>
          </a:p>
        </p:txBody>
      </p:sp>
      <p:pic>
        <p:nvPicPr>
          <p:cNvPr id="4" name="bigthumb41350645" descr="Indian girl eating rice Royalty Free Stock Photo"/>
          <p:cNvPicPr>
            <a:picLocks noGrp="1"/>
          </p:cNvPicPr>
          <p:nvPr>
            <p:ph idx="1"/>
          </p:nvPr>
        </p:nvPicPr>
        <p:blipFill>
          <a:blip r:embed="rId3"/>
          <a:srcRect/>
          <a:stretch>
            <a:fillRect/>
          </a:stretch>
        </p:blipFill>
        <p:spPr bwMode="auto">
          <a:xfrm>
            <a:off x="1828800" y="1447800"/>
            <a:ext cx="3276600" cy="2286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5943600" y="2057400"/>
            <a:ext cx="5638800" cy="769441"/>
          </a:xfrm>
          <a:prstGeom prst="rect">
            <a:avLst/>
          </a:prstGeom>
        </p:spPr>
        <p:txBody>
          <a:bodyPr wrap="square">
            <a:spAutoFit/>
          </a:bodyPr>
          <a:lstStyle/>
          <a:p>
            <a:r>
              <a:rPr lang="en-US" sz="4400" dirty="0">
                <a:solidFill>
                  <a:srgbClr val="FF0000"/>
                </a:solidFill>
              </a:rPr>
              <a:t>A girl is eating rice.</a:t>
            </a:r>
          </a:p>
        </p:txBody>
      </p:sp>
      <p:sp>
        <p:nvSpPr>
          <p:cNvPr id="6" name="Rectangle 5"/>
          <p:cNvSpPr/>
          <p:nvPr/>
        </p:nvSpPr>
        <p:spPr>
          <a:xfrm>
            <a:off x="5257801" y="4344650"/>
            <a:ext cx="5562599" cy="1446550"/>
          </a:xfrm>
          <a:prstGeom prst="rect">
            <a:avLst/>
          </a:prstGeom>
        </p:spPr>
        <p:txBody>
          <a:bodyPr wrap="square">
            <a:spAutoFit/>
          </a:bodyPr>
          <a:lstStyle/>
          <a:p>
            <a:r>
              <a:rPr lang="en-US" sz="4400" dirty="0">
                <a:solidFill>
                  <a:srgbClr val="002060"/>
                </a:solidFill>
              </a:rPr>
              <a:t>Rice is being eaten by a girl.</a:t>
            </a:r>
          </a:p>
        </p:txBody>
      </p:sp>
      <p:pic>
        <p:nvPicPr>
          <p:cNvPr id="1026" name="Picture 2" descr="C:\Users\hp\Desktop\eating-rice-5959028.jpg"/>
          <p:cNvPicPr>
            <a:picLocks noChangeAspect="1" noChangeArrowheads="1"/>
          </p:cNvPicPr>
          <p:nvPr/>
        </p:nvPicPr>
        <p:blipFill>
          <a:blip r:embed="rId4"/>
          <a:srcRect/>
          <a:stretch>
            <a:fillRect/>
          </a:stretch>
        </p:blipFill>
        <p:spPr bwMode="auto">
          <a:xfrm>
            <a:off x="1905000" y="4147457"/>
            <a:ext cx="3352800" cy="2209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sndAc>
          <p:stSnd>
            <p:snd r:embed="rId2" name="breeze.wav"/>
          </p:stSnd>
        </p:sndAc>
      </p:transition>
    </mc:Choice>
    <mc:Fallback xmlns="">
      <p:transition spd="slow">
        <p:fade/>
        <p:sndAc>
          <p:stSnd>
            <p:snd r:embed="rId5"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edge">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cBhvr>
                                        <p:cTn id="23" dur="1" fill="hold"/>
                                        <p:tgtEl>
                                          <p:spTgt spid="5"/>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edge">
                                      <p:cBhvr>
                                        <p:cTn id="28" dur="2000"/>
                                        <p:tgtEl>
                                          <p:spTgt spid="1026"/>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to="" calcmode="lin" valueType="num">
                                      <p:cBhvr>
                                        <p:cTn id="33"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09600"/>
            <a:ext cx="9029700" cy="2910840"/>
          </a:xfrm>
        </p:spPr>
        <p:txBody>
          <a:bodyPr>
            <a:noAutofit/>
          </a:bodyPr>
          <a:lstStyle/>
          <a:p>
            <a:pPr algn="ctr"/>
            <a:r>
              <a:rPr lang="en-US" sz="6000" b="1" dirty="0" smtClean="0">
                <a:solidFill>
                  <a:srgbClr val="FF0000"/>
                </a:solidFill>
                <a:effectLst>
                  <a:outerShdw blurRad="38100" dist="38100" dir="2700000" algn="tl">
                    <a:srgbClr val="000000">
                      <a:alpha val="43137"/>
                    </a:srgbClr>
                  </a:outerShdw>
                </a:effectLst>
              </a:rPr>
              <a:t>THEREFORE </a:t>
            </a:r>
            <a:r>
              <a:rPr lang="en-US" sz="6000" b="1" dirty="0">
                <a:solidFill>
                  <a:srgbClr val="FF0000"/>
                </a:solidFill>
                <a:effectLst>
                  <a:outerShdw blurRad="38100" dist="38100" dir="2700000" algn="tl">
                    <a:srgbClr val="000000">
                      <a:alpha val="43137"/>
                    </a:srgbClr>
                  </a:outerShdw>
                </a:effectLst>
              </a:rPr>
              <a:t>– TODAY OUR LESSON IS ABOUT</a:t>
            </a:r>
            <a:br>
              <a:rPr lang="en-US" sz="6000" b="1" dirty="0">
                <a:solidFill>
                  <a:srgbClr val="FF0000"/>
                </a:solidFill>
                <a:effectLst>
                  <a:outerShdw blurRad="38100" dist="38100" dir="2700000" algn="tl">
                    <a:srgbClr val="000000">
                      <a:alpha val="43137"/>
                    </a:srgbClr>
                  </a:outerShdw>
                </a:effectLst>
              </a:rPr>
            </a:br>
            <a:r>
              <a:rPr lang="en-US" sz="6000" b="1" dirty="0">
                <a:solidFill>
                  <a:srgbClr val="FF0000"/>
                </a:solidFill>
                <a:effectLst>
                  <a:outerShdw blurRad="38100" dist="38100" dir="2700000" algn="tl">
                    <a:srgbClr val="000000">
                      <a:alpha val="43137"/>
                    </a:srgbClr>
                  </a:outerShdw>
                </a:effectLst>
              </a:rPr>
              <a:t/>
            </a:r>
            <a:br>
              <a:rPr lang="en-US" sz="6000" b="1" dirty="0">
                <a:solidFill>
                  <a:srgbClr val="FF0000"/>
                </a:solidFill>
                <a:effectLst>
                  <a:outerShdw blurRad="38100" dist="38100" dir="2700000" algn="tl">
                    <a:srgbClr val="000000">
                      <a:alpha val="43137"/>
                    </a:srgbClr>
                  </a:outerShdw>
                </a:effectLst>
              </a:rPr>
            </a:br>
            <a:endParaRPr lang="en-US" sz="60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2667000" y="3276600"/>
            <a:ext cx="8229600" cy="2646878"/>
          </a:xfrm>
          <a:prstGeom prst="rect">
            <a:avLst/>
          </a:prstGeom>
          <a:noFill/>
        </p:spPr>
        <p:txBody>
          <a:bodyPr wrap="square" rtlCol="0">
            <a:spAutoFit/>
          </a:bodyPr>
          <a:lstStyle/>
          <a:p>
            <a:pPr algn="ctr"/>
            <a:r>
              <a:rPr lang="en-US" sz="16600" b="1" u="sng" dirty="0">
                <a:solidFill>
                  <a:srgbClr val="7030A0"/>
                </a:solidFill>
                <a:effectLst>
                  <a:outerShdw blurRad="38100" dist="38100" dir="2700000" algn="tl">
                    <a:srgbClr val="000000">
                      <a:alpha val="43137"/>
                    </a:srgbClr>
                  </a:outerShdw>
                </a:effectLst>
              </a:rPr>
              <a:t>VOICE</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Autofit/>
          </a:bodyPr>
          <a:lstStyle/>
          <a:p>
            <a:r>
              <a:rPr lang="en-US" sz="6600" dirty="0">
                <a:solidFill>
                  <a:srgbClr val="FF0000"/>
                </a:solidFill>
              </a:rPr>
              <a:t>What is Voice</a:t>
            </a:r>
          </a:p>
        </p:txBody>
      </p:sp>
      <p:sp>
        <p:nvSpPr>
          <p:cNvPr id="3" name="Content Placeholder 2"/>
          <p:cNvSpPr>
            <a:spLocks noGrp="1"/>
          </p:cNvSpPr>
          <p:nvPr>
            <p:ph idx="1"/>
          </p:nvPr>
        </p:nvSpPr>
        <p:spPr>
          <a:xfrm>
            <a:off x="228600" y="1603612"/>
            <a:ext cx="11353800" cy="2133600"/>
          </a:xfrm>
        </p:spPr>
        <p:txBody>
          <a:bodyPr/>
          <a:lstStyle/>
          <a:p>
            <a:pPr>
              <a:buNone/>
            </a:pPr>
            <a:r>
              <a:rPr lang="en-US" sz="4000" b="1" dirty="0">
                <a:solidFill>
                  <a:schemeClr val="tx1"/>
                </a:solidFill>
              </a:rPr>
              <a:t>Voice is the form of the verb which indicates whether the subject does the work or something has been done to it.</a:t>
            </a:r>
          </a:p>
        </p:txBody>
      </p:sp>
      <p:sp>
        <p:nvSpPr>
          <p:cNvPr id="4" name="Rectangle 3"/>
          <p:cNvSpPr/>
          <p:nvPr/>
        </p:nvSpPr>
        <p:spPr>
          <a:xfrm>
            <a:off x="1371600" y="4571383"/>
            <a:ext cx="5791200" cy="769441"/>
          </a:xfrm>
          <a:prstGeom prst="rect">
            <a:avLst/>
          </a:prstGeom>
        </p:spPr>
        <p:txBody>
          <a:bodyPr wrap="square">
            <a:spAutoFit/>
          </a:bodyPr>
          <a:lstStyle/>
          <a:p>
            <a:r>
              <a:rPr lang="en-US" sz="4400" dirty="0">
                <a:solidFill>
                  <a:srgbClr val="FF0000"/>
                </a:solidFill>
              </a:rPr>
              <a:t>The girl eats rice.</a:t>
            </a:r>
          </a:p>
        </p:txBody>
      </p:sp>
      <p:sp>
        <p:nvSpPr>
          <p:cNvPr id="5" name="Rectangle 4"/>
          <p:cNvSpPr/>
          <p:nvPr/>
        </p:nvSpPr>
        <p:spPr>
          <a:xfrm>
            <a:off x="1346200" y="5630228"/>
            <a:ext cx="5316968" cy="707886"/>
          </a:xfrm>
          <a:prstGeom prst="rect">
            <a:avLst/>
          </a:prstGeom>
        </p:spPr>
        <p:txBody>
          <a:bodyPr wrap="none">
            <a:spAutoFit/>
          </a:bodyPr>
          <a:lstStyle/>
          <a:p>
            <a:r>
              <a:rPr lang="en-US" sz="4000" dirty="0">
                <a:solidFill>
                  <a:srgbClr val="002060"/>
                </a:solidFill>
              </a:rPr>
              <a:t>Rice is eaten by the girl.</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5180" y="3883765"/>
            <a:ext cx="3618620" cy="26656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to="" calcmode="lin" valueType="num">
                                      <p:cBhvr>
                                        <p:cTn id="22" dur="1" fill="hold"/>
                                        <p:tgtEl>
                                          <p:spTgt spid="5"/>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to="" calcmode="lin" valueType="num">
                                      <p:cBhvr>
                                        <p:cTn id="2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8513" y="76200"/>
            <a:ext cx="9023624" cy="1107996"/>
          </a:xfrm>
          <a:prstGeom prst="rect">
            <a:avLst/>
          </a:prstGeom>
        </p:spPr>
        <p:txBody>
          <a:bodyPr wrap="none">
            <a:spAutoFit/>
          </a:bodyPr>
          <a:lstStyle/>
          <a:p>
            <a:r>
              <a:rPr lang="en-US" sz="6600" b="1" u="sng" dirty="0">
                <a:solidFill>
                  <a:srgbClr val="FF0000"/>
                </a:solidFill>
                <a:effectLst>
                  <a:outerShdw blurRad="38100" dist="38100" dir="2700000" algn="tl">
                    <a:srgbClr val="000000">
                      <a:alpha val="43137"/>
                    </a:srgbClr>
                  </a:outerShdw>
                </a:effectLst>
              </a:rPr>
              <a:t>Voices are two kinds-</a:t>
            </a:r>
          </a:p>
        </p:txBody>
      </p:sp>
      <p:sp>
        <p:nvSpPr>
          <p:cNvPr id="3" name="Rectangle 2"/>
          <p:cNvSpPr/>
          <p:nvPr/>
        </p:nvSpPr>
        <p:spPr>
          <a:xfrm>
            <a:off x="3124200" y="1218063"/>
            <a:ext cx="4398348" cy="769441"/>
          </a:xfrm>
          <a:prstGeom prst="rect">
            <a:avLst/>
          </a:prstGeom>
        </p:spPr>
        <p:txBody>
          <a:bodyPr wrap="square">
            <a:spAutoFit/>
          </a:bodyPr>
          <a:lstStyle/>
          <a:p>
            <a:r>
              <a:rPr lang="en-US" sz="4400" b="1" dirty="0">
                <a:solidFill>
                  <a:srgbClr val="0070C0"/>
                </a:solidFill>
              </a:rPr>
              <a:t>1. Active Voice</a:t>
            </a:r>
          </a:p>
        </p:txBody>
      </p:sp>
      <p:sp>
        <p:nvSpPr>
          <p:cNvPr id="4" name="Rectangle 3"/>
          <p:cNvSpPr/>
          <p:nvPr/>
        </p:nvSpPr>
        <p:spPr>
          <a:xfrm>
            <a:off x="3153913" y="1934296"/>
            <a:ext cx="4368635" cy="707886"/>
          </a:xfrm>
          <a:prstGeom prst="rect">
            <a:avLst/>
          </a:prstGeom>
        </p:spPr>
        <p:txBody>
          <a:bodyPr wrap="square">
            <a:spAutoFit/>
          </a:bodyPr>
          <a:lstStyle/>
          <a:p>
            <a:r>
              <a:rPr lang="en-US" sz="4000" b="1" dirty="0">
                <a:effectLst>
                  <a:outerShdw blurRad="38100" dist="38100" dir="2700000" algn="tl">
                    <a:srgbClr val="000000">
                      <a:alpha val="43137"/>
                    </a:srgbClr>
                  </a:outerShdw>
                </a:effectLst>
              </a:rPr>
              <a:t>2. Passive Voice</a:t>
            </a:r>
          </a:p>
        </p:txBody>
      </p:sp>
      <p:sp>
        <p:nvSpPr>
          <p:cNvPr id="6" name="Rectangle 5"/>
          <p:cNvSpPr/>
          <p:nvPr/>
        </p:nvSpPr>
        <p:spPr>
          <a:xfrm>
            <a:off x="685800" y="2893874"/>
            <a:ext cx="10820400" cy="1754326"/>
          </a:xfrm>
          <a:prstGeom prst="rect">
            <a:avLst/>
          </a:prstGeom>
        </p:spPr>
        <p:txBody>
          <a:bodyPr wrap="square">
            <a:spAutoFit/>
          </a:bodyPr>
          <a:lstStyle/>
          <a:p>
            <a:r>
              <a:rPr lang="en-US" sz="3600" b="1" dirty="0" smtClean="0"/>
              <a:t>Active </a:t>
            </a:r>
            <a:r>
              <a:rPr lang="en-US" sz="3600" b="1" dirty="0"/>
              <a:t>Voice: When the Subject of Sentence is the doer or actor, the Verb is in Active Voice. It is so because the Subject is Active.</a:t>
            </a:r>
          </a:p>
        </p:txBody>
      </p:sp>
      <p:pic>
        <p:nvPicPr>
          <p:cNvPr id="2052" name="Picture 4" descr="C:\Users\hp\Desktop\images.jpg"/>
          <p:cNvPicPr>
            <a:picLocks noChangeAspect="1" noChangeArrowheads="1"/>
          </p:cNvPicPr>
          <p:nvPr/>
        </p:nvPicPr>
        <p:blipFill>
          <a:blip r:embed="rId3"/>
          <a:srcRect/>
          <a:stretch>
            <a:fillRect/>
          </a:stretch>
        </p:blipFill>
        <p:spPr bwMode="auto">
          <a:xfrm>
            <a:off x="9296400" y="4419600"/>
            <a:ext cx="2495550" cy="2209800"/>
          </a:xfrm>
          <a:prstGeom prst="rect">
            <a:avLst/>
          </a:prstGeom>
          <a:ln>
            <a:noFill/>
          </a:ln>
          <a:effectLst>
            <a:softEdge rad="112500"/>
          </a:effectLst>
        </p:spPr>
      </p:pic>
      <p:sp>
        <p:nvSpPr>
          <p:cNvPr id="10" name="Rectangle 9"/>
          <p:cNvSpPr/>
          <p:nvPr/>
        </p:nvSpPr>
        <p:spPr>
          <a:xfrm>
            <a:off x="1524000" y="5295991"/>
            <a:ext cx="4822923" cy="707886"/>
          </a:xfrm>
          <a:prstGeom prst="rect">
            <a:avLst/>
          </a:prstGeom>
        </p:spPr>
        <p:txBody>
          <a:bodyPr wrap="none">
            <a:spAutoFit/>
          </a:bodyPr>
          <a:lstStyle/>
          <a:p>
            <a:r>
              <a:rPr lang="en-US" sz="4000" dirty="0">
                <a:solidFill>
                  <a:srgbClr val="00B0F0"/>
                </a:solidFill>
              </a:rPr>
              <a:t>The girl writes a letter</a:t>
            </a: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xit" presetSubtype="0" fill="hold" grpId="1" nodeType="clickEffect">
                                  <p:stCondLst>
                                    <p:cond delay="0"/>
                                  </p:stCondLst>
                                  <p:childTnLst>
                                    <p:anim to="" calcmode="lin" valueType="num">
                                      <p:cBhvr>
                                        <p:cTn id="23" dur="1"/>
                                        <p:tgtEl>
                                          <p:spTgt spid="3"/>
                                        </p:tgtEl>
                                        <p:attrNameLst>
                                          <p:attrName/>
                                        </p:attrNameLst>
                                      </p:cBhvr>
                                    </p:anim>
                                    <p:set>
                                      <p:cBhvr>
                                        <p:cTn id="24" dur="1" fill="hold">
                                          <p:stCondLst>
                                            <p:cond delay="0"/>
                                          </p:stCondLst>
                                        </p:cTn>
                                        <p:tgtEl>
                                          <p:spTgt spid="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4" presetClass="exit" presetSubtype="0" fill="hold" grpId="1" nodeType="clickEffect">
                                  <p:stCondLst>
                                    <p:cond delay="0"/>
                                  </p:stCondLst>
                                  <p:childTnLst>
                                    <p:anim to="" calcmode="lin" valueType="num">
                                      <p:cBhvr>
                                        <p:cTn id="28" dur="1"/>
                                        <p:tgtEl>
                                          <p:spTgt spid="4"/>
                                        </p:tgtEl>
                                        <p:attrNameLst>
                                          <p:attrName/>
                                        </p:attrNameLst>
                                      </p:cBhvr>
                                    </p:anim>
                                    <p:set>
                                      <p:cBhvr>
                                        <p:cTn id="29" dur="1" fill="hold">
                                          <p:stCondLst>
                                            <p:cond delay="0"/>
                                          </p:stCondLst>
                                        </p:cTn>
                                        <p:tgtEl>
                                          <p:spTgt spid="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to="" calcmode="lin" valueType="num">
                                      <p:cBhvr>
                                        <p:cTn id="34" dur="1" fill="hold"/>
                                        <p:tgtEl>
                                          <p:spTgt spid="6"/>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nodeType="clickEffect">
                                  <p:stCondLst>
                                    <p:cond delay="0"/>
                                  </p:stCondLst>
                                  <p:childTnLst>
                                    <p:set>
                                      <p:cBhvr>
                                        <p:cTn id="38" dur="1" fill="hold">
                                          <p:stCondLst>
                                            <p:cond delay="0"/>
                                          </p:stCondLst>
                                        </p:cTn>
                                        <p:tgtEl>
                                          <p:spTgt spid="2052"/>
                                        </p:tgtEl>
                                        <p:attrNameLst>
                                          <p:attrName>style.visibility</p:attrName>
                                        </p:attrNameLst>
                                      </p:cBhvr>
                                      <p:to>
                                        <p:strVal val="visible"/>
                                      </p:to>
                                    </p:set>
                                    <p:animEffect transition="in" filter="wheel(4)">
                                      <p:cBhvr>
                                        <p:cTn id="39" dur="2000"/>
                                        <p:tgtEl>
                                          <p:spTgt spid="2052"/>
                                        </p:tgtEl>
                                      </p:cBhvr>
                                    </p:animEffect>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to="" calcmode="lin" valueType="num">
                                      <p:cBhvr>
                                        <p:cTn id="44"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4" grpId="1"/>
      <p:bldP spid="6"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9133" y="556630"/>
            <a:ext cx="10820400" cy="2554545"/>
          </a:xfrm>
          <a:prstGeom prst="rect">
            <a:avLst/>
          </a:prstGeom>
        </p:spPr>
        <p:txBody>
          <a:bodyPr wrap="square">
            <a:spAutoFit/>
          </a:bodyPr>
          <a:lstStyle/>
          <a:p>
            <a:r>
              <a:rPr lang="en-US" sz="4000" dirty="0">
                <a:solidFill>
                  <a:srgbClr val="00B0F0"/>
                </a:solidFill>
              </a:rPr>
              <a:t>Passive Voice</a:t>
            </a:r>
            <a:r>
              <a:rPr lang="en-US" sz="4000" dirty="0">
                <a:solidFill>
                  <a:srgbClr val="FF0000"/>
                </a:solidFill>
              </a:rPr>
              <a:t>:  </a:t>
            </a:r>
            <a:r>
              <a:rPr lang="en-US" sz="4000" b="1" dirty="0"/>
              <a:t>When the Subject of a Sentence is acted upon, the Verb is in Passive Voice. It is so because the Subject is Passive</a:t>
            </a:r>
          </a:p>
        </p:txBody>
      </p:sp>
      <p:sp>
        <p:nvSpPr>
          <p:cNvPr id="3" name="Rectangle 2"/>
          <p:cNvSpPr/>
          <p:nvPr/>
        </p:nvSpPr>
        <p:spPr>
          <a:xfrm>
            <a:off x="1143000" y="5410200"/>
            <a:ext cx="9525000" cy="830997"/>
          </a:xfrm>
          <a:prstGeom prst="rect">
            <a:avLst/>
          </a:prstGeom>
        </p:spPr>
        <p:txBody>
          <a:bodyPr wrap="square">
            <a:spAutoFit/>
          </a:bodyPr>
          <a:lstStyle/>
          <a:p>
            <a:r>
              <a:rPr lang="en-US" sz="4800" b="1" dirty="0">
                <a:solidFill>
                  <a:srgbClr val="FF0000"/>
                </a:solidFill>
                <a:effectLst>
                  <a:outerShdw blurRad="38100" dist="38100" dir="2700000" algn="tl">
                    <a:srgbClr val="000000">
                      <a:alpha val="43137"/>
                    </a:srgbClr>
                  </a:outerShdw>
                </a:effectLst>
              </a:rPr>
              <a:t>A letter is written by the girl</a:t>
            </a:r>
            <a:r>
              <a:rPr lang="en-US" sz="4800" b="1" baseline="-25000" dirty="0">
                <a:solidFill>
                  <a:srgbClr val="FF0000"/>
                </a:solidFill>
                <a:effectLst>
                  <a:outerShdw blurRad="38100" dist="38100" dir="2700000" algn="tl">
                    <a:srgbClr val="000000">
                      <a:alpha val="43137"/>
                    </a:srgbClr>
                  </a:outerShdw>
                </a:effectLst>
              </a:rPr>
              <a:t> </a:t>
            </a:r>
            <a:r>
              <a:rPr lang="en-US" sz="4800" b="1" dirty="0">
                <a:solidFill>
                  <a:srgbClr val="FF0000"/>
                </a:solidFill>
                <a:effectLst>
                  <a:outerShdw blurRad="38100" dist="38100" dir="2700000" algn="tl">
                    <a:srgbClr val="000000">
                      <a:alpha val="43137"/>
                    </a:srgbClr>
                  </a:outerShdw>
                </a:effectLst>
              </a:rPr>
              <a:t>.</a:t>
            </a:r>
          </a:p>
        </p:txBody>
      </p:sp>
      <p:pic>
        <p:nvPicPr>
          <p:cNvPr id="5" name="Picture 4" descr="C:\Users\hp\Desktop\images.jpg"/>
          <p:cNvPicPr>
            <a:picLocks noChangeAspect="1" noChangeArrowheads="1"/>
          </p:cNvPicPr>
          <p:nvPr/>
        </p:nvPicPr>
        <p:blipFill>
          <a:blip r:embed="rId2"/>
          <a:srcRect/>
          <a:stretch>
            <a:fillRect/>
          </a:stretch>
        </p:blipFill>
        <p:spPr bwMode="auto">
          <a:xfrm>
            <a:off x="6629400" y="2667385"/>
            <a:ext cx="2819400" cy="2438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698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1046</TotalTime>
  <Words>1027</Words>
  <Application>Microsoft Office PowerPoint</Application>
  <PresentationFormat>Widescreen</PresentationFormat>
  <Paragraphs>129</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Algerian</vt:lpstr>
      <vt:lpstr>Arial</vt:lpstr>
      <vt:lpstr>Book Antiqua</vt:lpstr>
      <vt:lpstr>Calibri</vt:lpstr>
      <vt:lpstr>Century Gothic</vt:lpstr>
      <vt:lpstr>Times New Roman</vt:lpstr>
      <vt:lpstr>Vrinda</vt:lpstr>
      <vt:lpstr>Wingdings 3</vt:lpstr>
      <vt:lpstr>Wisp</vt:lpstr>
      <vt:lpstr>PowerPoint Presentation</vt:lpstr>
      <vt:lpstr>Teacher’s Identity  MD.BELAL HOSSAIN (Assistant Teacher) Dhamti Habibur Rahman HIGH SCHOOL Debidwar,comilla MOBILE -01812205031 </vt:lpstr>
      <vt:lpstr> Lesson Introduction Class –Eight Subject – English Second Paper Lession – Voice Time – 50 Minutes Date – 29/02/2020 </vt:lpstr>
      <vt:lpstr>Learning outcome at the end of the lesson students will be able to : #  tell about  voice. # tell about the  classification of Voice. # change the voice . </vt:lpstr>
      <vt:lpstr>Look at the picture </vt:lpstr>
      <vt:lpstr>THEREFORE – TODAY OUR LESSON IS ABOUT  </vt:lpstr>
      <vt:lpstr>What is Voice</vt:lpstr>
      <vt:lpstr>PowerPoint Presentation</vt:lpstr>
      <vt:lpstr>PowerPoint Presentation</vt:lpstr>
      <vt:lpstr>Rules for changing Active Voice into Passive Voice</vt:lpstr>
      <vt:lpstr>PowerPoint Presentation</vt:lpstr>
      <vt:lpstr>PowerPoint Presentation</vt:lpstr>
      <vt:lpstr>Rules for changing Active Voice into Passive Voice in short </vt:lpstr>
      <vt:lpstr>PowerPoint Presentation</vt:lpstr>
      <vt:lpstr>Rule: If an active voice includes with present participle, at the time changing into passive voice, there will be no change of the present participle. Object after the principal verb will be the subject of the passive voice.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Evaluation</vt:lpstr>
      <vt:lpstr>HOME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hp</dc:creator>
  <cp:lastModifiedBy>Dell</cp:lastModifiedBy>
  <cp:revision>204</cp:revision>
  <dcterms:created xsi:type="dcterms:W3CDTF">2015-02-01T02:46:08Z</dcterms:created>
  <dcterms:modified xsi:type="dcterms:W3CDTF">2020-08-10T10:03:46Z</dcterms:modified>
</cp:coreProperties>
</file>